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4" r:id="rId2"/>
    <p:sldMasterId id="2147483679" r:id="rId3"/>
  </p:sldMasterIdLst>
  <p:notesMasterIdLst>
    <p:notesMasterId r:id="rId74"/>
  </p:notesMasterIdLst>
  <p:handoutMasterIdLst>
    <p:handoutMasterId r:id="rId75"/>
  </p:handoutMasterIdLst>
  <p:sldIdLst>
    <p:sldId id="256" r:id="rId4"/>
    <p:sldId id="462" r:id="rId5"/>
    <p:sldId id="844" r:id="rId6"/>
    <p:sldId id="845" r:id="rId7"/>
    <p:sldId id="846" r:id="rId8"/>
    <p:sldId id="871" r:id="rId9"/>
    <p:sldId id="946" r:id="rId10"/>
    <p:sldId id="947" r:id="rId11"/>
    <p:sldId id="948" r:id="rId12"/>
    <p:sldId id="262" r:id="rId13"/>
    <p:sldId id="267" r:id="rId14"/>
    <p:sldId id="849" r:id="rId15"/>
    <p:sldId id="876" r:id="rId16"/>
    <p:sldId id="877" r:id="rId17"/>
    <p:sldId id="853" r:id="rId18"/>
    <p:sldId id="855" r:id="rId19"/>
    <p:sldId id="881" r:id="rId20"/>
    <p:sldId id="882" r:id="rId21"/>
    <p:sldId id="883" r:id="rId22"/>
    <p:sldId id="917" r:id="rId23"/>
    <p:sldId id="918" r:id="rId24"/>
    <p:sldId id="866" r:id="rId25"/>
    <p:sldId id="867" r:id="rId26"/>
    <p:sldId id="861" r:id="rId27"/>
    <p:sldId id="886" r:id="rId28"/>
    <p:sldId id="868" r:id="rId29"/>
    <p:sldId id="919" r:id="rId30"/>
    <p:sldId id="888" r:id="rId31"/>
    <p:sldId id="889" r:id="rId32"/>
    <p:sldId id="890" r:id="rId33"/>
    <p:sldId id="891" r:id="rId34"/>
    <p:sldId id="921" r:id="rId35"/>
    <p:sldId id="920" r:id="rId36"/>
    <p:sldId id="900" r:id="rId37"/>
    <p:sldId id="896" r:id="rId38"/>
    <p:sldId id="897" r:id="rId39"/>
    <p:sldId id="922" r:id="rId40"/>
    <p:sldId id="923" r:id="rId41"/>
    <p:sldId id="901" r:id="rId42"/>
    <p:sldId id="902" r:id="rId43"/>
    <p:sldId id="903" r:id="rId44"/>
    <p:sldId id="924" r:id="rId45"/>
    <p:sldId id="925" r:id="rId46"/>
    <p:sldId id="911" r:id="rId47"/>
    <p:sldId id="906" r:id="rId48"/>
    <p:sldId id="907" r:id="rId49"/>
    <p:sldId id="908" r:id="rId50"/>
    <p:sldId id="926" r:id="rId51"/>
    <p:sldId id="927" r:id="rId52"/>
    <p:sldId id="912" r:id="rId53"/>
    <p:sldId id="913" r:id="rId54"/>
    <p:sldId id="914" r:id="rId55"/>
    <p:sldId id="945" r:id="rId56"/>
    <p:sldId id="932" r:id="rId57"/>
    <p:sldId id="933" r:id="rId58"/>
    <p:sldId id="938" r:id="rId59"/>
    <p:sldId id="939" r:id="rId60"/>
    <p:sldId id="934" r:id="rId61"/>
    <p:sldId id="935" r:id="rId62"/>
    <p:sldId id="930" r:id="rId63"/>
    <p:sldId id="931" r:id="rId64"/>
    <p:sldId id="941" r:id="rId65"/>
    <p:sldId id="942" r:id="rId66"/>
    <p:sldId id="928" r:id="rId67"/>
    <p:sldId id="929" r:id="rId68"/>
    <p:sldId id="936" r:id="rId69"/>
    <p:sldId id="937" r:id="rId70"/>
    <p:sldId id="943" r:id="rId71"/>
    <p:sldId id="944" r:id="rId72"/>
    <p:sldId id="807" r:id="rId73"/>
  </p:sldIdLst>
  <p:sldSz cx="9144000" cy="6858000" type="screen4x3"/>
  <p:notesSz cx="6797675" cy="9928225"/>
  <p:defaultTextStyle>
    <a:defPPr>
      <a:defRPr lang="cs-CZ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Narrow" panose="020B060602020203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Narrow" panose="020B060602020203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Narrow" panose="020B060602020203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Narrow" panose="020B060602020203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Narrow" panose="020B0606020202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 Narrow" panose="020B0606020202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 Narrow" panose="020B0606020202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 Narrow" panose="020B0606020202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 Narrow" panose="020B0606020202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39393"/>
    <a:srgbClr val="F7B309"/>
    <a:srgbClr val="6699FF"/>
    <a:srgbClr val="FF9900"/>
    <a:srgbClr val="FFCC66"/>
    <a:srgbClr val="FF7A1F"/>
    <a:srgbClr val="006600"/>
    <a:srgbClr val="FFCC00"/>
    <a:srgbClr val="FFE0B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Bez štýlu, bez mriežky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561" autoAdjust="0"/>
    <p:restoredTop sz="97157" autoAdjust="0"/>
  </p:normalViewPr>
  <p:slideViewPr>
    <p:cSldViewPr>
      <p:cViewPr varScale="1">
        <p:scale>
          <a:sx n="69" d="100"/>
          <a:sy n="69" d="100"/>
        </p:scale>
        <p:origin x="1432" y="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0" d="100"/>
          <a:sy n="80" d="100"/>
        </p:scale>
        <p:origin x="1722" y="84"/>
      </p:cViewPr>
      <p:guideLst>
        <p:guide orient="horz" pos="3126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16" Type="http://schemas.openxmlformats.org/officeDocument/2006/relationships/slide" Target="slides/slide1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slide" Target="slides/slide63.xml"/><Relationship Id="rId74" Type="http://schemas.openxmlformats.org/officeDocument/2006/relationships/notesMaster" Target="notesMasters/notesMaster1.xml"/><Relationship Id="rId79" Type="http://schemas.openxmlformats.org/officeDocument/2006/relationships/tableStyles" Target="tableStyles.xml"/><Relationship Id="rId5" Type="http://schemas.openxmlformats.org/officeDocument/2006/relationships/slide" Target="slides/slide2.xml"/><Relationship Id="rId61" Type="http://schemas.openxmlformats.org/officeDocument/2006/relationships/slide" Target="slides/slide58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77" Type="http://schemas.openxmlformats.org/officeDocument/2006/relationships/viewProps" Target="viewProp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slide" Target="slides/slide69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slide" Target="slides/slide64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slide" Target="slides/slide67.xml"/><Relationship Id="rId75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slide" Target="slides/slide70.xml"/><Relationship Id="rId78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6" Type="http://schemas.openxmlformats.org/officeDocument/2006/relationships/presProps" Target="presProps.xml"/><Relationship Id="rId7" Type="http://schemas.openxmlformats.org/officeDocument/2006/relationships/slide" Target="slides/slide4.xml"/><Relationship Id="rId71" Type="http://schemas.openxmlformats.org/officeDocument/2006/relationships/slide" Target="slides/slide68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6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image" Target="../media/image8.e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image" Target="../media/image10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image" Target="../media/image14.emf"/></Relationships>
</file>

<file path=ppt/drawings/_rels/vmlDrawing1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image" Target="../media/image16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19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image" Target="../media/image20.emf"/></Relationships>
</file>

<file path=ppt/drawings/_rels/vmlDrawing20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image" Target="../media/image22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drawings/_rels/vmlDrawing2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image" Target="../media/image26.emf"/></Relationships>
</file>

<file path=ppt/drawings/_rels/vmlDrawing2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image" Target="../media/image28.e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e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emf"/></Relationships>
</file>

<file path=ppt/drawings/_rels/vmlDrawing27.v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image" Target="../media/image32.emf"/></Relationships>
</file>

<file path=ppt/drawings/_rels/vmlDrawing28.v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image" Target="../media/image34.e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e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emf"/></Relationships>
</file>

<file path=ppt/drawings/_rels/vmlDrawing3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image" Target="../media/image38.emf"/></Relationships>
</file>

<file path=ppt/drawings/_rels/vmlDrawing32.vml.rels><?xml version="1.0" encoding="UTF-8" standalone="yes"?>
<Relationships xmlns="http://schemas.openxmlformats.org/package/2006/relationships"><Relationship Id="rId2" Type="http://schemas.openxmlformats.org/officeDocument/2006/relationships/image" Target="../media/image41.emf"/><Relationship Id="rId1" Type="http://schemas.openxmlformats.org/officeDocument/2006/relationships/image" Target="../media/image40.emf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emf"/></Relationships>
</file>

<file path=ppt/drawings/_rels/vmlDrawing3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emf"/></Relationships>
</file>

<file path=ppt/drawings/_rels/vmlDrawing35.vml.rels><?xml version="1.0" encoding="UTF-8" standalone="yes"?>
<Relationships xmlns="http://schemas.openxmlformats.org/package/2006/relationships"><Relationship Id="rId2" Type="http://schemas.openxmlformats.org/officeDocument/2006/relationships/image" Target="../media/image45.emf"/><Relationship Id="rId1" Type="http://schemas.openxmlformats.org/officeDocument/2006/relationships/image" Target="../media/image44.emf"/></Relationships>
</file>

<file path=ppt/drawings/_rels/vmlDrawing36.vml.rels><?xml version="1.0" encoding="UTF-8" standalone="yes"?>
<Relationships xmlns="http://schemas.openxmlformats.org/package/2006/relationships"><Relationship Id="rId2" Type="http://schemas.openxmlformats.org/officeDocument/2006/relationships/image" Target="../media/image47.emf"/><Relationship Id="rId1" Type="http://schemas.openxmlformats.org/officeDocument/2006/relationships/image" Target="../media/image46.emf"/></Relationships>
</file>

<file path=ppt/drawings/_rels/vmlDrawing3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8.emf"/></Relationships>
</file>

<file path=ppt/drawings/_rels/vmlDrawing3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.emf"/></Relationships>
</file>

<file path=ppt/drawings/_rels/vmlDrawing39.vml.rels><?xml version="1.0" encoding="UTF-8" standalone="yes"?>
<Relationships xmlns="http://schemas.openxmlformats.org/package/2006/relationships"><Relationship Id="rId1" Type="http://schemas.openxmlformats.org/officeDocument/2006/relationships/image" Target="../media/image50.emf"/></Relationships>
</file>

<file path=ppt/drawings/_rels/vmlDrawing40.vml.rels><?xml version="1.0" encoding="UTF-8" standalone="yes"?>
<Relationships xmlns="http://schemas.openxmlformats.org/package/2006/relationships"><Relationship Id="rId2" Type="http://schemas.openxmlformats.org/officeDocument/2006/relationships/image" Target="../media/image52.emf"/><Relationship Id="rId1" Type="http://schemas.openxmlformats.org/officeDocument/2006/relationships/image" Target="../media/image51.emf"/></Relationships>
</file>

<file path=ppt/drawings/_rels/vmlDrawing41.vml.rels><?xml version="1.0" encoding="UTF-8" standalone="yes"?>
<Relationships xmlns="http://schemas.openxmlformats.org/package/2006/relationships"><Relationship Id="rId2" Type="http://schemas.openxmlformats.org/officeDocument/2006/relationships/image" Target="../media/image54.emf"/><Relationship Id="rId1" Type="http://schemas.openxmlformats.org/officeDocument/2006/relationships/image" Target="../media/image53.emf"/></Relationships>
</file>

<file path=ppt/drawings/_rels/vmlDrawing42.vml.rels><?xml version="1.0" encoding="UTF-8" standalone="yes"?>
<Relationships xmlns="http://schemas.openxmlformats.org/package/2006/relationships"><Relationship Id="rId2" Type="http://schemas.openxmlformats.org/officeDocument/2006/relationships/image" Target="../media/image56.emf"/><Relationship Id="rId1" Type="http://schemas.openxmlformats.org/officeDocument/2006/relationships/image" Target="../media/image55.emf"/></Relationships>
</file>

<file path=ppt/drawings/_rels/vmlDrawing43.vml.rels><?xml version="1.0" encoding="UTF-8" standalone="yes"?>
<Relationships xmlns="http://schemas.openxmlformats.org/package/2006/relationships"><Relationship Id="rId2" Type="http://schemas.openxmlformats.org/officeDocument/2006/relationships/image" Target="../media/image58.emf"/><Relationship Id="rId1" Type="http://schemas.openxmlformats.org/officeDocument/2006/relationships/image" Target="../media/image57.emf"/></Relationships>
</file>

<file path=ppt/drawings/_rels/vmlDrawing44.vml.rels><?xml version="1.0" encoding="UTF-8" standalone="yes"?>
<Relationships xmlns="http://schemas.openxmlformats.org/package/2006/relationships"><Relationship Id="rId2" Type="http://schemas.openxmlformats.org/officeDocument/2006/relationships/image" Target="../media/image60.emf"/><Relationship Id="rId1" Type="http://schemas.openxmlformats.org/officeDocument/2006/relationships/image" Target="../media/image59.emf"/></Relationships>
</file>

<file path=ppt/drawings/_rels/vmlDrawing45.vml.rels><?xml version="1.0" encoding="UTF-8" standalone="yes"?>
<Relationships xmlns="http://schemas.openxmlformats.org/package/2006/relationships"><Relationship Id="rId2" Type="http://schemas.openxmlformats.org/officeDocument/2006/relationships/image" Target="../media/image62.emf"/><Relationship Id="rId1" Type="http://schemas.openxmlformats.org/officeDocument/2006/relationships/image" Target="../media/image61.emf"/></Relationships>
</file>

<file path=ppt/drawings/_rels/vmlDrawing46.vml.rels><?xml version="1.0" encoding="UTF-8" standalone="yes"?>
<Relationships xmlns="http://schemas.openxmlformats.org/package/2006/relationships"><Relationship Id="rId2" Type="http://schemas.openxmlformats.org/officeDocument/2006/relationships/image" Target="../media/image64.emf"/><Relationship Id="rId1" Type="http://schemas.openxmlformats.org/officeDocument/2006/relationships/image" Target="../media/image63.emf"/></Relationships>
</file>

<file path=ppt/drawings/_rels/vmlDrawing47.vml.rels><?xml version="1.0" encoding="UTF-8" standalone="yes"?>
<Relationships xmlns="http://schemas.openxmlformats.org/package/2006/relationships"><Relationship Id="rId2" Type="http://schemas.openxmlformats.org/officeDocument/2006/relationships/image" Target="../media/image66.emf"/><Relationship Id="rId1" Type="http://schemas.openxmlformats.org/officeDocument/2006/relationships/image" Target="../media/image65.emf"/></Relationships>
</file>

<file path=ppt/drawings/_rels/vmlDrawing48.vml.rels><?xml version="1.0" encoding="UTF-8" standalone="yes"?>
<Relationships xmlns="http://schemas.openxmlformats.org/package/2006/relationships"><Relationship Id="rId2" Type="http://schemas.openxmlformats.org/officeDocument/2006/relationships/image" Target="../media/image68.emf"/><Relationship Id="rId1" Type="http://schemas.openxmlformats.org/officeDocument/2006/relationships/image" Target="../media/image67.emf"/></Relationships>
</file>

<file path=ppt/drawings/_rels/vmlDrawing49.vml.rels><?xml version="1.0" encoding="UTF-8" standalone="yes"?>
<Relationships xmlns="http://schemas.openxmlformats.org/package/2006/relationships"><Relationship Id="rId2" Type="http://schemas.openxmlformats.org/officeDocument/2006/relationships/image" Target="../media/image70.emf"/><Relationship Id="rId1" Type="http://schemas.openxmlformats.org/officeDocument/2006/relationships/image" Target="../media/image69.emf"/></Relationships>
</file>

<file path=ppt/drawings/_rels/vmlDrawing50.vml.rels><?xml version="1.0" encoding="UTF-8" standalone="yes"?>
<Relationships xmlns="http://schemas.openxmlformats.org/package/2006/relationships"><Relationship Id="rId2" Type="http://schemas.openxmlformats.org/officeDocument/2006/relationships/image" Target="../media/image72.emf"/><Relationship Id="rId1" Type="http://schemas.openxmlformats.org/officeDocument/2006/relationships/image" Target="../media/image71.emf"/></Relationships>
</file>

<file path=ppt/drawings/_rels/vmlDrawing51.vml.rels><?xml version="1.0" encoding="UTF-8" standalone="yes"?>
<Relationships xmlns="http://schemas.openxmlformats.org/package/2006/relationships"><Relationship Id="rId2" Type="http://schemas.openxmlformats.org/officeDocument/2006/relationships/image" Target="../media/image74.emf"/><Relationship Id="rId1" Type="http://schemas.openxmlformats.org/officeDocument/2006/relationships/image" Target="../media/image73.emf"/></Relationships>
</file>

<file path=ppt/drawings/_rels/vmlDrawing52.vml.rels><?xml version="1.0" encoding="UTF-8" standalone="yes"?>
<Relationships xmlns="http://schemas.openxmlformats.org/package/2006/relationships"><Relationship Id="rId2" Type="http://schemas.openxmlformats.org/officeDocument/2006/relationships/image" Target="../media/image76.emf"/><Relationship Id="rId1" Type="http://schemas.openxmlformats.org/officeDocument/2006/relationships/image" Target="../media/image75.emf"/></Relationships>
</file>

<file path=ppt/drawings/_rels/vmlDrawing53.vml.rels><?xml version="1.0" encoding="UTF-8" standalone="yes"?>
<Relationships xmlns="http://schemas.openxmlformats.org/package/2006/relationships"><Relationship Id="rId2" Type="http://schemas.openxmlformats.org/officeDocument/2006/relationships/image" Target="../media/image78.emf"/><Relationship Id="rId1" Type="http://schemas.openxmlformats.org/officeDocument/2006/relationships/image" Target="../media/image77.emf"/></Relationships>
</file>

<file path=ppt/drawings/_rels/vmlDrawing54.vml.rels><?xml version="1.0" encoding="UTF-8" standalone="yes"?>
<Relationships xmlns="http://schemas.openxmlformats.org/package/2006/relationships"><Relationship Id="rId2" Type="http://schemas.openxmlformats.org/officeDocument/2006/relationships/image" Target="../media/image80.emf"/><Relationship Id="rId1" Type="http://schemas.openxmlformats.org/officeDocument/2006/relationships/image" Target="../media/image79.emf"/></Relationships>
</file>

<file path=ppt/drawings/_rels/vmlDrawing55.vml.rels><?xml version="1.0" encoding="UTF-8" standalone="yes"?>
<Relationships xmlns="http://schemas.openxmlformats.org/package/2006/relationships"><Relationship Id="rId2" Type="http://schemas.openxmlformats.org/officeDocument/2006/relationships/image" Target="../media/image82.emf"/><Relationship Id="rId1" Type="http://schemas.openxmlformats.org/officeDocument/2006/relationships/image" Target="../media/image8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74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06" tIns="45954" rIns="91906" bIns="45954" numCol="1" anchor="t" anchorCtr="0" compatLnSpc="1">
            <a:prstTxWarp prst="textNoShape">
              <a:avLst/>
            </a:prstTxWarp>
          </a:bodyPr>
          <a:lstStyle>
            <a:lvl1pPr defTabSz="918290" eaLnBrk="1" hangingPunct="1">
              <a:spcBef>
                <a:spcPct val="0"/>
              </a:spcBef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874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06" tIns="45954" rIns="91906" bIns="45954" numCol="1" anchor="t" anchorCtr="0" compatLnSpc="1">
            <a:prstTxWarp prst="textNoShape">
              <a:avLst/>
            </a:prstTxWarp>
          </a:bodyPr>
          <a:lstStyle>
            <a:lvl1pPr algn="r" defTabSz="918290" eaLnBrk="1" hangingPunct="1">
              <a:spcBef>
                <a:spcPct val="0"/>
              </a:spcBef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874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9750"/>
            <a:ext cx="2946400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06" tIns="45954" rIns="91906" bIns="45954" numCol="1" anchor="b" anchorCtr="0" compatLnSpc="1">
            <a:prstTxWarp prst="textNoShape">
              <a:avLst/>
            </a:prstTxWarp>
          </a:bodyPr>
          <a:lstStyle>
            <a:lvl1pPr defTabSz="918290" eaLnBrk="1" hangingPunct="1">
              <a:spcBef>
                <a:spcPct val="0"/>
              </a:spcBef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874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9750"/>
            <a:ext cx="2946400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06" tIns="45954" rIns="91906" bIns="45954" numCol="1" anchor="b" anchorCtr="0" compatLnSpc="1">
            <a:prstTxWarp prst="textNoShape">
              <a:avLst/>
            </a:prstTxWarp>
          </a:bodyPr>
          <a:lstStyle>
            <a:lvl1pPr algn="r" defTabSz="917575">
              <a:defRPr sz="1200">
                <a:latin typeface="Arial" panose="020B0604020202020204" pitchFamily="34" charset="0"/>
              </a:defRPr>
            </a:lvl1pPr>
          </a:lstStyle>
          <a:p>
            <a:fld id="{E0A0300F-E564-4F90-8330-0CC9ED04B61C}" type="slidenum">
              <a:rPr lang="cs-CZ" altLang="sk-SK"/>
              <a:pPr/>
              <a:t>‹#›</a:t>
            </a:fld>
            <a:endParaRPr lang="cs-CZ" altLang="sk-SK"/>
          </a:p>
        </p:txBody>
      </p:sp>
    </p:spTree>
    <p:extLst>
      <p:ext uri="{BB962C8B-B14F-4D97-AF65-F5344CB8AC3E}">
        <p14:creationId xmlns:p14="http://schemas.microsoft.com/office/powerpoint/2010/main" val="22024722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06" tIns="45954" rIns="91906" bIns="45954" numCol="1" anchor="t" anchorCtr="0" compatLnSpc="1">
            <a:prstTxWarp prst="textNoShape">
              <a:avLst/>
            </a:prstTxWarp>
          </a:bodyPr>
          <a:lstStyle>
            <a:lvl1pPr defTabSz="918290" eaLnBrk="1" hangingPunct="1">
              <a:spcBef>
                <a:spcPct val="0"/>
              </a:spcBef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06" tIns="45954" rIns="91906" bIns="45954" numCol="1" anchor="t" anchorCtr="0" compatLnSpc="1">
            <a:prstTxWarp prst="textNoShape">
              <a:avLst/>
            </a:prstTxWarp>
          </a:bodyPr>
          <a:lstStyle>
            <a:lvl1pPr algn="r" defTabSz="918290" eaLnBrk="1" hangingPunct="1">
              <a:spcBef>
                <a:spcPct val="0"/>
              </a:spcBef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269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0750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6463"/>
            <a:ext cx="5438775" cy="44672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06" tIns="45954" rIns="91906" bIns="4595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noProof="0" smtClean="0"/>
              <a:t>Klepnutím lze upravit styly předlohy textu.</a:t>
            </a:r>
          </a:p>
          <a:p>
            <a:pPr lvl="1"/>
            <a:r>
              <a:rPr lang="cs-CZ" noProof="0" smtClean="0"/>
              <a:t>Druhá úroveň</a:t>
            </a:r>
          </a:p>
          <a:p>
            <a:pPr lvl="2"/>
            <a:r>
              <a:rPr lang="cs-CZ" noProof="0" smtClean="0"/>
              <a:t>Třetí úroveň</a:t>
            </a:r>
          </a:p>
          <a:p>
            <a:pPr lvl="3"/>
            <a:r>
              <a:rPr lang="cs-CZ" noProof="0" smtClean="0"/>
              <a:t>Čtvrtá úroveň</a:t>
            </a:r>
          </a:p>
          <a:p>
            <a:pPr lvl="4"/>
            <a:r>
              <a:rPr lang="cs-CZ" noProof="0" smtClean="0"/>
              <a:t>Pátá úroveň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50"/>
            <a:ext cx="2946400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06" tIns="45954" rIns="91906" bIns="45954" numCol="1" anchor="b" anchorCtr="0" compatLnSpc="1">
            <a:prstTxWarp prst="textNoShape">
              <a:avLst/>
            </a:prstTxWarp>
          </a:bodyPr>
          <a:lstStyle>
            <a:lvl1pPr defTabSz="918290" eaLnBrk="1" hangingPunct="1">
              <a:spcBef>
                <a:spcPct val="0"/>
              </a:spcBef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9750"/>
            <a:ext cx="2946400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06" tIns="45954" rIns="91906" bIns="45954" numCol="1" anchor="b" anchorCtr="0" compatLnSpc="1">
            <a:prstTxWarp prst="textNoShape">
              <a:avLst/>
            </a:prstTxWarp>
          </a:bodyPr>
          <a:lstStyle>
            <a:lvl1pPr algn="r" defTabSz="917575">
              <a:defRPr sz="1200">
                <a:latin typeface="Arial" panose="020B0604020202020204" pitchFamily="34" charset="0"/>
              </a:defRPr>
            </a:lvl1pPr>
          </a:lstStyle>
          <a:p>
            <a:fld id="{53AE9DA0-1B87-4730-8BDE-634145E866FC}" type="slidenum">
              <a:rPr lang="cs-CZ" altLang="sk-SK"/>
              <a:pPr/>
              <a:t>‹#›</a:t>
            </a:fld>
            <a:endParaRPr lang="cs-CZ" altLang="sk-SK"/>
          </a:p>
        </p:txBody>
      </p:sp>
    </p:spTree>
    <p:extLst>
      <p:ext uri="{BB962C8B-B14F-4D97-AF65-F5344CB8AC3E}">
        <p14:creationId xmlns:p14="http://schemas.microsoft.com/office/powerpoint/2010/main" val="111253345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737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k-SK" altLang="sk-SK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94771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03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k-SK" altLang="sk-SK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24886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3" name="Rectangle 7"/>
          <p:cNvSpPr txBox="1">
            <a:spLocks noGrp="1" noChangeArrowheads="1"/>
          </p:cNvSpPr>
          <p:nvPr/>
        </p:nvSpPr>
        <p:spPr bwMode="auto">
          <a:xfrm>
            <a:off x="3849688" y="9429750"/>
            <a:ext cx="294640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789" tIns="45895" rIns="91789" bIns="45895" anchor="b"/>
          <a:lstStyle>
            <a:lvl1pPr defTabSz="917575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 defTabSz="917575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 defTabSz="917575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 defTabSz="917575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 defTabSz="917575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defTabSz="9175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defTabSz="9175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defTabSz="9175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defTabSz="9175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r"/>
            <a:fld id="{79109C06-1D71-4201-B6B8-96F3A8D3481B}" type="slidenum">
              <a:rPr lang="cs-CZ" altLang="sk-SK" sz="1200">
                <a:latin typeface="Arial" panose="020B0604020202020204" pitchFamily="34" charset="0"/>
              </a:rPr>
              <a:pPr algn="r"/>
              <a:t>3</a:t>
            </a:fld>
            <a:endParaRPr lang="cs-CZ" altLang="sk-SK" sz="1200">
              <a:latin typeface="Arial" panose="020B0604020202020204" pitchFamily="34" charset="0"/>
            </a:endParaRPr>
          </a:p>
        </p:txBody>
      </p:sp>
      <p:sp>
        <p:nvSpPr>
          <p:cNvPr id="274434" name="Rectangle 7"/>
          <p:cNvSpPr txBox="1">
            <a:spLocks noGrp="1" noChangeArrowheads="1"/>
          </p:cNvSpPr>
          <p:nvPr/>
        </p:nvSpPr>
        <p:spPr bwMode="auto">
          <a:xfrm>
            <a:off x="3849688" y="9429750"/>
            <a:ext cx="294640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896" tIns="45948" rIns="91896" bIns="45948" anchor="b"/>
          <a:lstStyle>
            <a:lvl1pPr defTabSz="917575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 defTabSz="917575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 defTabSz="917575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 defTabSz="917575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 defTabSz="917575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defTabSz="9175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defTabSz="9175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defTabSz="9175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defTabSz="9175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r"/>
            <a:fld id="{7FA3A5FF-BDA3-42E6-8D73-7BAC5362B3C6}" type="slidenum">
              <a:rPr lang="cs-CZ" altLang="sk-SK" sz="1200">
                <a:latin typeface="Arial" panose="020B0604020202020204" pitchFamily="34" charset="0"/>
              </a:rPr>
              <a:pPr algn="r"/>
              <a:t>3</a:t>
            </a:fld>
            <a:endParaRPr lang="cs-CZ" altLang="sk-SK" sz="1200">
              <a:latin typeface="Arial" panose="020B0604020202020204" pitchFamily="34" charset="0"/>
            </a:endParaRPr>
          </a:p>
        </p:txBody>
      </p:sp>
      <p:sp>
        <p:nvSpPr>
          <p:cNvPr id="274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44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0" y="4714875"/>
            <a:ext cx="5438775" cy="44688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896" tIns="45948" rIns="91896" bIns="45948"/>
          <a:lstStyle/>
          <a:p>
            <a:pPr eaLnBrk="1" hangingPunct="1"/>
            <a:endParaRPr lang="sk-SK" altLang="sk-SK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99209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942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k-SK" altLang="sk-SK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51581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045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k-SK" altLang="sk-SK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38382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14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k-SK" altLang="sk-SK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2379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14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k-SK" altLang="sk-SK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73065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14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k-SK" altLang="sk-SK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61229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14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k-SK" altLang="sk-SK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70905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55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8688" y="757238"/>
            <a:ext cx="4914900" cy="3686175"/>
          </a:xfrm>
          <a:ln/>
        </p:spPr>
      </p:sp>
      <p:sp>
        <p:nvSpPr>
          <p:cNvPr id="27955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3763" y="4765675"/>
            <a:ext cx="4972050" cy="44402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sk-SK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77929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0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0913" y="765175"/>
            <a:ext cx="4959350" cy="3719513"/>
          </a:xfrm>
          <a:ln/>
        </p:spPr>
      </p:sp>
      <p:sp>
        <p:nvSpPr>
          <p:cNvPr id="28160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4875" y="4810125"/>
            <a:ext cx="5038725" cy="44831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sk-SK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71346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249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k-SK" altLang="sk-SK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23514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3523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k-SK" altLang="sk-SK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20076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5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454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k-SK" altLang="sk-SK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913653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2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 w="12700" cap="flat"/>
        </p:spPr>
      </p:sp>
      <p:sp>
        <p:nvSpPr>
          <p:cNvPr id="2867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0" y="4714875"/>
            <a:ext cx="5438775" cy="44688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46" tIns="46024" rIns="92046" bIns="46024"/>
          <a:lstStyle/>
          <a:p>
            <a:pPr>
              <a:spcBef>
                <a:spcPct val="0"/>
              </a:spcBef>
            </a:pPr>
            <a:endParaRPr lang="sk-SK" altLang="sk-SK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149399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76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 w="12700" cap="flat"/>
        </p:spPr>
      </p:sp>
      <p:sp>
        <p:nvSpPr>
          <p:cNvPr id="28877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0" y="4714875"/>
            <a:ext cx="5438775" cy="44688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46" tIns="46024" rIns="92046" bIns="46024"/>
          <a:lstStyle/>
          <a:p>
            <a:pPr>
              <a:spcBef>
                <a:spcPct val="0"/>
              </a:spcBef>
            </a:pPr>
            <a:endParaRPr lang="sk-SK" altLang="sk-SK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228076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557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k-SK" altLang="sk-SK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345144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659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k-SK" altLang="sk-SK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772666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761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k-SK" altLang="sk-SK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654561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2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 w="12700" cap="flat"/>
        </p:spPr>
      </p:sp>
      <p:sp>
        <p:nvSpPr>
          <p:cNvPr id="2867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0" y="4714875"/>
            <a:ext cx="5438775" cy="44688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46" tIns="46024" rIns="92046" bIns="46024"/>
          <a:lstStyle/>
          <a:p>
            <a:pPr>
              <a:spcBef>
                <a:spcPct val="0"/>
              </a:spcBef>
            </a:pPr>
            <a:endParaRPr lang="sk-SK" altLang="sk-SK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118539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76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 w="12700" cap="flat"/>
        </p:spPr>
      </p:sp>
      <p:sp>
        <p:nvSpPr>
          <p:cNvPr id="28877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0" y="4714875"/>
            <a:ext cx="5438775" cy="44688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46" tIns="46024" rIns="92046" bIns="46024"/>
          <a:lstStyle/>
          <a:p>
            <a:pPr>
              <a:spcBef>
                <a:spcPct val="0"/>
              </a:spcBef>
            </a:pPr>
            <a:endParaRPr lang="sk-SK" altLang="sk-SK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077164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98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0913" y="765175"/>
            <a:ext cx="4959350" cy="3719513"/>
          </a:xfrm>
          <a:ln/>
        </p:spPr>
      </p:sp>
      <p:sp>
        <p:nvSpPr>
          <p:cNvPr id="2979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4875" y="4810125"/>
            <a:ext cx="5038725" cy="44831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sk-SK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777862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43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k-SK" altLang="sk-SK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049608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966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k-SK" altLang="sk-SK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404308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6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069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k-SK" altLang="sk-SK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196727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10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 w="12700" cap="flat"/>
        </p:spPr>
      </p:sp>
      <p:sp>
        <p:nvSpPr>
          <p:cNvPr id="30310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0" y="4714875"/>
            <a:ext cx="5438775" cy="44688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46" tIns="46024" rIns="92046" bIns="46024"/>
          <a:lstStyle/>
          <a:p>
            <a:pPr>
              <a:spcBef>
                <a:spcPct val="0"/>
              </a:spcBef>
            </a:pPr>
            <a:endParaRPr lang="sk-SK" altLang="sk-SK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633385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76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 w="12700" cap="flat"/>
        </p:spPr>
      </p:sp>
      <p:sp>
        <p:nvSpPr>
          <p:cNvPr id="28877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0" y="4714875"/>
            <a:ext cx="5438775" cy="44688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46" tIns="46024" rIns="92046" bIns="46024"/>
          <a:lstStyle/>
          <a:p>
            <a:pPr>
              <a:spcBef>
                <a:spcPct val="0"/>
              </a:spcBef>
            </a:pPr>
            <a:endParaRPr lang="sk-SK" altLang="sk-SK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872215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0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0913" y="765175"/>
            <a:ext cx="4959350" cy="3719513"/>
          </a:xfrm>
          <a:ln/>
        </p:spPr>
      </p:sp>
      <p:sp>
        <p:nvSpPr>
          <p:cNvPr id="30720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4875" y="4810125"/>
            <a:ext cx="5038725" cy="44831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sk-SK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641688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171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k-SK" altLang="sk-SK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301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7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273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k-SK" altLang="sk-SK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312147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3763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k-SK" altLang="sk-SK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264589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10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 w="12700" cap="flat"/>
        </p:spPr>
      </p:sp>
      <p:sp>
        <p:nvSpPr>
          <p:cNvPr id="30310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0" y="4714875"/>
            <a:ext cx="5438775" cy="44688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46" tIns="46024" rIns="92046" bIns="46024"/>
          <a:lstStyle/>
          <a:p>
            <a:pPr>
              <a:spcBef>
                <a:spcPct val="0"/>
              </a:spcBef>
            </a:pPr>
            <a:endParaRPr lang="sk-SK" altLang="sk-SK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1175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76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 w="12700" cap="flat"/>
        </p:spPr>
      </p:sp>
      <p:sp>
        <p:nvSpPr>
          <p:cNvPr id="28877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0" y="4714875"/>
            <a:ext cx="5438775" cy="44688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46" tIns="46024" rIns="92046" bIns="46024"/>
          <a:lstStyle/>
          <a:p>
            <a:pPr>
              <a:spcBef>
                <a:spcPct val="0"/>
              </a:spcBef>
            </a:pPr>
            <a:endParaRPr lang="sk-SK" altLang="sk-SK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85419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478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k-SK" altLang="sk-SK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025305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8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581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k-SK" altLang="sk-SK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548896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8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683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k-SK" altLang="sk-SK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808819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10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 w="12700" cap="flat"/>
        </p:spPr>
      </p:sp>
      <p:sp>
        <p:nvSpPr>
          <p:cNvPr id="30310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0" y="4714875"/>
            <a:ext cx="5438775" cy="44688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46" tIns="46024" rIns="92046" bIns="46024"/>
          <a:lstStyle/>
          <a:p>
            <a:pPr>
              <a:spcBef>
                <a:spcPct val="0"/>
              </a:spcBef>
            </a:pPr>
            <a:endParaRPr lang="sk-SK" altLang="sk-SK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947169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76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 w="12700" cap="flat"/>
        </p:spPr>
      </p:sp>
      <p:sp>
        <p:nvSpPr>
          <p:cNvPr id="28877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0" y="4714875"/>
            <a:ext cx="5438775" cy="44688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46" tIns="46024" rIns="92046" bIns="46024"/>
          <a:lstStyle/>
          <a:p>
            <a:pPr>
              <a:spcBef>
                <a:spcPct val="0"/>
              </a:spcBef>
            </a:pPr>
            <a:endParaRPr lang="sk-SK" altLang="sk-SK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915472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785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k-SK" altLang="sk-SK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476377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883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k-SK" altLang="sk-SK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733205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990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k-SK" altLang="sk-SK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6116794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10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 w="12700" cap="flat"/>
        </p:spPr>
      </p:sp>
      <p:sp>
        <p:nvSpPr>
          <p:cNvPr id="30310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0" y="4714875"/>
            <a:ext cx="5438775" cy="44688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46" tIns="46024" rIns="92046" bIns="46024"/>
          <a:lstStyle/>
          <a:p>
            <a:pPr>
              <a:spcBef>
                <a:spcPct val="0"/>
              </a:spcBef>
            </a:pPr>
            <a:endParaRPr lang="sk-SK" altLang="sk-SK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892907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76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 w="12700" cap="flat"/>
        </p:spPr>
      </p:sp>
      <p:sp>
        <p:nvSpPr>
          <p:cNvPr id="28877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0" y="4714875"/>
            <a:ext cx="5438775" cy="44688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46" tIns="46024" rIns="92046" bIns="46024"/>
          <a:lstStyle/>
          <a:p>
            <a:pPr>
              <a:spcBef>
                <a:spcPct val="0"/>
              </a:spcBef>
            </a:pPr>
            <a:endParaRPr lang="sk-SK" altLang="sk-SK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3281543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75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0913" y="765175"/>
            <a:ext cx="4959350" cy="3719513"/>
          </a:xfrm>
          <a:ln/>
        </p:spPr>
      </p:sp>
      <p:sp>
        <p:nvSpPr>
          <p:cNvPr id="33075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4875" y="4810125"/>
            <a:ext cx="5038725" cy="44831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sk-SK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434786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9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093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k-SK" altLang="sk-SK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4411035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195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k-SK" altLang="sk-SK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4731766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297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k-SK" altLang="sk-SK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3152207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2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 w="12700" cap="flat"/>
        </p:spPr>
      </p:sp>
      <p:sp>
        <p:nvSpPr>
          <p:cNvPr id="2867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0" y="4714875"/>
            <a:ext cx="5438775" cy="44688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46" tIns="46024" rIns="92046" bIns="46024"/>
          <a:lstStyle/>
          <a:p>
            <a:pPr>
              <a:spcBef>
                <a:spcPct val="0"/>
              </a:spcBef>
            </a:pPr>
            <a:endParaRPr lang="sk-SK" altLang="sk-SK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7164389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76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 w="12700" cap="flat"/>
        </p:spPr>
      </p:sp>
      <p:sp>
        <p:nvSpPr>
          <p:cNvPr id="28877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0" y="4714875"/>
            <a:ext cx="5438775" cy="44688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46" tIns="46024" rIns="92046" bIns="46024"/>
          <a:lstStyle/>
          <a:p>
            <a:pPr>
              <a:spcBef>
                <a:spcPct val="0"/>
              </a:spcBef>
            </a:pPr>
            <a:endParaRPr lang="sk-SK" altLang="sk-SK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2264438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4003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k-SK" altLang="sk-SK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1542255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0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502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k-SK" altLang="sk-SK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0019993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0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605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k-SK" altLang="sk-SK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1205844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0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502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k-SK" altLang="sk-SK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17129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2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 w="12700" cap="flat"/>
        </p:spPr>
      </p:sp>
      <p:sp>
        <p:nvSpPr>
          <p:cNvPr id="2867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0" y="4714875"/>
            <a:ext cx="5438775" cy="44688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46" tIns="46024" rIns="92046" bIns="46024"/>
          <a:lstStyle/>
          <a:p>
            <a:pPr>
              <a:spcBef>
                <a:spcPct val="0"/>
              </a:spcBef>
            </a:pPr>
            <a:endParaRPr lang="sk-SK" altLang="sk-SK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3341310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76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 w="12700" cap="flat"/>
        </p:spPr>
      </p:sp>
      <p:sp>
        <p:nvSpPr>
          <p:cNvPr id="28877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0" y="4714875"/>
            <a:ext cx="5438775" cy="44688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46" tIns="46024" rIns="92046" bIns="46024"/>
          <a:lstStyle/>
          <a:p>
            <a:pPr>
              <a:spcBef>
                <a:spcPct val="0"/>
              </a:spcBef>
            </a:pPr>
            <a:endParaRPr lang="sk-SK" altLang="sk-SK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5816703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2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 w="12700" cap="flat"/>
        </p:spPr>
      </p:sp>
      <p:sp>
        <p:nvSpPr>
          <p:cNvPr id="2867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0" y="4714875"/>
            <a:ext cx="5438775" cy="44688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46" tIns="46024" rIns="92046" bIns="46024"/>
          <a:lstStyle/>
          <a:p>
            <a:pPr>
              <a:spcBef>
                <a:spcPct val="0"/>
              </a:spcBef>
            </a:pPr>
            <a:endParaRPr lang="sk-SK" altLang="sk-SK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4039005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76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 w="12700" cap="flat"/>
        </p:spPr>
      </p:sp>
      <p:sp>
        <p:nvSpPr>
          <p:cNvPr id="28877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0" y="4714875"/>
            <a:ext cx="5438775" cy="44688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46" tIns="46024" rIns="92046" bIns="46024"/>
          <a:lstStyle/>
          <a:p>
            <a:pPr>
              <a:spcBef>
                <a:spcPct val="0"/>
              </a:spcBef>
            </a:pPr>
            <a:endParaRPr lang="sk-SK" altLang="sk-SK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9470429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2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 w="12700" cap="flat"/>
        </p:spPr>
      </p:sp>
      <p:sp>
        <p:nvSpPr>
          <p:cNvPr id="2867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0" y="4714875"/>
            <a:ext cx="5438775" cy="44688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46" tIns="46024" rIns="92046" bIns="46024"/>
          <a:lstStyle/>
          <a:p>
            <a:pPr>
              <a:spcBef>
                <a:spcPct val="0"/>
              </a:spcBef>
            </a:pPr>
            <a:endParaRPr lang="sk-SK" altLang="sk-SK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5805678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76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 w="12700" cap="flat"/>
        </p:spPr>
      </p:sp>
      <p:sp>
        <p:nvSpPr>
          <p:cNvPr id="28877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0" y="4714875"/>
            <a:ext cx="5438775" cy="44688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46" tIns="46024" rIns="92046" bIns="46024"/>
          <a:lstStyle/>
          <a:p>
            <a:pPr>
              <a:spcBef>
                <a:spcPct val="0"/>
              </a:spcBef>
            </a:pPr>
            <a:endParaRPr lang="sk-SK" altLang="sk-SK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9995062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2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 w="12700" cap="flat"/>
        </p:spPr>
      </p:sp>
      <p:sp>
        <p:nvSpPr>
          <p:cNvPr id="2867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0" y="4714875"/>
            <a:ext cx="5438775" cy="44688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46" tIns="46024" rIns="92046" bIns="46024"/>
          <a:lstStyle/>
          <a:p>
            <a:pPr>
              <a:spcBef>
                <a:spcPct val="0"/>
              </a:spcBef>
            </a:pPr>
            <a:endParaRPr lang="sk-SK" altLang="sk-SK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9970020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76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 w="12700" cap="flat"/>
        </p:spPr>
      </p:sp>
      <p:sp>
        <p:nvSpPr>
          <p:cNvPr id="28877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0" y="4714875"/>
            <a:ext cx="5438775" cy="44688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46" tIns="46024" rIns="92046" bIns="46024"/>
          <a:lstStyle/>
          <a:p>
            <a:pPr>
              <a:spcBef>
                <a:spcPct val="0"/>
              </a:spcBef>
            </a:pPr>
            <a:endParaRPr lang="sk-SK" altLang="sk-SK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4507100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2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 w="12700" cap="flat"/>
        </p:spPr>
      </p:sp>
      <p:sp>
        <p:nvSpPr>
          <p:cNvPr id="2867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0" y="4714875"/>
            <a:ext cx="5438775" cy="44688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46" tIns="46024" rIns="92046" bIns="46024"/>
          <a:lstStyle/>
          <a:p>
            <a:pPr>
              <a:spcBef>
                <a:spcPct val="0"/>
              </a:spcBef>
            </a:pPr>
            <a:endParaRPr lang="sk-SK" altLang="sk-SK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9432425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76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 w="12700" cap="flat"/>
        </p:spPr>
      </p:sp>
      <p:sp>
        <p:nvSpPr>
          <p:cNvPr id="28877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0" y="4714875"/>
            <a:ext cx="5438775" cy="44688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46" tIns="46024" rIns="92046" bIns="46024"/>
          <a:lstStyle/>
          <a:p>
            <a:pPr>
              <a:spcBef>
                <a:spcPct val="0"/>
              </a:spcBef>
            </a:pPr>
            <a:endParaRPr lang="sk-SK" altLang="sk-SK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9932183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2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 w="12700" cap="flat"/>
        </p:spPr>
      </p:sp>
      <p:sp>
        <p:nvSpPr>
          <p:cNvPr id="2867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0" y="4714875"/>
            <a:ext cx="5438775" cy="44688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46" tIns="46024" rIns="92046" bIns="46024"/>
          <a:lstStyle/>
          <a:p>
            <a:pPr>
              <a:spcBef>
                <a:spcPct val="0"/>
              </a:spcBef>
            </a:pPr>
            <a:endParaRPr lang="sk-SK" altLang="sk-SK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1984336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76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 w="12700" cap="flat"/>
        </p:spPr>
      </p:sp>
      <p:sp>
        <p:nvSpPr>
          <p:cNvPr id="28877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0" y="4714875"/>
            <a:ext cx="5438775" cy="44688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46" tIns="46024" rIns="92046" bIns="46024"/>
          <a:lstStyle/>
          <a:p>
            <a:pPr>
              <a:spcBef>
                <a:spcPct val="0"/>
              </a:spcBef>
            </a:pPr>
            <a:endParaRPr lang="sk-SK" altLang="sk-SK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5110224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2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 w="12700" cap="flat"/>
        </p:spPr>
      </p:sp>
      <p:sp>
        <p:nvSpPr>
          <p:cNvPr id="2867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0" y="4714875"/>
            <a:ext cx="5438775" cy="44688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46" tIns="46024" rIns="92046" bIns="46024"/>
          <a:lstStyle/>
          <a:p>
            <a:pPr>
              <a:spcBef>
                <a:spcPct val="0"/>
              </a:spcBef>
            </a:pPr>
            <a:endParaRPr lang="sk-SK" altLang="sk-SK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3620017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76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 w="12700" cap="flat"/>
        </p:spPr>
      </p:sp>
      <p:sp>
        <p:nvSpPr>
          <p:cNvPr id="28877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0" y="4714875"/>
            <a:ext cx="5438775" cy="44688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46" tIns="46024" rIns="92046" bIns="46024"/>
          <a:lstStyle/>
          <a:p>
            <a:pPr>
              <a:spcBef>
                <a:spcPct val="0"/>
              </a:spcBef>
            </a:pPr>
            <a:endParaRPr lang="sk-SK" altLang="sk-SK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703964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2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 w="12700" cap="flat"/>
        </p:spPr>
      </p:sp>
      <p:sp>
        <p:nvSpPr>
          <p:cNvPr id="2867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0" y="4714875"/>
            <a:ext cx="5438775" cy="44688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46" tIns="46024" rIns="92046" bIns="46024"/>
          <a:lstStyle/>
          <a:p>
            <a:pPr>
              <a:spcBef>
                <a:spcPct val="0"/>
              </a:spcBef>
            </a:pPr>
            <a:endParaRPr lang="sk-SK" altLang="sk-SK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9162645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76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 w="12700" cap="flat"/>
        </p:spPr>
      </p:sp>
      <p:sp>
        <p:nvSpPr>
          <p:cNvPr id="28877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0" y="4714875"/>
            <a:ext cx="5438775" cy="44688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46" tIns="46024" rIns="92046" bIns="46024"/>
          <a:lstStyle/>
          <a:p>
            <a:pPr>
              <a:spcBef>
                <a:spcPct val="0"/>
              </a:spcBef>
            </a:pPr>
            <a:endParaRPr lang="sk-SK" altLang="sk-SK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7543267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257" name="Rectangle 7"/>
          <p:cNvSpPr txBox="1">
            <a:spLocks noGrp="1" noChangeArrowheads="1"/>
          </p:cNvSpPr>
          <p:nvPr/>
        </p:nvSpPr>
        <p:spPr bwMode="auto">
          <a:xfrm>
            <a:off x="3854450" y="9424988"/>
            <a:ext cx="2962275" cy="541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95" tIns="45249" rIns="90495" bIns="45249" anchor="b"/>
          <a:lstStyle>
            <a:lvl1pPr defTabSz="903288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 defTabSz="903288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 defTabSz="903288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 defTabSz="903288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 defTabSz="903288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defTabSz="9032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defTabSz="9032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defTabSz="9032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defTabSz="9032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r" eaLnBrk="0" hangingPunct="0">
              <a:buFont typeface="Wingdings 2" panose="05020102010507070707" pitchFamily="18" charset="2"/>
              <a:buNone/>
            </a:pPr>
            <a:fld id="{3A660EE1-C2DE-4E94-B7D5-A6B3A0AFB2A2}" type="slidenum">
              <a:rPr lang="en-GB" altLang="sk-SK" sz="1200">
                <a:latin typeface="Times New Roman" panose="02020603050405020304" pitchFamily="18" charset="0"/>
              </a:rPr>
              <a:pPr algn="r" eaLnBrk="0" hangingPunct="0">
                <a:buFont typeface="Wingdings 2" panose="05020102010507070707" pitchFamily="18" charset="2"/>
                <a:buNone/>
              </a:pPr>
              <a:t>70</a:t>
            </a:fld>
            <a:endParaRPr lang="en-GB" altLang="sk-SK" sz="1200">
              <a:latin typeface="Times New Roman" panose="02020603050405020304" pitchFamily="18" charset="0"/>
            </a:endParaRPr>
          </a:p>
        </p:txBody>
      </p:sp>
      <p:sp>
        <p:nvSpPr>
          <p:cNvPr id="3522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0275" y="760413"/>
            <a:ext cx="4908550" cy="3681412"/>
          </a:xfrm>
          <a:ln/>
        </p:spPr>
      </p:sp>
      <p:sp>
        <p:nvSpPr>
          <p:cNvPr id="3522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3763" y="4765675"/>
            <a:ext cx="4972050" cy="44434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95" tIns="45249" rIns="90495" bIns="45249"/>
          <a:lstStyle/>
          <a:p>
            <a:endParaRPr lang="en-US" altLang="sk-SK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77793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3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3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3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6.bin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3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3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7.bin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Rectangle 3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9802FE-4B29-40E9-9330-D5F1BE2D3F67}" type="slidenum">
              <a:rPr lang="cs-CZ" altLang="sk-SK"/>
              <a:pPr/>
              <a:t>‹#›</a:t>
            </a:fld>
            <a:endParaRPr lang="cs-CZ" altLang="sk-SK"/>
          </a:p>
        </p:txBody>
      </p:sp>
    </p:spTree>
    <p:extLst>
      <p:ext uri="{BB962C8B-B14F-4D97-AF65-F5344CB8AC3E}">
        <p14:creationId xmlns:p14="http://schemas.microsoft.com/office/powerpoint/2010/main" val="15088046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4"/>
          <p:cNvSpPr>
            <a:spLocks noChangeArrowheads="1"/>
          </p:cNvSpPr>
          <p:nvPr userDrawn="1"/>
        </p:nvSpPr>
        <p:spPr bwMode="auto">
          <a:xfrm>
            <a:off x="2843213" y="6623050"/>
            <a:ext cx="4032250" cy="23495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sk-SK" altLang="sk-SK" sz="1000" b="1" i="1" dirty="0" smtClean="0">
                <a:solidFill>
                  <a:schemeClr val="bg2"/>
                </a:solidFill>
                <a:latin typeface="Arial" panose="020B0604020202020204" pitchFamily="34" charset="0"/>
              </a:rPr>
              <a:t> </a:t>
            </a:r>
            <a:r>
              <a:rPr lang="sk-SK" altLang="sk-SK" sz="900" b="1" i="1" dirty="0" smtClean="0">
                <a:solidFill>
                  <a:schemeClr val="bg2"/>
                </a:solidFill>
                <a:latin typeface="Arial" panose="020B0604020202020204" pitchFamily="34" charset="0"/>
              </a:rPr>
              <a:t>OMNIBUS: Prieskum verejnej mienky</a:t>
            </a:r>
          </a:p>
        </p:txBody>
      </p:sp>
      <p:sp>
        <p:nvSpPr>
          <p:cNvPr id="5" name="Rectangle 36"/>
          <p:cNvSpPr>
            <a:spLocks noChangeArrowheads="1"/>
          </p:cNvSpPr>
          <p:nvPr userDrawn="1"/>
        </p:nvSpPr>
        <p:spPr bwMode="auto">
          <a:xfrm>
            <a:off x="6011863" y="6597650"/>
            <a:ext cx="3132137" cy="26035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eaLnBrk="1" hangingPunct="1">
              <a:defRPr/>
            </a:pPr>
            <a:endParaRPr lang="sk-SK" altLang="sk-SK" sz="1200" b="1" smtClean="0">
              <a:solidFill>
                <a:schemeClr val="bg2"/>
              </a:solidFill>
              <a:latin typeface="Arial" panose="020B0604020202020204" pitchFamily="34" charset="0"/>
            </a:endParaRPr>
          </a:p>
        </p:txBody>
      </p:sp>
      <p:pic>
        <p:nvPicPr>
          <p:cNvPr id="6" name="Picture 40" descr="LOGO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07138"/>
            <a:ext cx="971550" cy="550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41"/>
          <p:cNvSpPr>
            <a:spLocks noChangeArrowheads="1"/>
          </p:cNvSpPr>
          <p:nvPr userDrawn="1"/>
        </p:nvSpPr>
        <p:spPr bwMode="auto">
          <a:xfrm>
            <a:off x="0" y="1714500"/>
            <a:ext cx="9144000" cy="0"/>
          </a:xfrm>
          <a:prstGeom prst="rect">
            <a:avLst/>
          </a:prstGeom>
          <a:noFill/>
          <a:ln>
            <a:noFill/>
          </a:ln>
          <a:extLst/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eaLnBrk="1" hangingPunct="1">
              <a:defRPr/>
            </a:pPr>
            <a:endParaRPr lang="sk-SK" altLang="sk-SK" smtClean="0">
              <a:latin typeface="Arial" panose="020B0604020202020204" pitchFamily="34" charset="0"/>
            </a:endParaRPr>
          </a:p>
        </p:txBody>
      </p:sp>
      <p:graphicFrame>
        <p:nvGraphicFramePr>
          <p:cNvPr id="8" name="Object 2"/>
          <p:cNvGraphicFramePr>
            <a:graphicFrameLocks noChangeAspect="1"/>
          </p:cNvGraphicFramePr>
          <p:nvPr/>
        </p:nvGraphicFramePr>
        <p:xfrm>
          <a:off x="38100" y="50800"/>
          <a:ext cx="1584325" cy="1187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2258" name="Snímek" r:id="rId4" imgW="4571966" imgH="3429131" progId="PowerPoint.Slide.8">
                  <p:embed/>
                </p:oleObj>
              </mc:Choice>
              <mc:Fallback>
                <p:oleObj name="Snímek" r:id="rId4" imgW="4571966" imgH="3429131" progId="PowerPoint.Slid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" y="50800"/>
                        <a:ext cx="1584325" cy="1187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bg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Obrázok 4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550" y="15875"/>
            <a:ext cx="1143000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10" name="Rectangle 39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B7CF370-D3C7-4D0C-972E-C6674FDEEE5D}" type="slidenum">
              <a:rPr lang="cs-CZ" altLang="sk-SK"/>
              <a:pPr/>
              <a:t>‹#›</a:t>
            </a:fld>
            <a:endParaRPr lang="cs-CZ" altLang="sk-SK"/>
          </a:p>
        </p:txBody>
      </p:sp>
    </p:spTree>
    <p:extLst>
      <p:ext uri="{BB962C8B-B14F-4D97-AF65-F5344CB8AC3E}">
        <p14:creationId xmlns:p14="http://schemas.microsoft.com/office/powerpoint/2010/main" val="27308509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Rectangle 3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714211-E5C6-43B5-8526-2EB6DDE8B6EE}" type="slidenum">
              <a:rPr lang="cs-CZ" altLang="sk-SK"/>
              <a:pPr/>
              <a:t>‹#›</a:t>
            </a:fld>
            <a:endParaRPr lang="cs-CZ" altLang="sk-SK"/>
          </a:p>
        </p:txBody>
      </p:sp>
    </p:spTree>
    <p:extLst>
      <p:ext uri="{BB962C8B-B14F-4D97-AF65-F5344CB8AC3E}">
        <p14:creationId xmlns:p14="http://schemas.microsoft.com/office/powerpoint/2010/main" val="4050618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611188" y="1268413"/>
            <a:ext cx="4075112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838700" y="1268413"/>
            <a:ext cx="4075113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Rectangle 3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9F9B931-4B66-4885-AAF3-562036559061}" type="slidenum">
              <a:rPr lang="cs-CZ" altLang="sk-SK"/>
              <a:pPr/>
              <a:t>‹#›</a:t>
            </a:fld>
            <a:endParaRPr lang="cs-CZ" altLang="sk-SK"/>
          </a:p>
        </p:txBody>
      </p:sp>
    </p:spTree>
    <p:extLst>
      <p:ext uri="{BB962C8B-B14F-4D97-AF65-F5344CB8AC3E}">
        <p14:creationId xmlns:p14="http://schemas.microsoft.com/office/powerpoint/2010/main" val="40807787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Rectangle 3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187A7D-CCA0-4EDB-90CF-85DB1CBC5661}" type="slidenum">
              <a:rPr lang="cs-CZ" altLang="sk-SK"/>
              <a:pPr/>
              <a:t>‹#›</a:t>
            </a:fld>
            <a:endParaRPr lang="cs-CZ" altLang="sk-SK"/>
          </a:p>
        </p:txBody>
      </p:sp>
    </p:spTree>
    <p:extLst>
      <p:ext uri="{BB962C8B-B14F-4D97-AF65-F5344CB8AC3E}">
        <p14:creationId xmlns:p14="http://schemas.microsoft.com/office/powerpoint/2010/main" val="1481780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Rectangle 3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85DEF60-9BDE-499A-9F24-0E4683C0499E}" type="slidenum">
              <a:rPr lang="cs-CZ" altLang="sk-SK"/>
              <a:pPr/>
              <a:t>‹#›</a:t>
            </a:fld>
            <a:endParaRPr lang="cs-CZ" altLang="sk-SK"/>
          </a:p>
        </p:txBody>
      </p:sp>
    </p:spTree>
    <p:extLst>
      <p:ext uri="{BB962C8B-B14F-4D97-AF65-F5344CB8AC3E}">
        <p14:creationId xmlns:p14="http://schemas.microsoft.com/office/powerpoint/2010/main" val="4164088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4"/>
          <p:cNvSpPr>
            <a:spLocks noChangeArrowheads="1"/>
          </p:cNvSpPr>
          <p:nvPr userDrawn="1"/>
        </p:nvSpPr>
        <p:spPr bwMode="auto">
          <a:xfrm>
            <a:off x="2843213" y="6623050"/>
            <a:ext cx="4032250" cy="23495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sk-SK" altLang="sk-SK" sz="1000" b="1" i="1" dirty="0" smtClean="0">
                <a:solidFill>
                  <a:schemeClr val="bg2"/>
                </a:solidFill>
                <a:latin typeface="Arial" panose="020B0604020202020204" pitchFamily="34" charset="0"/>
              </a:rPr>
              <a:t> </a:t>
            </a:r>
            <a:r>
              <a:rPr lang="sk-SK" altLang="sk-SK" sz="900" b="1" i="1" dirty="0" smtClean="0">
                <a:solidFill>
                  <a:schemeClr val="bg2"/>
                </a:solidFill>
                <a:latin typeface="Arial" panose="020B0604020202020204" pitchFamily="34" charset="0"/>
              </a:rPr>
              <a:t>OMNIBUS: Prieskum verejnej mienky</a:t>
            </a:r>
          </a:p>
        </p:txBody>
      </p:sp>
      <p:sp>
        <p:nvSpPr>
          <p:cNvPr id="3" name="Rectangle 36"/>
          <p:cNvSpPr>
            <a:spLocks noChangeArrowheads="1"/>
          </p:cNvSpPr>
          <p:nvPr userDrawn="1"/>
        </p:nvSpPr>
        <p:spPr bwMode="auto">
          <a:xfrm>
            <a:off x="6011863" y="6597650"/>
            <a:ext cx="3132137" cy="26035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eaLnBrk="1" hangingPunct="1">
              <a:defRPr/>
            </a:pPr>
            <a:endParaRPr lang="sk-SK" altLang="sk-SK" sz="1200" b="1" smtClean="0">
              <a:solidFill>
                <a:schemeClr val="bg2"/>
              </a:solidFill>
              <a:latin typeface="Arial" panose="020B0604020202020204" pitchFamily="34" charset="0"/>
            </a:endParaRPr>
          </a:p>
        </p:txBody>
      </p:sp>
      <p:pic>
        <p:nvPicPr>
          <p:cNvPr id="4" name="Picture 40" descr="LOGO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07138"/>
            <a:ext cx="971550" cy="550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1"/>
          <p:cNvSpPr>
            <a:spLocks noChangeArrowheads="1"/>
          </p:cNvSpPr>
          <p:nvPr userDrawn="1"/>
        </p:nvSpPr>
        <p:spPr bwMode="auto">
          <a:xfrm>
            <a:off x="0" y="1714500"/>
            <a:ext cx="9144000" cy="0"/>
          </a:xfrm>
          <a:prstGeom prst="rect">
            <a:avLst/>
          </a:prstGeom>
          <a:noFill/>
          <a:ln>
            <a:noFill/>
          </a:ln>
          <a:extLst/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eaLnBrk="1" hangingPunct="1">
              <a:defRPr/>
            </a:pPr>
            <a:endParaRPr lang="sk-SK" altLang="sk-SK" smtClean="0">
              <a:latin typeface="Arial" panose="020B0604020202020204" pitchFamily="34" charset="0"/>
            </a:endParaRPr>
          </a:p>
        </p:txBody>
      </p:sp>
      <p:graphicFrame>
        <p:nvGraphicFramePr>
          <p:cNvPr id="6" name="Object 2"/>
          <p:cNvGraphicFramePr>
            <a:graphicFrameLocks noChangeAspect="1"/>
          </p:cNvGraphicFramePr>
          <p:nvPr/>
        </p:nvGraphicFramePr>
        <p:xfrm>
          <a:off x="38100" y="50800"/>
          <a:ext cx="1584325" cy="1187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3282" name="Snímek" r:id="rId4" imgW="4571966" imgH="3429131" progId="PowerPoint.Slide.8">
                  <p:embed/>
                </p:oleObj>
              </mc:Choice>
              <mc:Fallback>
                <p:oleObj name="Snímek" r:id="rId4" imgW="4571966" imgH="3429131" progId="PowerPoint.Slid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" y="50800"/>
                        <a:ext cx="1584325" cy="1187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bg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Obrázok 2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550" y="15875"/>
            <a:ext cx="1143000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39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CF04077-1D39-4327-8CD5-330B5BE8CF06}" type="slidenum">
              <a:rPr lang="cs-CZ" altLang="sk-SK"/>
              <a:pPr/>
              <a:t>‹#›</a:t>
            </a:fld>
            <a:endParaRPr lang="cs-CZ" altLang="sk-SK"/>
          </a:p>
        </p:txBody>
      </p:sp>
    </p:spTree>
    <p:extLst>
      <p:ext uri="{BB962C8B-B14F-4D97-AF65-F5344CB8AC3E}">
        <p14:creationId xmlns:p14="http://schemas.microsoft.com/office/powerpoint/2010/main" val="30448122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Rectangle 3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12D809-C338-4BC0-9763-2E6479F55D76}" type="slidenum">
              <a:rPr lang="cs-CZ" altLang="sk-SK"/>
              <a:pPr/>
              <a:t>‹#›</a:t>
            </a:fld>
            <a:endParaRPr lang="cs-CZ" altLang="sk-SK"/>
          </a:p>
        </p:txBody>
      </p:sp>
    </p:spTree>
    <p:extLst>
      <p:ext uri="{BB962C8B-B14F-4D97-AF65-F5344CB8AC3E}">
        <p14:creationId xmlns:p14="http://schemas.microsoft.com/office/powerpoint/2010/main" val="13099763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 smtClean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Rectangle 3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707C93E-DCA3-47EA-8426-699C075643CB}" type="slidenum">
              <a:rPr lang="cs-CZ" altLang="sk-SK"/>
              <a:pPr/>
              <a:t>‹#›</a:t>
            </a:fld>
            <a:endParaRPr lang="cs-CZ" altLang="sk-SK"/>
          </a:p>
        </p:txBody>
      </p:sp>
    </p:spTree>
    <p:extLst>
      <p:ext uri="{BB962C8B-B14F-4D97-AF65-F5344CB8AC3E}">
        <p14:creationId xmlns:p14="http://schemas.microsoft.com/office/powerpoint/2010/main" val="10388852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3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C9CE4A3-2C85-4BE1-B74D-D24226ACBFA4}" type="slidenum">
              <a:rPr lang="cs-CZ" altLang="sk-SK"/>
              <a:pPr/>
              <a:t>‹#›</a:t>
            </a:fld>
            <a:endParaRPr lang="cs-CZ" altLang="sk-SK"/>
          </a:p>
        </p:txBody>
      </p:sp>
    </p:spTree>
    <p:extLst>
      <p:ext uri="{BB962C8B-B14F-4D97-AF65-F5344CB8AC3E}">
        <p14:creationId xmlns:p14="http://schemas.microsoft.com/office/powerpoint/2010/main" val="13383286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878638" y="404813"/>
            <a:ext cx="2087562" cy="604837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611188" y="404813"/>
            <a:ext cx="6115050" cy="604837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3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B274AB9-B672-4CB1-BCA5-A606E0F0FDD1}" type="slidenum">
              <a:rPr lang="cs-CZ" altLang="sk-SK"/>
              <a:pPr/>
              <a:t>‹#›</a:t>
            </a:fld>
            <a:endParaRPr lang="cs-CZ" altLang="sk-SK"/>
          </a:p>
        </p:txBody>
      </p:sp>
    </p:spTree>
    <p:extLst>
      <p:ext uri="{BB962C8B-B14F-4D97-AF65-F5344CB8AC3E}">
        <p14:creationId xmlns:p14="http://schemas.microsoft.com/office/powerpoint/2010/main" val="449974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Nadpis a tabul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213" y="404813"/>
            <a:ext cx="8281987" cy="576262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abulku 2"/>
          <p:cNvSpPr>
            <a:spLocks noGrp="1"/>
          </p:cNvSpPr>
          <p:nvPr>
            <p:ph type="tbl" idx="1"/>
          </p:nvPr>
        </p:nvSpPr>
        <p:spPr>
          <a:xfrm>
            <a:off x="611188" y="1268413"/>
            <a:ext cx="8302625" cy="5184775"/>
          </a:xfrm>
        </p:spPr>
        <p:txBody>
          <a:bodyPr/>
          <a:lstStyle/>
          <a:p>
            <a:pPr lvl="0"/>
            <a:endParaRPr lang="cs-CZ" noProof="0" smtClean="0"/>
          </a:p>
        </p:txBody>
      </p:sp>
      <p:sp>
        <p:nvSpPr>
          <p:cNvPr id="4" name="Rectangle 3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DDF8B43-AD3F-49FE-9B63-BB2446F248E4}" type="slidenum">
              <a:rPr lang="cs-CZ" altLang="sk-SK"/>
              <a:pPr/>
              <a:t>‹#›</a:t>
            </a:fld>
            <a:endParaRPr lang="cs-CZ" altLang="sk-SK"/>
          </a:p>
        </p:txBody>
      </p:sp>
    </p:spTree>
    <p:extLst>
      <p:ext uri="{BB962C8B-B14F-4D97-AF65-F5344CB8AC3E}">
        <p14:creationId xmlns:p14="http://schemas.microsoft.com/office/powerpoint/2010/main" val="21403508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Nadpis a gra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213" y="404813"/>
            <a:ext cx="8281987" cy="576262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graf 2"/>
          <p:cNvSpPr>
            <a:spLocks noGrp="1"/>
          </p:cNvSpPr>
          <p:nvPr>
            <p:ph type="chart" idx="1"/>
          </p:nvPr>
        </p:nvSpPr>
        <p:spPr>
          <a:xfrm>
            <a:off x="611188" y="1268413"/>
            <a:ext cx="8302625" cy="5184775"/>
          </a:xfrm>
        </p:spPr>
        <p:txBody>
          <a:bodyPr/>
          <a:lstStyle/>
          <a:p>
            <a:pPr lvl="0"/>
            <a:endParaRPr lang="cs-CZ" noProof="0" smtClean="0"/>
          </a:p>
        </p:txBody>
      </p:sp>
      <p:sp>
        <p:nvSpPr>
          <p:cNvPr id="4" name="Rectangle 3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8C19E53-6DB0-4E7A-B071-534167109ADF}" type="slidenum">
              <a:rPr lang="cs-CZ" altLang="sk-SK"/>
              <a:pPr/>
              <a:t>‹#›</a:t>
            </a:fld>
            <a:endParaRPr lang="cs-CZ" altLang="sk-SK"/>
          </a:p>
        </p:txBody>
      </p:sp>
    </p:spTree>
    <p:extLst>
      <p:ext uri="{BB962C8B-B14F-4D97-AF65-F5344CB8AC3E}">
        <p14:creationId xmlns:p14="http://schemas.microsoft.com/office/powerpoint/2010/main" val="21402430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Nadpis, 1 velký a 2 malé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213" y="404813"/>
            <a:ext cx="8281987" cy="576262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611188" y="1268413"/>
            <a:ext cx="4075112" cy="5184775"/>
          </a:xfrm>
        </p:spPr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quarter" idx="2"/>
          </p:nvPr>
        </p:nvSpPr>
        <p:spPr>
          <a:xfrm>
            <a:off x="4838700" y="1268413"/>
            <a:ext cx="4075113" cy="2516187"/>
          </a:xfrm>
        </p:spPr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3"/>
          </p:nvPr>
        </p:nvSpPr>
        <p:spPr>
          <a:xfrm>
            <a:off x="4838700" y="3937000"/>
            <a:ext cx="4075113" cy="2516188"/>
          </a:xfrm>
        </p:spPr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Rectangle 3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1CBB31-83AF-484D-A151-0FCFB23042F4}" type="slidenum">
              <a:rPr lang="cs-CZ" altLang="sk-SK"/>
              <a:pPr/>
              <a:t>‹#›</a:t>
            </a:fld>
            <a:endParaRPr lang="cs-CZ" altLang="sk-SK"/>
          </a:p>
        </p:txBody>
      </p:sp>
    </p:spTree>
    <p:extLst>
      <p:ext uri="{BB962C8B-B14F-4D97-AF65-F5344CB8AC3E}">
        <p14:creationId xmlns:p14="http://schemas.microsoft.com/office/powerpoint/2010/main" val="23080157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sahu 1"/>
          <p:cNvSpPr>
            <a:spLocks noGrp="1"/>
          </p:cNvSpPr>
          <p:nvPr>
            <p:ph/>
          </p:nvPr>
        </p:nvSpPr>
        <p:spPr>
          <a:xfrm>
            <a:off x="611188" y="404813"/>
            <a:ext cx="8355012" cy="6048375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3" name="Rectangle 3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3054CBE-8E45-425D-B4B7-2CFF11D9C8F1}" type="slidenum">
              <a:rPr lang="cs-CZ" altLang="sk-SK"/>
              <a:pPr/>
              <a:t>‹#›</a:t>
            </a:fld>
            <a:endParaRPr lang="cs-CZ" altLang="sk-SK"/>
          </a:p>
        </p:txBody>
      </p:sp>
    </p:spTree>
    <p:extLst>
      <p:ext uri="{BB962C8B-B14F-4D97-AF65-F5344CB8AC3E}">
        <p14:creationId xmlns:p14="http://schemas.microsoft.com/office/powerpoint/2010/main" val="33719711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Rectangle 3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5D7CEE-DF39-4218-B17C-98882EDF8FD1}" type="slidenum">
              <a:rPr lang="cs-CZ" altLang="sk-SK"/>
              <a:pPr/>
              <a:t>‹#›</a:t>
            </a:fld>
            <a:endParaRPr lang="cs-CZ" altLang="sk-SK"/>
          </a:p>
        </p:txBody>
      </p:sp>
    </p:spTree>
    <p:extLst>
      <p:ext uri="{BB962C8B-B14F-4D97-AF65-F5344CB8AC3E}">
        <p14:creationId xmlns:p14="http://schemas.microsoft.com/office/powerpoint/2010/main" val="37880661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3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3695F0-1353-4339-BE55-A6F9507B4831}" type="slidenum">
              <a:rPr lang="cs-CZ" altLang="sk-SK"/>
              <a:pPr/>
              <a:t>‹#›</a:t>
            </a:fld>
            <a:endParaRPr lang="cs-CZ" altLang="sk-SK"/>
          </a:p>
        </p:txBody>
      </p:sp>
    </p:spTree>
    <p:extLst>
      <p:ext uri="{BB962C8B-B14F-4D97-AF65-F5344CB8AC3E}">
        <p14:creationId xmlns:p14="http://schemas.microsoft.com/office/powerpoint/2010/main" val="11472863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Rectangle 3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89583C6-40B4-46F9-880D-61292CDA89E3}" type="slidenum">
              <a:rPr lang="cs-CZ" altLang="sk-SK"/>
              <a:pPr/>
              <a:t>‹#›</a:t>
            </a:fld>
            <a:endParaRPr lang="cs-CZ" altLang="sk-SK"/>
          </a:p>
        </p:txBody>
      </p:sp>
    </p:spTree>
    <p:extLst>
      <p:ext uri="{BB962C8B-B14F-4D97-AF65-F5344CB8AC3E}">
        <p14:creationId xmlns:p14="http://schemas.microsoft.com/office/powerpoint/2010/main" val="378740443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611188" y="1268413"/>
            <a:ext cx="4075112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838700" y="1268413"/>
            <a:ext cx="4075113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Rectangle 3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259BDC6-E19B-4178-9DC7-BF814BF4A0DF}" type="slidenum">
              <a:rPr lang="cs-CZ" altLang="sk-SK"/>
              <a:pPr/>
              <a:t>‹#›</a:t>
            </a:fld>
            <a:endParaRPr lang="cs-CZ" altLang="sk-SK"/>
          </a:p>
        </p:txBody>
      </p:sp>
    </p:spTree>
    <p:extLst>
      <p:ext uri="{BB962C8B-B14F-4D97-AF65-F5344CB8AC3E}">
        <p14:creationId xmlns:p14="http://schemas.microsoft.com/office/powerpoint/2010/main" val="383399277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Rectangle 3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8DBA8A7-941F-4EEC-9684-51CAA01AE2D3}" type="slidenum">
              <a:rPr lang="cs-CZ" altLang="sk-SK"/>
              <a:pPr/>
              <a:t>‹#›</a:t>
            </a:fld>
            <a:endParaRPr lang="cs-CZ" altLang="sk-SK"/>
          </a:p>
        </p:txBody>
      </p:sp>
    </p:spTree>
    <p:extLst>
      <p:ext uri="{BB962C8B-B14F-4D97-AF65-F5344CB8AC3E}">
        <p14:creationId xmlns:p14="http://schemas.microsoft.com/office/powerpoint/2010/main" val="55402524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Rectangle 3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0E1D0C-7F52-49CB-B4B9-933764FA8B64}" type="slidenum">
              <a:rPr lang="cs-CZ" altLang="sk-SK"/>
              <a:pPr/>
              <a:t>‹#›</a:t>
            </a:fld>
            <a:endParaRPr lang="cs-CZ" altLang="sk-SK"/>
          </a:p>
        </p:txBody>
      </p:sp>
    </p:spTree>
    <p:extLst>
      <p:ext uri="{BB962C8B-B14F-4D97-AF65-F5344CB8AC3E}">
        <p14:creationId xmlns:p14="http://schemas.microsoft.com/office/powerpoint/2010/main" val="379281673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567082C-1922-4541-A3BF-43F89BF927DA}" type="slidenum">
              <a:rPr lang="cs-CZ" altLang="sk-SK"/>
              <a:pPr/>
              <a:t>‹#›</a:t>
            </a:fld>
            <a:endParaRPr lang="cs-CZ" altLang="sk-SK"/>
          </a:p>
        </p:txBody>
      </p:sp>
    </p:spTree>
    <p:extLst>
      <p:ext uri="{BB962C8B-B14F-4D97-AF65-F5344CB8AC3E}">
        <p14:creationId xmlns:p14="http://schemas.microsoft.com/office/powerpoint/2010/main" val="45635479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Rectangle 3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5731C14-E7E5-46C9-B1B0-4126F7430E81}" type="slidenum">
              <a:rPr lang="cs-CZ" altLang="sk-SK"/>
              <a:pPr/>
              <a:t>‹#›</a:t>
            </a:fld>
            <a:endParaRPr lang="cs-CZ" altLang="sk-SK"/>
          </a:p>
        </p:txBody>
      </p:sp>
    </p:spTree>
    <p:extLst>
      <p:ext uri="{BB962C8B-B14F-4D97-AF65-F5344CB8AC3E}">
        <p14:creationId xmlns:p14="http://schemas.microsoft.com/office/powerpoint/2010/main" val="381070708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 smtClean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Rectangle 3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23EEC5B-A371-4C9E-90C1-B5317DC75D38}" type="slidenum">
              <a:rPr lang="cs-CZ" altLang="sk-SK"/>
              <a:pPr/>
              <a:t>‹#›</a:t>
            </a:fld>
            <a:endParaRPr lang="cs-CZ" altLang="sk-SK"/>
          </a:p>
        </p:txBody>
      </p:sp>
    </p:spTree>
    <p:extLst>
      <p:ext uri="{BB962C8B-B14F-4D97-AF65-F5344CB8AC3E}">
        <p14:creationId xmlns:p14="http://schemas.microsoft.com/office/powerpoint/2010/main" val="92983745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3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A2D707C-6A7D-44EB-AF99-41EDBF38FB47}" type="slidenum">
              <a:rPr lang="cs-CZ" altLang="sk-SK"/>
              <a:pPr/>
              <a:t>‹#›</a:t>
            </a:fld>
            <a:endParaRPr lang="cs-CZ" altLang="sk-SK"/>
          </a:p>
        </p:txBody>
      </p:sp>
    </p:spTree>
    <p:extLst>
      <p:ext uri="{BB962C8B-B14F-4D97-AF65-F5344CB8AC3E}">
        <p14:creationId xmlns:p14="http://schemas.microsoft.com/office/powerpoint/2010/main" val="419215660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878638" y="404813"/>
            <a:ext cx="2087562" cy="604837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611188" y="404813"/>
            <a:ext cx="6115050" cy="604837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3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B671E-A0C6-4627-B591-E712997BA3F3}" type="slidenum">
              <a:rPr lang="cs-CZ" altLang="sk-SK"/>
              <a:pPr/>
              <a:t>‹#›</a:t>
            </a:fld>
            <a:endParaRPr lang="cs-CZ" altLang="sk-SK"/>
          </a:p>
        </p:txBody>
      </p:sp>
    </p:spTree>
    <p:extLst>
      <p:ext uri="{BB962C8B-B14F-4D97-AF65-F5344CB8AC3E}">
        <p14:creationId xmlns:p14="http://schemas.microsoft.com/office/powerpoint/2010/main" val="21944773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Nadpis a tabul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213" y="404813"/>
            <a:ext cx="8281987" cy="576262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abulku 2"/>
          <p:cNvSpPr>
            <a:spLocks noGrp="1"/>
          </p:cNvSpPr>
          <p:nvPr>
            <p:ph type="tbl" idx="1"/>
          </p:nvPr>
        </p:nvSpPr>
        <p:spPr>
          <a:xfrm>
            <a:off x="611188" y="1268413"/>
            <a:ext cx="8302625" cy="5184775"/>
          </a:xfrm>
        </p:spPr>
        <p:txBody>
          <a:bodyPr/>
          <a:lstStyle/>
          <a:p>
            <a:pPr lvl="0"/>
            <a:endParaRPr lang="cs-CZ" noProof="0" smtClean="0"/>
          </a:p>
        </p:txBody>
      </p:sp>
      <p:sp>
        <p:nvSpPr>
          <p:cNvPr id="4" name="Rectangle 3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5A847F-E263-459A-B026-57273BC1800C}" type="slidenum">
              <a:rPr lang="cs-CZ" altLang="sk-SK"/>
              <a:pPr/>
              <a:t>‹#›</a:t>
            </a:fld>
            <a:endParaRPr lang="cs-CZ" altLang="sk-SK"/>
          </a:p>
        </p:txBody>
      </p:sp>
    </p:spTree>
    <p:extLst>
      <p:ext uri="{BB962C8B-B14F-4D97-AF65-F5344CB8AC3E}">
        <p14:creationId xmlns:p14="http://schemas.microsoft.com/office/powerpoint/2010/main" val="54846591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Nadpis a gra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213" y="404813"/>
            <a:ext cx="8281987" cy="576262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graf 2"/>
          <p:cNvSpPr>
            <a:spLocks noGrp="1"/>
          </p:cNvSpPr>
          <p:nvPr>
            <p:ph type="chart" idx="1"/>
          </p:nvPr>
        </p:nvSpPr>
        <p:spPr>
          <a:xfrm>
            <a:off x="611188" y="1268413"/>
            <a:ext cx="8302625" cy="5184775"/>
          </a:xfrm>
        </p:spPr>
        <p:txBody>
          <a:bodyPr/>
          <a:lstStyle/>
          <a:p>
            <a:pPr lvl="0"/>
            <a:endParaRPr lang="cs-CZ" noProof="0" smtClean="0"/>
          </a:p>
        </p:txBody>
      </p:sp>
      <p:sp>
        <p:nvSpPr>
          <p:cNvPr id="4" name="Rectangle 3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08514F-4973-4317-A33B-84A5BC362F78}" type="slidenum">
              <a:rPr lang="cs-CZ" altLang="sk-SK"/>
              <a:pPr/>
              <a:t>‹#›</a:t>
            </a:fld>
            <a:endParaRPr lang="cs-CZ" altLang="sk-SK"/>
          </a:p>
        </p:txBody>
      </p:sp>
    </p:spTree>
    <p:extLst>
      <p:ext uri="{BB962C8B-B14F-4D97-AF65-F5344CB8AC3E}">
        <p14:creationId xmlns:p14="http://schemas.microsoft.com/office/powerpoint/2010/main" val="164856685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Nadpis, 1 velký a 2 malé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213" y="404813"/>
            <a:ext cx="8281987" cy="576262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611188" y="1268413"/>
            <a:ext cx="4075112" cy="5184775"/>
          </a:xfrm>
        </p:spPr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quarter" idx="2"/>
          </p:nvPr>
        </p:nvSpPr>
        <p:spPr>
          <a:xfrm>
            <a:off x="4838700" y="1268413"/>
            <a:ext cx="4075113" cy="2516187"/>
          </a:xfrm>
        </p:spPr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3"/>
          </p:nvPr>
        </p:nvSpPr>
        <p:spPr>
          <a:xfrm>
            <a:off x="4838700" y="3937000"/>
            <a:ext cx="4075113" cy="2516188"/>
          </a:xfrm>
        </p:spPr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Rectangle 3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98A6FC3-58F3-47DD-959E-305A60AC9BD8}" type="slidenum">
              <a:rPr lang="cs-CZ" altLang="sk-SK"/>
              <a:pPr/>
              <a:t>‹#›</a:t>
            </a:fld>
            <a:endParaRPr lang="cs-CZ" altLang="sk-SK"/>
          </a:p>
        </p:txBody>
      </p:sp>
    </p:spTree>
    <p:extLst>
      <p:ext uri="{BB962C8B-B14F-4D97-AF65-F5344CB8AC3E}">
        <p14:creationId xmlns:p14="http://schemas.microsoft.com/office/powerpoint/2010/main" val="245888644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Rectangle 3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507242-7188-4AE5-B0B7-8021CF2992AA}" type="slidenum">
              <a:rPr lang="cs-CZ" altLang="sk-SK"/>
              <a:pPr/>
              <a:t>‹#›</a:t>
            </a:fld>
            <a:endParaRPr lang="cs-CZ" altLang="sk-SK"/>
          </a:p>
        </p:txBody>
      </p:sp>
    </p:spTree>
    <p:extLst>
      <p:ext uri="{BB962C8B-B14F-4D97-AF65-F5344CB8AC3E}">
        <p14:creationId xmlns:p14="http://schemas.microsoft.com/office/powerpoint/2010/main" val="279320240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6"/>
          <p:cNvSpPr>
            <a:spLocks noChangeArrowheads="1"/>
          </p:cNvSpPr>
          <p:nvPr userDrawn="1"/>
        </p:nvSpPr>
        <p:spPr bwMode="auto">
          <a:xfrm>
            <a:off x="6011863" y="6597650"/>
            <a:ext cx="3132137" cy="26035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>
              <a:spcBef>
                <a:spcPct val="20000"/>
              </a:spcBef>
              <a:buFont typeface="Wingdings 2" panose="05020102010507070707" pitchFamily="18" charset="2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Font typeface="Wingdings 2" panose="05020102010507070707" pitchFamily="18" charset="2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Font typeface="Wingdings 2" panose="05020102010507070707" pitchFamily="18" charset="2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Font typeface="Wingdings 2" panose="05020102010507070707" pitchFamily="18" charset="2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Font typeface="Wingdings 2" panose="05020102010507070707" pitchFamily="18" charset="2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endParaRPr lang="sk-SK" altLang="sk-SK" sz="1200" b="1" smtClean="0">
              <a:solidFill>
                <a:srgbClr val="808080"/>
              </a:solidFill>
              <a:latin typeface="Arial" panose="020B0604020202020204" pitchFamily="34" charset="0"/>
            </a:endParaRPr>
          </a:p>
        </p:txBody>
      </p:sp>
      <p:pic>
        <p:nvPicPr>
          <p:cNvPr id="5" name="Picture 40" descr="LOGO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07138"/>
            <a:ext cx="971550" cy="550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41"/>
          <p:cNvSpPr>
            <a:spLocks noChangeArrowheads="1"/>
          </p:cNvSpPr>
          <p:nvPr userDrawn="1"/>
        </p:nvSpPr>
        <p:spPr bwMode="auto">
          <a:xfrm>
            <a:off x="0" y="1714500"/>
            <a:ext cx="9144000" cy="0"/>
          </a:xfrm>
          <a:prstGeom prst="rect">
            <a:avLst/>
          </a:prstGeom>
          <a:noFill/>
          <a:ln>
            <a:noFill/>
          </a:ln>
          <a:extLst/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 2" panose="05020102010507070707" pitchFamily="18" charset="2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Font typeface="Wingdings 2" panose="05020102010507070707" pitchFamily="18" charset="2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Font typeface="Wingdings 2" panose="05020102010507070707" pitchFamily="18" charset="2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Font typeface="Wingdings 2" panose="05020102010507070707" pitchFamily="18" charset="2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Font typeface="Wingdings 2" panose="05020102010507070707" pitchFamily="18" charset="2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endParaRPr lang="sk-SK" altLang="sk-SK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7" name="Object 2"/>
          <p:cNvGraphicFramePr>
            <a:graphicFrameLocks noChangeAspect="1"/>
          </p:cNvGraphicFramePr>
          <p:nvPr/>
        </p:nvGraphicFramePr>
        <p:xfrm>
          <a:off x="38100" y="50800"/>
          <a:ext cx="1584325" cy="1187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4306" name="Snímek" r:id="rId4" imgW="4571966" imgH="3429131" progId="PowerPoint.Slide.8">
                  <p:embed/>
                </p:oleObj>
              </mc:Choice>
              <mc:Fallback>
                <p:oleObj name="Snímek" r:id="rId4" imgW="4571966" imgH="3429131" progId="PowerPoint.Slid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" y="50800"/>
                        <a:ext cx="1584325" cy="1187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bg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34"/>
          <p:cNvSpPr>
            <a:spLocks noChangeArrowheads="1"/>
          </p:cNvSpPr>
          <p:nvPr userDrawn="1"/>
        </p:nvSpPr>
        <p:spPr bwMode="auto">
          <a:xfrm>
            <a:off x="2843213" y="6623050"/>
            <a:ext cx="4032250" cy="23495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sk-SK" altLang="sk-SK" sz="1000" b="1" i="1" dirty="0" smtClean="0">
                <a:solidFill>
                  <a:schemeClr val="bg2"/>
                </a:solidFill>
                <a:latin typeface="Arial" panose="020B0604020202020204" pitchFamily="34" charset="0"/>
              </a:rPr>
              <a:t> </a:t>
            </a:r>
            <a:r>
              <a:rPr lang="sk-SK" altLang="sk-SK" sz="900" b="1" i="1" dirty="0" smtClean="0">
                <a:solidFill>
                  <a:schemeClr val="bg2"/>
                </a:solidFill>
                <a:latin typeface="Arial" panose="020B0604020202020204" pitchFamily="34" charset="0"/>
              </a:rPr>
              <a:t>OMNIBUS: Prieskum verejnej mienky</a:t>
            </a:r>
          </a:p>
        </p:txBody>
      </p:sp>
      <p:pic>
        <p:nvPicPr>
          <p:cNvPr id="9" name="Obrázok 4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550" y="15875"/>
            <a:ext cx="1143000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10" name="Rectangle 39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7C1B575-C34E-40BA-8FC5-BBC017B06150}" type="slidenum">
              <a:rPr lang="cs-CZ" altLang="sk-SK"/>
              <a:pPr/>
              <a:t>‹#›</a:t>
            </a:fld>
            <a:endParaRPr lang="cs-CZ" altLang="sk-SK"/>
          </a:p>
        </p:txBody>
      </p:sp>
    </p:spTree>
    <p:extLst>
      <p:ext uri="{BB962C8B-B14F-4D97-AF65-F5344CB8AC3E}">
        <p14:creationId xmlns:p14="http://schemas.microsoft.com/office/powerpoint/2010/main" val="15844799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6"/>
          <p:cNvSpPr>
            <a:spLocks noChangeArrowheads="1"/>
          </p:cNvSpPr>
          <p:nvPr userDrawn="1"/>
        </p:nvSpPr>
        <p:spPr bwMode="auto">
          <a:xfrm>
            <a:off x="6011863" y="6597650"/>
            <a:ext cx="3132137" cy="26035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>
              <a:spcBef>
                <a:spcPct val="20000"/>
              </a:spcBef>
              <a:buFont typeface="Wingdings 2" panose="05020102010507070707" pitchFamily="18" charset="2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Font typeface="Wingdings 2" panose="05020102010507070707" pitchFamily="18" charset="2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Font typeface="Wingdings 2" panose="05020102010507070707" pitchFamily="18" charset="2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Font typeface="Wingdings 2" panose="05020102010507070707" pitchFamily="18" charset="2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Font typeface="Wingdings 2" panose="05020102010507070707" pitchFamily="18" charset="2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endParaRPr lang="sk-SK" altLang="sk-SK" sz="1200" b="1" smtClean="0">
              <a:solidFill>
                <a:srgbClr val="808080"/>
              </a:solidFill>
              <a:latin typeface="Arial" panose="020B0604020202020204" pitchFamily="34" charset="0"/>
            </a:endParaRPr>
          </a:p>
        </p:txBody>
      </p:sp>
      <p:pic>
        <p:nvPicPr>
          <p:cNvPr id="5" name="Picture 40" descr="LOGO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07138"/>
            <a:ext cx="971550" cy="550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41"/>
          <p:cNvSpPr>
            <a:spLocks noChangeArrowheads="1"/>
          </p:cNvSpPr>
          <p:nvPr userDrawn="1"/>
        </p:nvSpPr>
        <p:spPr bwMode="auto">
          <a:xfrm>
            <a:off x="0" y="1714500"/>
            <a:ext cx="9144000" cy="0"/>
          </a:xfrm>
          <a:prstGeom prst="rect">
            <a:avLst/>
          </a:prstGeom>
          <a:noFill/>
          <a:ln>
            <a:noFill/>
          </a:ln>
          <a:extLst/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 2" panose="05020102010507070707" pitchFamily="18" charset="2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Font typeface="Wingdings 2" panose="05020102010507070707" pitchFamily="18" charset="2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Font typeface="Wingdings 2" panose="05020102010507070707" pitchFamily="18" charset="2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Font typeface="Wingdings 2" panose="05020102010507070707" pitchFamily="18" charset="2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Font typeface="Wingdings 2" panose="05020102010507070707" pitchFamily="18" charset="2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endParaRPr lang="sk-SK" altLang="sk-SK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7" name="Object 2"/>
          <p:cNvGraphicFramePr>
            <a:graphicFrameLocks noChangeAspect="1"/>
          </p:cNvGraphicFramePr>
          <p:nvPr/>
        </p:nvGraphicFramePr>
        <p:xfrm>
          <a:off x="38100" y="50800"/>
          <a:ext cx="1584325" cy="1187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5330" name="Snímek" r:id="rId4" imgW="4571966" imgH="3429131" progId="PowerPoint.Slide.8">
                  <p:embed/>
                </p:oleObj>
              </mc:Choice>
              <mc:Fallback>
                <p:oleObj name="Snímek" r:id="rId4" imgW="4571966" imgH="3429131" progId="PowerPoint.Slid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" y="50800"/>
                        <a:ext cx="1584325" cy="1187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bg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34"/>
          <p:cNvSpPr>
            <a:spLocks noChangeArrowheads="1"/>
          </p:cNvSpPr>
          <p:nvPr userDrawn="1"/>
        </p:nvSpPr>
        <p:spPr bwMode="auto">
          <a:xfrm>
            <a:off x="2843213" y="6623050"/>
            <a:ext cx="4032250" cy="23495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sk-SK" altLang="sk-SK" sz="1000" b="1" i="1" dirty="0" smtClean="0">
                <a:solidFill>
                  <a:schemeClr val="bg2"/>
                </a:solidFill>
                <a:latin typeface="Arial" panose="020B0604020202020204" pitchFamily="34" charset="0"/>
              </a:rPr>
              <a:t> </a:t>
            </a:r>
            <a:r>
              <a:rPr lang="sk-SK" altLang="sk-SK" sz="900" b="1" i="1" dirty="0" smtClean="0">
                <a:solidFill>
                  <a:schemeClr val="bg2"/>
                </a:solidFill>
                <a:latin typeface="Arial" panose="020B0604020202020204" pitchFamily="34" charset="0"/>
              </a:rPr>
              <a:t>OMNIBUS: Prieskum verejnej mienky</a:t>
            </a:r>
          </a:p>
        </p:txBody>
      </p:sp>
      <p:pic>
        <p:nvPicPr>
          <p:cNvPr id="9" name="Obrázok 4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550" y="15875"/>
            <a:ext cx="1143000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10" name="Rectangle 39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77C82A2-61D6-45BF-A5FE-93CCB80CA703}" type="slidenum">
              <a:rPr lang="cs-CZ" altLang="sk-SK"/>
              <a:pPr/>
              <a:t>‹#›</a:t>
            </a:fld>
            <a:endParaRPr lang="cs-CZ" altLang="sk-SK"/>
          </a:p>
        </p:txBody>
      </p:sp>
    </p:spTree>
    <p:extLst>
      <p:ext uri="{BB962C8B-B14F-4D97-AF65-F5344CB8AC3E}">
        <p14:creationId xmlns:p14="http://schemas.microsoft.com/office/powerpoint/2010/main" val="396720119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611188" y="1268413"/>
            <a:ext cx="4075112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838700" y="1268413"/>
            <a:ext cx="4075113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Rectangle 3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9E42F4-5153-487F-8487-28220550389F}" type="slidenum">
              <a:rPr lang="cs-CZ" altLang="sk-SK"/>
              <a:pPr/>
              <a:t>‹#›</a:t>
            </a:fld>
            <a:endParaRPr lang="cs-CZ" altLang="sk-SK"/>
          </a:p>
        </p:txBody>
      </p:sp>
    </p:spTree>
    <p:extLst>
      <p:ext uri="{BB962C8B-B14F-4D97-AF65-F5344CB8AC3E}">
        <p14:creationId xmlns:p14="http://schemas.microsoft.com/office/powerpoint/2010/main" val="123028079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Rectangle 3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C3B99A8-AE09-4805-AE10-28BB0D8291ED}" type="slidenum">
              <a:rPr lang="cs-CZ" altLang="sk-SK"/>
              <a:pPr/>
              <a:t>‹#›</a:t>
            </a:fld>
            <a:endParaRPr lang="cs-CZ" altLang="sk-SK"/>
          </a:p>
        </p:txBody>
      </p:sp>
    </p:spTree>
    <p:extLst>
      <p:ext uri="{BB962C8B-B14F-4D97-AF65-F5344CB8AC3E}">
        <p14:creationId xmlns:p14="http://schemas.microsoft.com/office/powerpoint/2010/main" val="380128894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Rectangle 3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76D300-5354-46A7-8A39-53A8C93F14C3}" type="slidenum">
              <a:rPr lang="cs-CZ" altLang="sk-SK"/>
              <a:pPr/>
              <a:t>‹#›</a:t>
            </a:fld>
            <a:endParaRPr lang="cs-CZ" altLang="sk-SK"/>
          </a:p>
        </p:txBody>
      </p:sp>
    </p:spTree>
    <p:extLst>
      <p:ext uri="{BB962C8B-B14F-4D97-AF65-F5344CB8AC3E}">
        <p14:creationId xmlns:p14="http://schemas.microsoft.com/office/powerpoint/2010/main" val="110803994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33CEAB3-7AB7-46D3-8DEA-5FF0109DACB1}" type="slidenum">
              <a:rPr lang="cs-CZ" altLang="sk-SK"/>
              <a:pPr/>
              <a:t>‹#›</a:t>
            </a:fld>
            <a:endParaRPr lang="cs-CZ" altLang="sk-SK"/>
          </a:p>
        </p:txBody>
      </p:sp>
    </p:spTree>
    <p:extLst>
      <p:ext uri="{BB962C8B-B14F-4D97-AF65-F5344CB8AC3E}">
        <p14:creationId xmlns:p14="http://schemas.microsoft.com/office/powerpoint/2010/main" val="422992309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Rectangle 3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CC48570-876C-404A-B29B-7D5FF42B8C3C}" type="slidenum">
              <a:rPr lang="cs-CZ" altLang="sk-SK"/>
              <a:pPr/>
              <a:t>‹#›</a:t>
            </a:fld>
            <a:endParaRPr lang="cs-CZ" altLang="sk-SK"/>
          </a:p>
        </p:txBody>
      </p:sp>
    </p:spTree>
    <p:extLst>
      <p:ext uri="{BB962C8B-B14F-4D97-AF65-F5344CB8AC3E}">
        <p14:creationId xmlns:p14="http://schemas.microsoft.com/office/powerpoint/2010/main" val="193141837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 smtClean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Rectangle 3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FFBE27-4DE7-4C2F-AB3F-F015837C0BC7}" type="slidenum">
              <a:rPr lang="cs-CZ" altLang="sk-SK"/>
              <a:pPr/>
              <a:t>‹#›</a:t>
            </a:fld>
            <a:endParaRPr lang="cs-CZ" altLang="sk-SK"/>
          </a:p>
        </p:txBody>
      </p:sp>
    </p:spTree>
    <p:extLst>
      <p:ext uri="{BB962C8B-B14F-4D97-AF65-F5344CB8AC3E}">
        <p14:creationId xmlns:p14="http://schemas.microsoft.com/office/powerpoint/2010/main" val="41138288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3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02D5AC-5356-454B-9B38-A6ABC9DAD844}" type="slidenum">
              <a:rPr lang="cs-CZ" altLang="sk-SK"/>
              <a:pPr/>
              <a:t>‹#›</a:t>
            </a:fld>
            <a:endParaRPr lang="cs-CZ" altLang="sk-SK"/>
          </a:p>
        </p:txBody>
      </p:sp>
    </p:spTree>
    <p:extLst>
      <p:ext uri="{BB962C8B-B14F-4D97-AF65-F5344CB8AC3E}">
        <p14:creationId xmlns:p14="http://schemas.microsoft.com/office/powerpoint/2010/main" val="202448596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878638" y="404813"/>
            <a:ext cx="2087562" cy="604837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611188" y="404813"/>
            <a:ext cx="6115050" cy="604837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3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0247AA-F7BD-4AA2-8F5D-B8FBB1126537}" type="slidenum">
              <a:rPr lang="cs-CZ" altLang="sk-SK"/>
              <a:pPr/>
              <a:t>‹#›</a:t>
            </a:fld>
            <a:endParaRPr lang="cs-CZ" altLang="sk-SK"/>
          </a:p>
        </p:txBody>
      </p:sp>
    </p:spTree>
    <p:extLst>
      <p:ext uri="{BB962C8B-B14F-4D97-AF65-F5344CB8AC3E}">
        <p14:creationId xmlns:p14="http://schemas.microsoft.com/office/powerpoint/2010/main" val="182434770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Nadpis a tabul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213" y="404813"/>
            <a:ext cx="8281987" cy="576262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abulku 2"/>
          <p:cNvSpPr>
            <a:spLocks noGrp="1"/>
          </p:cNvSpPr>
          <p:nvPr>
            <p:ph type="tbl" idx="1"/>
          </p:nvPr>
        </p:nvSpPr>
        <p:spPr>
          <a:xfrm>
            <a:off x="611188" y="1268413"/>
            <a:ext cx="8302625" cy="5184775"/>
          </a:xfrm>
        </p:spPr>
        <p:txBody>
          <a:bodyPr/>
          <a:lstStyle/>
          <a:p>
            <a:pPr lvl="0"/>
            <a:endParaRPr lang="cs-CZ" noProof="0" smtClean="0"/>
          </a:p>
        </p:txBody>
      </p:sp>
      <p:sp>
        <p:nvSpPr>
          <p:cNvPr id="4" name="Rectangle 3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E0FA0B-27B1-484A-A488-2CEA24AB59F0}" type="slidenum">
              <a:rPr lang="cs-CZ" altLang="sk-SK"/>
              <a:pPr/>
              <a:t>‹#›</a:t>
            </a:fld>
            <a:endParaRPr lang="cs-CZ" altLang="sk-SK"/>
          </a:p>
        </p:txBody>
      </p:sp>
    </p:spTree>
    <p:extLst>
      <p:ext uri="{BB962C8B-B14F-4D97-AF65-F5344CB8AC3E}">
        <p14:creationId xmlns:p14="http://schemas.microsoft.com/office/powerpoint/2010/main" val="316443627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Nadpis a gra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213" y="404813"/>
            <a:ext cx="8281987" cy="576262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graf 2"/>
          <p:cNvSpPr>
            <a:spLocks noGrp="1"/>
          </p:cNvSpPr>
          <p:nvPr>
            <p:ph type="chart" idx="1"/>
          </p:nvPr>
        </p:nvSpPr>
        <p:spPr>
          <a:xfrm>
            <a:off x="611188" y="1268413"/>
            <a:ext cx="8302625" cy="5184775"/>
          </a:xfrm>
        </p:spPr>
        <p:txBody>
          <a:bodyPr/>
          <a:lstStyle/>
          <a:p>
            <a:pPr lvl="0"/>
            <a:endParaRPr lang="cs-CZ" noProof="0" smtClean="0"/>
          </a:p>
        </p:txBody>
      </p:sp>
      <p:sp>
        <p:nvSpPr>
          <p:cNvPr id="4" name="Rectangle 3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34CB81-A4F1-49E9-AAB9-63582F8809A1}" type="slidenum">
              <a:rPr lang="cs-CZ" altLang="sk-SK"/>
              <a:pPr/>
              <a:t>‹#›</a:t>
            </a:fld>
            <a:endParaRPr lang="cs-CZ" altLang="sk-SK"/>
          </a:p>
        </p:txBody>
      </p:sp>
    </p:spTree>
    <p:extLst>
      <p:ext uri="{BB962C8B-B14F-4D97-AF65-F5344CB8AC3E}">
        <p14:creationId xmlns:p14="http://schemas.microsoft.com/office/powerpoint/2010/main" val="391697991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Nadpis, 1 velký a 2 malé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213" y="404813"/>
            <a:ext cx="8281987" cy="576262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611188" y="1268413"/>
            <a:ext cx="4075112" cy="5184775"/>
          </a:xfrm>
        </p:spPr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quarter" idx="2"/>
          </p:nvPr>
        </p:nvSpPr>
        <p:spPr>
          <a:xfrm>
            <a:off x="4838700" y="1268413"/>
            <a:ext cx="4075113" cy="2516187"/>
          </a:xfrm>
        </p:spPr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3"/>
          </p:nvPr>
        </p:nvSpPr>
        <p:spPr>
          <a:xfrm>
            <a:off x="4838700" y="3937000"/>
            <a:ext cx="4075113" cy="2516188"/>
          </a:xfrm>
        </p:spPr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Rectangle 3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288CE61-AA0E-4D90-A0E5-BDBE46E56175}" type="slidenum">
              <a:rPr lang="cs-CZ" altLang="sk-SK"/>
              <a:pPr/>
              <a:t>‹#›</a:t>
            </a:fld>
            <a:endParaRPr lang="cs-CZ" altLang="sk-SK"/>
          </a:p>
        </p:txBody>
      </p:sp>
    </p:spTree>
    <p:extLst>
      <p:ext uri="{BB962C8B-B14F-4D97-AF65-F5344CB8AC3E}">
        <p14:creationId xmlns:p14="http://schemas.microsoft.com/office/powerpoint/2010/main" val="9645288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3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20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oleObject" Target="../embeddings/oleObject1.bin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18" Type="http://schemas.openxmlformats.org/officeDocument/2006/relationships/oleObject" Target="../embeddings/oleObject4.bin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17.xml"/><Relationship Id="rId16" Type="http://schemas.openxmlformats.org/officeDocument/2006/relationships/vmlDrawing" Target="../drawings/vmlDrawing4.v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5.xml"/><Relationship Id="rId19" Type="http://schemas.openxmlformats.org/officeDocument/2006/relationships/image" Target="../media/image1.emf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13" Type="http://schemas.openxmlformats.org/officeDocument/2006/relationships/slideLayout" Target="../slideLayouts/slideLayout42.xml"/><Relationship Id="rId18" Type="http://schemas.openxmlformats.org/officeDocument/2006/relationships/oleObject" Target="../embeddings/oleObject5.bin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slideLayout" Target="../slideLayouts/slideLayout41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31.xml"/><Relationship Id="rId16" Type="http://schemas.openxmlformats.org/officeDocument/2006/relationships/vmlDrawing" Target="../drawings/vmlDrawing5.v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4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39.xml"/><Relationship Id="rId19" Type="http://schemas.openxmlformats.org/officeDocument/2006/relationships/image" Target="../media/image1.emf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Relationship Id="rId14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4"/>
          <p:cNvSpPr>
            <a:spLocks noChangeArrowheads="1"/>
          </p:cNvSpPr>
          <p:nvPr userDrawn="1"/>
        </p:nvSpPr>
        <p:spPr bwMode="auto">
          <a:xfrm>
            <a:off x="2843213" y="6623050"/>
            <a:ext cx="4032250" cy="23495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sk-SK" altLang="sk-SK" sz="1000" b="1" i="1" dirty="0" smtClean="0">
                <a:solidFill>
                  <a:schemeClr val="bg2"/>
                </a:solidFill>
                <a:latin typeface="Arial" panose="020B0604020202020204" pitchFamily="34" charset="0"/>
              </a:rPr>
              <a:t> </a:t>
            </a:r>
            <a:r>
              <a:rPr lang="sk-SK" altLang="sk-SK" sz="900" b="1" i="1" dirty="0" smtClean="0">
                <a:solidFill>
                  <a:schemeClr val="bg2"/>
                </a:solidFill>
                <a:latin typeface="Arial" panose="020B0604020202020204" pitchFamily="34" charset="0"/>
              </a:rPr>
              <a:t>OMNIBUS: Prieskum verejnej mienky</a:t>
            </a:r>
          </a:p>
        </p:txBody>
      </p:sp>
      <p:sp>
        <p:nvSpPr>
          <p:cNvPr id="1027" name="Rectangle 36"/>
          <p:cNvSpPr>
            <a:spLocks noChangeArrowheads="1"/>
          </p:cNvSpPr>
          <p:nvPr userDrawn="1"/>
        </p:nvSpPr>
        <p:spPr bwMode="auto">
          <a:xfrm>
            <a:off x="6011863" y="6597650"/>
            <a:ext cx="3132137" cy="26035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eaLnBrk="1" hangingPunct="1">
              <a:defRPr/>
            </a:pPr>
            <a:endParaRPr lang="sk-SK" altLang="sk-SK" sz="1200" b="1" smtClean="0">
              <a:solidFill>
                <a:schemeClr val="bg2"/>
              </a:solidFill>
              <a:latin typeface="Arial" panose="020B0604020202020204" pitchFamily="34" charset="0"/>
            </a:endParaRPr>
          </a:p>
        </p:txBody>
      </p:sp>
      <p:sp>
        <p:nvSpPr>
          <p:cNvPr id="1104" name="Rectangle 37"/>
          <p:cNvSpPr>
            <a:spLocks noGrp="1" noChangeArrowheads="1"/>
          </p:cNvSpPr>
          <p:nvPr>
            <p:ph type="body" idx="1"/>
          </p:nvPr>
        </p:nvSpPr>
        <p:spPr bwMode="auto">
          <a:xfrm>
            <a:off x="611188" y="1268413"/>
            <a:ext cx="8302625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sk-SK" smtClean="0"/>
              <a:t>Klepnutím lze upravit styly předlohy textu.</a:t>
            </a:r>
          </a:p>
          <a:p>
            <a:pPr lvl="1"/>
            <a:r>
              <a:rPr lang="cs-CZ" altLang="sk-SK" smtClean="0"/>
              <a:t>Druhá úroveň</a:t>
            </a:r>
          </a:p>
          <a:p>
            <a:pPr lvl="2"/>
            <a:r>
              <a:rPr lang="cs-CZ" altLang="sk-SK" smtClean="0"/>
              <a:t>Třetí úroveň</a:t>
            </a:r>
          </a:p>
          <a:p>
            <a:pPr lvl="3"/>
            <a:r>
              <a:rPr lang="cs-CZ" altLang="sk-SK" smtClean="0"/>
              <a:t>Čtvrtá úroveň</a:t>
            </a:r>
          </a:p>
          <a:p>
            <a:pPr lvl="4"/>
            <a:r>
              <a:rPr lang="cs-CZ" altLang="sk-SK" smtClean="0"/>
              <a:t>Pátá úroveň</a:t>
            </a:r>
          </a:p>
        </p:txBody>
      </p:sp>
      <p:sp>
        <p:nvSpPr>
          <p:cNvPr id="1105" name="Rectangle 38"/>
          <p:cNvSpPr>
            <a:spLocks noGrp="1" noChangeArrowheads="1"/>
          </p:cNvSpPr>
          <p:nvPr>
            <p:ph type="title"/>
          </p:nvPr>
        </p:nvSpPr>
        <p:spPr bwMode="auto">
          <a:xfrm>
            <a:off x="684213" y="404813"/>
            <a:ext cx="8281987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sk-SK" smtClean="0"/>
              <a:t>KLEPNUTÍM LZE UPRAVIT STYL PŘEDLOHY NADPISŮ.</a:t>
            </a:r>
          </a:p>
        </p:txBody>
      </p:sp>
      <p:sp>
        <p:nvSpPr>
          <p:cNvPr id="1063" name="Rectangle 3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13638" y="6637338"/>
            <a:ext cx="1630362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fld id="{7B8BAE29-12D1-47CD-A5C7-905B2640BDD7}" type="slidenum">
              <a:rPr lang="cs-CZ" altLang="sk-SK"/>
              <a:pPr/>
              <a:t>‹#›</a:t>
            </a:fld>
            <a:endParaRPr lang="cs-CZ" altLang="sk-SK"/>
          </a:p>
        </p:txBody>
      </p:sp>
      <p:pic>
        <p:nvPicPr>
          <p:cNvPr id="1107" name="Picture 40" descr="LOGO"/>
          <p:cNvPicPr>
            <a:picLocks noChangeAspect="1" noChangeArrowheads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07138"/>
            <a:ext cx="971550" cy="550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2" name="Rectangle 41"/>
          <p:cNvSpPr>
            <a:spLocks noChangeArrowheads="1"/>
          </p:cNvSpPr>
          <p:nvPr userDrawn="1"/>
        </p:nvSpPr>
        <p:spPr bwMode="auto">
          <a:xfrm>
            <a:off x="0" y="1714500"/>
            <a:ext cx="9144000" cy="0"/>
          </a:xfrm>
          <a:prstGeom prst="rect">
            <a:avLst/>
          </a:prstGeom>
          <a:noFill/>
          <a:ln>
            <a:noFill/>
          </a:ln>
          <a:extLst/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eaLnBrk="1" hangingPunct="1">
              <a:defRPr/>
            </a:pPr>
            <a:endParaRPr lang="sk-SK" altLang="sk-SK" smtClean="0">
              <a:latin typeface="Arial" panose="020B0604020202020204" pitchFamily="34" charset="0"/>
            </a:endParaRPr>
          </a:p>
        </p:txBody>
      </p:sp>
      <p:graphicFrame>
        <p:nvGraphicFramePr>
          <p:cNvPr id="1100" name="Object 76"/>
          <p:cNvGraphicFramePr>
            <a:graphicFrameLocks noChangeAspect="1"/>
          </p:cNvGraphicFramePr>
          <p:nvPr/>
        </p:nvGraphicFramePr>
        <p:xfrm>
          <a:off x="38100" y="50800"/>
          <a:ext cx="1584325" cy="1187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73" name="Snímek" r:id="rId19" imgW="4571966" imgH="3429131" progId="PowerPoint.Slide.8">
                  <p:embed/>
                </p:oleObj>
              </mc:Choice>
              <mc:Fallback>
                <p:oleObj name="Snímek" r:id="rId19" imgW="4571966" imgH="3429131" progId="PowerPoint.Slide.8">
                  <p:embed/>
                  <p:pic>
                    <p:nvPicPr>
                      <p:cNvPr id="0" name="Object 7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" y="50800"/>
                        <a:ext cx="1584325" cy="1187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bg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Obrázok 4"/>
          <p:cNvPicPr>
            <a:picLocks noChangeAspect="1"/>
          </p:cNvPicPr>
          <p:nvPr userDrawn="1"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550" y="15875"/>
            <a:ext cx="1143000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723" r:id="rId2"/>
    <p:sldLayoutId id="2147483685" r:id="rId3"/>
    <p:sldLayoutId id="2147483686" r:id="rId4"/>
    <p:sldLayoutId id="2147483687" r:id="rId5"/>
    <p:sldLayoutId id="2147483688" r:id="rId6"/>
    <p:sldLayoutId id="2147483724" r:id="rId7"/>
    <p:sldLayoutId id="2147483689" r:id="rId8"/>
    <p:sldLayoutId id="2147483690" r:id="rId9"/>
    <p:sldLayoutId id="2147483691" r:id="rId10"/>
    <p:sldLayoutId id="2147483692" r:id="rId11"/>
    <p:sldLayoutId id="2147483693" r:id="rId12"/>
    <p:sldLayoutId id="2147483694" r:id="rId13"/>
    <p:sldLayoutId id="2147483695" r:id="rId14"/>
    <p:sldLayoutId id="2147483696" r:id="rId15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2"/>
          </a:solidFill>
          <a:latin typeface="Arial Narrow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2"/>
          </a:solidFill>
          <a:latin typeface="Arial Narrow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2"/>
          </a:solidFill>
          <a:latin typeface="Arial Narrow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2"/>
          </a:solidFill>
          <a:latin typeface="Arial Narrow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 b="1">
          <a:solidFill>
            <a:schemeClr val="bg2"/>
          </a:solidFill>
          <a:latin typeface="Arial Narrow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 b="1">
          <a:solidFill>
            <a:schemeClr val="bg2"/>
          </a:solidFill>
          <a:latin typeface="Arial Narrow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 b="1">
          <a:solidFill>
            <a:schemeClr val="bg2"/>
          </a:solidFill>
          <a:latin typeface="Arial Narrow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 b="1">
          <a:solidFill>
            <a:schemeClr val="bg2"/>
          </a:solidFill>
          <a:latin typeface="Arial Narrow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 2" panose="05020102010507070707" pitchFamily="18" charset="2"/>
        <a:buChar char="½"/>
        <a:defRPr sz="1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FF9966"/>
        </a:buClr>
        <a:buFont typeface="Wingdings 2" panose="05020102010507070707" pitchFamily="18" charset="2"/>
        <a:buChar char="»"/>
        <a:defRPr sz="12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FF9966"/>
        </a:buClr>
        <a:buFont typeface="Wingdings 2" panose="05020102010507070707" pitchFamily="18" charset="2"/>
        <a:buChar char=""/>
        <a:defRPr sz="12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FF9966"/>
        </a:buClr>
        <a:buFont typeface="Arial" panose="020B0604020202020204" pitchFamily="34" charset="0"/>
        <a:buChar char="–"/>
        <a:defRPr sz="1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FF9966"/>
        </a:buClr>
        <a:buFont typeface="Arial" panose="020B0604020202020204" pitchFamily="34" charset="0"/>
        <a:buChar char="»"/>
        <a:defRPr sz="1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FF9966"/>
        </a:buClr>
        <a:buFont typeface="Arial" charset="0"/>
        <a:buChar char="»"/>
        <a:defRPr sz="1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FF9966"/>
        </a:buClr>
        <a:buFont typeface="Arial" charset="0"/>
        <a:buChar char="»"/>
        <a:defRPr sz="1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FF9966"/>
        </a:buClr>
        <a:buFont typeface="Arial" charset="0"/>
        <a:buChar char="»"/>
        <a:defRPr sz="1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FF9966"/>
        </a:buClr>
        <a:buFont typeface="Arial" charset="0"/>
        <a:buChar char="»"/>
        <a:defRPr sz="1000">
          <a:solidFill>
            <a:schemeClr val="tx1"/>
          </a:solidFill>
          <a:latin typeface="+mn-lt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6"/>
          <p:cNvSpPr>
            <a:spLocks noChangeArrowheads="1"/>
          </p:cNvSpPr>
          <p:nvPr userDrawn="1"/>
        </p:nvSpPr>
        <p:spPr bwMode="auto">
          <a:xfrm>
            <a:off x="6011863" y="6597650"/>
            <a:ext cx="3132137" cy="26035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>
              <a:spcBef>
                <a:spcPct val="20000"/>
              </a:spcBef>
              <a:buFont typeface="Wingdings 2" panose="05020102010507070707" pitchFamily="18" charset="2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Font typeface="Wingdings 2" panose="05020102010507070707" pitchFamily="18" charset="2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Font typeface="Wingdings 2" panose="05020102010507070707" pitchFamily="18" charset="2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Font typeface="Wingdings 2" panose="05020102010507070707" pitchFamily="18" charset="2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Font typeface="Wingdings 2" panose="05020102010507070707" pitchFamily="18" charset="2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endParaRPr lang="sk-SK" altLang="sk-SK" sz="1200" b="1" smtClean="0">
              <a:solidFill>
                <a:srgbClr val="808080"/>
              </a:solidFill>
              <a:latin typeface="Arial" panose="020B0604020202020204" pitchFamily="34" charset="0"/>
            </a:endParaRPr>
          </a:p>
        </p:txBody>
      </p:sp>
      <p:sp>
        <p:nvSpPr>
          <p:cNvPr id="30746" name="Rectangle 37"/>
          <p:cNvSpPr>
            <a:spLocks noGrp="1" noChangeArrowheads="1"/>
          </p:cNvSpPr>
          <p:nvPr>
            <p:ph type="body" idx="1"/>
          </p:nvPr>
        </p:nvSpPr>
        <p:spPr bwMode="auto">
          <a:xfrm>
            <a:off x="611188" y="1268413"/>
            <a:ext cx="8302625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sk-SK" smtClean="0"/>
              <a:t>Klepnutím lze upravit styly předlohy textu.</a:t>
            </a:r>
          </a:p>
          <a:p>
            <a:pPr lvl="1"/>
            <a:r>
              <a:rPr lang="cs-CZ" altLang="sk-SK" smtClean="0"/>
              <a:t>Druhá úroveň</a:t>
            </a:r>
          </a:p>
          <a:p>
            <a:pPr lvl="2"/>
            <a:r>
              <a:rPr lang="cs-CZ" altLang="sk-SK" smtClean="0"/>
              <a:t>Třetí úroveň</a:t>
            </a:r>
          </a:p>
          <a:p>
            <a:pPr lvl="3"/>
            <a:r>
              <a:rPr lang="cs-CZ" altLang="sk-SK" smtClean="0"/>
              <a:t>Čtvrtá úroveň</a:t>
            </a:r>
          </a:p>
          <a:p>
            <a:pPr lvl="4"/>
            <a:r>
              <a:rPr lang="cs-CZ" altLang="sk-SK" smtClean="0"/>
              <a:t>Pátá úroveň</a:t>
            </a:r>
          </a:p>
        </p:txBody>
      </p:sp>
      <p:sp>
        <p:nvSpPr>
          <p:cNvPr id="30747" name="Rectangle 38"/>
          <p:cNvSpPr>
            <a:spLocks noGrp="1" noChangeArrowheads="1"/>
          </p:cNvSpPr>
          <p:nvPr>
            <p:ph type="title"/>
          </p:nvPr>
        </p:nvSpPr>
        <p:spPr bwMode="auto">
          <a:xfrm>
            <a:off x="684213" y="404813"/>
            <a:ext cx="8281987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sk-SK" smtClean="0"/>
              <a:t>KLEPNUTÍM LZE UPRAVIT STYL PŘEDLOHY NADPISŮ.</a:t>
            </a:r>
          </a:p>
        </p:txBody>
      </p:sp>
      <p:sp>
        <p:nvSpPr>
          <p:cNvPr id="1063" name="Rectangle 3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13638" y="6551613"/>
            <a:ext cx="1630362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08080"/>
                </a:solidFill>
              </a:defRPr>
            </a:lvl1pPr>
          </a:lstStyle>
          <a:p>
            <a:fld id="{F9D01D4B-22E2-4995-B046-89E36AD2A122}" type="slidenum">
              <a:rPr lang="cs-CZ" altLang="sk-SK"/>
              <a:pPr/>
              <a:t>‹#›</a:t>
            </a:fld>
            <a:endParaRPr lang="cs-CZ" altLang="sk-SK"/>
          </a:p>
        </p:txBody>
      </p:sp>
      <p:pic>
        <p:nvPicPr>
          <p:cNvPr id="30749" name="Picture 40" descr="LOGO"/>
          <p:cNvPicPr>
            <a:picLocks noChangeAspect="1" noChangeArrowheads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07138"/>
            <a:ext cx="971550" cy="550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1" name="Rectangle 41"/>
          <p:cNvSpPr>
            <a:spLocks noChangeArrowheads="1"/>
          </p:cNvSpPr>
          <p:nvPr userDrawn="1"/>
        </p:nvSpPr>
        <p:spPr bwMode="auto">
          <a:xfrm>
            <a:off x="0" y="1714500"/>
            <a:ext cx="9144000" cy="0"/>
          </a:xfrm>
          <a:prstGeom prst="rect">
            <a:avLst/>
          </a:prstGeom>
          <a:noFill/>
          <a:ln>
            <a:noFill/>
          </a:ln>
          <a:extLst/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 2" panose="05020102010507070707" pitchFamily="18" charset="2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Font typeface="Wingdings 2" panose="05020102010507070707" pitchFamily="18" charset="2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Font typeface="Wingdings 2" panose="05020102010507070707" pitchFamily="18" charset="2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Font typeface="Wingdings 2" panose="05020102010507070707" pitchFamily="18" charset="2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Font typeface="Wingdings 2" panose="05020102010507070707" pitchFamily="18" charset="2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endParaRPr lang="sk-SK" altLang="sk-SK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30743" name="Object 23"/>
          <p:cNvGraphicFramePr>
            <a:graphicFrameLocks noChangeAspect="1"/>
          </p:cNvGraphicFramePr>
          <p:nvPr/>
        </p:nvGraphicFramePr>
        <p:xfrm>
          <a:off x="38100" y="50800"/>
          <a:ext cx="1584325" cy="1187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15" name="Snímek" r:id="rId18" imgW="4571966" imgH="3429131" progId="PowerPoint.Slide.8">
                  <p:embed/>
                </p:oleObj>
              </mc:Choice>
              <mc:Fallback>
                <p:oleObj name="Snímek" r:id="rId18" imgW="4571966" imgH="3429131" progId="PowerPoint.Slide.8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" y="50800"/>
                        <a:ext cx="1584325" cy="1187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bg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Obrázok 4"/>
          <p:cNvPicPr>
            <a:picLocks noChangeAspect="1"/>
          </p:cNvPicPr>
          <p:nvPr userDrawn="1"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550" y="15875"/>
            <a:ext cx="1143000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34"/>
          <p:cNvSpPr>
            <a:spLocks noChangeArrowheads="1"/>
          </p:cNvSpPr>
          <p:nvPr userDrawn="1"/>
        </p:nvSpPr>
        <p:spPr bwMode="auto">
          <a:xfrm>
            <a:off x="2843213" y="6623050"/>
            <a:ext cx="4032250" cy="23495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sk-SK" altLang="sk-SK" sz="1000" b="1" i="1" dirty="0" smtClean="0">
                <a:solidFill>
                  <a:schemeClr val="bg2"/>
                </a:solidFill>
                <a:latin typeface="Arial" panose="020B0604020202020204" pitchFamily="34" charset="0"/>
              </a:rPr>
              <a:t> </a:t>
            </a:r>
            <a:r>
              <a:rPr lang="sk-SK" altLang="sk-SK" sz="900" b="1" i="1" dirty="0" smtClean="0">
                <a:solidFill>
                  <a:schemeClr val="bg2"/>
                </a:solidFill>
                <a:latin typeface="Arial" panose="020B0604020202020204" pitchFamily="34" charset="0"/>
              </a:rPr>
              <a:t>OMNIBUS: Prieskum verejnej mienky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2"/>
          </a:solidFill>
          <a:latin typeface="Arial Narrow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2"/>
          </a:solidFill>
          <a:latin typeface="Arial Narrow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2"/>
          </a:solidFill>
          <a:latin typeface="Arial Narrow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2"/>
          </a:solidFill>
          <a:latin typeface="Arial Narrow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 b="1">
          <a:solidFill>
            <a:schemeClr val="bg2"/>
          </a:solidFill>
          <a:latin typeface="Arial Narrow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 b="1">
          <a:solidFill>
            <a:schemeClr val="bg2"/>
          </a:solidFill>
          <a:latin typeface="Arial Narrow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 b="1">
          <a:solidFill>
            <a:schemeClr val="bg2"/>
          </a:solidFill>
          <a:latin typeface="Arial Narrow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 b="1">
          <a:solidFill>
            <a:schemeClr val="bg2"/>
          </a:solidFill>
          <a:latin typeface="Arial Narrow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 2" panose="05020102010507070707" pitchFamily="18" charset="2"/>
        <a:buChar char="½"/>
        <a:defRPr sz="1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FF9966"/>
        </a:buClr>
        <a:buFont typeface="Wingdings 2" panose="05020102010507070707" pitchFamily="18" charset="2"/>
        <a:buChar char="»"/>
        <a:defRPr sz="12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FF9966"/>
        </a:buClr>
        <a:buFont typeface="Wingdings 2" panose="05020102010507070707" pitchFamily="18" charset="2"/>
        <a:buChar char=""/>
        <a:defRPr sz="12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FF9966"/>
        </a:buClr>
        <a:buFont typeface="Arial" panose="020B0604020202020204" pitchFamily="34" charset="0"/>
        <a:buChar char="–"/>
        <a:defRPr sz="1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FF9966"/>
        </a:buClr>
        <a:buFont typeface="Arial" panose="020B0604020202020204" pitchFamily="34" charset="0"/>
        <a:buChar char="»"/>
        <a:defRPr sz="1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FF9966"/>
        </a:buClr>
        <a:buFont typeface="Arial" charset="0"/>
        <a:buChar char="»"/>
        <a:defRPr sz="1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FF9966"/>
        </a:buClr>
        <a:buFont typeface="Arial" charset="0"/>
        <a:buChar char="»"/>
        <a:defRPr sz="1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FF9966"/>
        </a:buClr>
        <a:buFont typeface="Arial" charset="0"/>
        <a:buChar char="»"/>
        <a:defRPr sz="1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FF9966"/>
        </a:buClr>
        <a:buFont typeface="Arial" charset="0"/>
        <a:buChar char="»"/>
        <a:defRPr sz="1000">
          <a:solidFill>
            <a:schemeClr val="tx1"/>
          </a:solidFill>
          <a:latin typeface="+mn-lt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6"/>
          <p:cNvSpPr>
            <a:spLocks noChangeArrowheads="1"/>
          </p:cNvSpPr>
          <p:nvPr userDrawn="1"/>
        </p:nvSpPr>
        <p:spPr bwMode="auto">
          <a:xfrm>
            <a:off x="6011863" y="6597650"/>
            <a:ext cx="3132137" cy="26035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>
              <a:spcBef>
                <a:spcPct val="20000"/>
              </a:spcBef>
              <a:buFont typeface="Wingdings 2" panose="05020102010507070707" pitchFamily="18" charset="2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Font typeface="Wingdings 2" panose="05020102010507070707" pitchFamily="18" charset="2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Font typeface="Wingdings 2" panose="05020102010507070707" pitchFamily="18" charset="2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Font typeface="Wingdings 2" panose="05020102010507070707" pitchFamily="18" charset="2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Font typeface="Wingdings 2" panose="05020102010507070707" pitchFamily="18" charset="2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endParaRPr lang="sk-SK" altLang="sk-SK" sz="1200" b="1" smtClean="0">
              <a:solidFill>
                <a:srgbClr val="808080"/>
              </a:solidFill>
              <a:latin typeface="Arial" panose="020B0604020202020204" pitchFamily="34" charset="0"/>
            </a:endParaRPr>
          </a:p>
        </p:txBody>
      </p:sp>
      <p:sp>
        <p:nvSpPr>
          <p:cNvPr id="31773" name="Rectangle 37"/>
          <p:cNvSpPr>
            <a:spLocks noGrp="1" noChangeArrowheads="1"/>
          </p:cNvSpPr>
          <p:nvPr>
            <p:ph type="body" idx="1"/>
          </p:nvPr>
        </p:nvSpPr>
        <p:spPr bwMode="auto">
          <a:xfrm>
            <a:off x="611188" y="1268413"/>
            <a:ext cx="8302625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sk-SK" smtClean="0"/>
              <a:t>Klepnutím lze upravit styly předlohy textu.</a:t>
            </a:r>
          </a:p>
          <a:p>
            <a:pPr lvl="1"/>
            <a:r>
              <a:rPr lang="cs-CZ" altLang="sk-SK" smtClean="0"/>
              <a:t>Druhá úroveň</a:t>
            </a:r>
          </a:p>
          <a:p>
            <a:pPr lvl="2"/>
            <a:r>
              <a:rPr lang="cs-CZ" altLang="sk-SK" smtClean="0"/>
              <a:t>Třetí úroveň</a:t>
            </a:r>
          </a:p>
          <a:p>
            <a:pPr lvl="3"/>
            <a:r>
              <a:rPr lang="cs-CZ" altLang="sk-SK" smtClean="0"/>
              <a:t>Čtvrtá úroveň</a:t>
            </a:r>
          </a:p>
          <a:p>
            <a:pPr lvl="4"/>
            <a:r>
              <a:rPr lang="cs-CZ" altLang="sk-SK" smtClean="0"/>
              <a:t>Pátá úroveň</a:t>
            </a:r>
          </a:p>
        </p:txBody>
      </p:sp>
      <p:sp>
        <p:nvSpPr>
          <p:cNvPr id="31774" name="Rectangle 38"/>
          <p:cNvSpPr>
            <a:spLocks noGrp="1" noChangeArrowheads="1"/>
          </p:cNvSpPr>
          <p:nvPr>
            <p:ph type="title"/>
          </p:nvPr>
        </p:nvSpPr>
        <p:spPr bwMode="auto">
          <a:xfrm>
            <a:off x="684213" y="404813"/>
            <a:ext cx="8281987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sk-SK" smtClean="0"/>
              <a:t>KLEPNUTÍM LZE UPRAVIT STYL PŘEDLOHY NADPISŮ.</a:t>
            </a:r>
          </a:p>
        </p:txBody>
      </p:sp>
      <p:sp>
        <p:nvSpPr>
          <p:cNvPr id="1063" name="Rectangle 3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13638" y="6551613"/>
            <a:ext cx="1630362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08080"/>
                </a:solidFill>
              </a:defRPr>
            </a:lvl1pPr>
          </a:lstStyle>
          <a:p>
            <a:fld id="{9B19DFF7-456A-45C0-A370-5D947CA824FB}" type="slidenum">
              <a:rPr lang="cs-CZ" altLang="sk-SK"/>
              <a:pPr/>
              <a:t>‹#›</a:t>
            </a:fld>
            <a:endParaRPr lang="cs-CZ" altLang="sk-SK"/>
          </a:p>
        </p:txBody>
      </p:sp>
      <p:pic>
        <p:nvPicPr>
          <p:cNvPr id="31776" name="Picture 40" descr="LOGO"/>
          <p:cNvPicPr>
            <a:picLocks noChangeAspect="1" noChangeArrowheads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07138"/>
            <a:ext cx="971550" cy="550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1" name="Rectangle 41"/>
          <p:cNvSpPr>
            <a:spLocks noChangeArrowheads="1"/>
          </p:cNvSpPr>
          <p:nvPr userDrawn="1"/>
        </p:nvSpPr>
        <p:spPr bwMode="auto">
          <a:xfrm>
            <a:off x="0" y="1714500"/>
            <a:ext cx="9144000" cy="0"/>
          </a:xfrm>
          <a:prstGeom prst="rect">
            <a:avLst/>
          </a:prstGeom>
          <a:noFill/>
          <a:ln>
            <a:noFill/>
          </a:ln>
          <a:extLst/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 2" panose="05020102010507070707" pitchFamily="18" charset="2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Font typeface="Wingdings 2" panose="05020102010507070707" pitchFamily="18" charset="2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Font typeface="Wingdings 2" panose="05020102010507070707" pitchFamily="18" charset="2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Font typeface="Wingdings 2" panose="05020102010507070707" pitchFamily="18" charset="2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Font typeface="Wingdings 2" panose="05020102010507070707" pitchFamily="18" charset="2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endParaRPr lang="sk-SK" altLang="sk-SK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31770" name="Object 26"/>
          <p:cNvGraphicFramePr>
            <a:graphicFrameLocks noChangeAspect="1"/>
          </p:cNvGraphicFramePr>
          <p:nvPr/>
        </p:nvGraphicFramePr>
        <p:xfrm>
          <a:off x="38100" y="50800"/>
          <a:ext cx="1584325" cy="1187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43" name="Snímek" r:id="rId18" imgW="4571966" imgH="3429131" progId="PowerPoint.Slide.8">
                  <p:embed/>
                </p:oleObj>
              </mc:Choice>
              <mc:Fallback>
                <p:oleObj name="Snímek" r:id="rId18" imgW="4571966" imgH="3429131" progId="PowerPoint.Slide.8">
                  <p:embed/>
                  <p:pic>
                    <p:nvPicPr>
                      <p:cNvPr id="0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" y="50800"/>
                        <a:ext cx="1584325" cy="1187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bg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34"/>
          <p:cNvSpPr>
            <a:spLocks noChangeArrowheads="1"/>
          </p:cNvSpPr>
          <p:nvPr userDrawn="1"/>
        </p:nvSpPr>
        <p:spPr bwMode="auto">
          <a:xfrm>
            <a:off x="2843213" y="6623050"/>
            <a:ext cx="4032250" cy="23495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sk-SK" altLang="sk-SK" sz="1000" b="1" i="1" dirty="0" smtClean="0">
                <a:solidFill>
                  <a:schemeClr val="bg2"/>
                </a:solidFill>
                <a:latin typeface="Arial" panose="020B0604020202020204" pitchFamily="34" charset="0"/>
              </a:rPr>
              <a:t> </a:t>
            </a:r>
            <a:r>
              <a:rPr lang="sk-SK" altLang="sk-SK" sz="900" b="1" i="1" dirty="0" smtClean="0">
                <a:solidFill>
                  <a:schemeClr val="bg2"/>
                </a:solidFill>
                <a:latin typeface="Arial" panose="020B0604020202020204" pitchFamily="34" charset="0"/>
              </a:rPr>
              <a:t>OMNIBUS: Prieskum verejnej mienky</a:t>
            </a:r>
          </a:p>
        </p:txBody>
      </p:sp>
      <p:pic>
        <p:nvPicPr>
          <p:cNvPr id="10" name="Obrázok 4"/>
          <p:cNvPicPr>
            <a:picLocks noChangeAspect="1"/>
          </p:cNvPicPr>
          <p:nvPr userDrawn="1"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550" y="15875"/>
            <a:ext cx="1143000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25" r:id="rId2"/>
    <p:sldLayoutId id="2147483726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  <p:sldLayoutId id="2147483722" r:id="rId14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2"/>
          </a:solidFill>
          <a:latin typeface="Arial Narrow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2"/>
          </a:solidFill>
          <a:latin typeface="Arial Narrow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2"/>
          </a:solidFill>
          <a:latin typeface="Arial Narrow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2"/>
          </a:solidFill>
          <a:latin typeface="Arial Narrow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 b="1">
          <a:solidFill>
            <a:schemeClr val="bg2"/>
          </a:solidFill>
          <a:latin typeface="Arial Narrow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 b="1">
          <a:solidFill>
            <a:schemeClr val="bg2"/>
          </a:solidFill>
          <a:latin typeface="Arial Narrow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 b="1">
          <a:solidFill>
            <a:schemeClr val="bg2"/>
          </a:solidFill>
          <a:latin typeface="Arial Narrow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 b="1">
          <a:solidFill>
            <a:schemeClr val="bg2"/>
          </a:solidFill>
          <a:latin typeface="Arial Narrow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 2" panose="05020102010507070707" pitchFamily="18" charset="2"/>
        <a:buChar char="½"/>
        <a:defRPr sz="1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FF9966"/>
        </a:buClr>
        <a:buFont typeface="Wingdings 2" panose="05020102010507070707" pitchFamily="18" charset="2"/>
        <a:buChar char="»"/>
        <a:defRPr sz="12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FF9966"/>
        </a:buClr>
        <a:buFont typeface="Wingdings 2" panose="05020102010507070707" pitchFamily="18" charset="2"/>
        <a:buChar char=""/>
        <a:defRPr sz="12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FF9966"/>
        </a:buClr>
        <a:buFont typeface="Arial" panose="020B0604020202020204" pitchFamily="34" charset="0"/>
        <a:buChar char="–"/>
        <a:defRPr sz="1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FF9966"/>
        </a:buClr>
        <a:buFont typeface="Arial" panose="020B0604020202020204" pitchFamily="34" charset="0"/>
        <a:buChar char="»"/>
        <a:defRPr sz="1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FF9966"/>
        </a:buClr>
        <a:buFont typeface="Arial" charset="0"/>
        <a:buChar char="»"/>
        <a:defRPr sz="1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FF9966"/>
        </a:buClr>
        <a:buFont typeface="Arial" charset="0"/>
        <a:buChar char="»"/>
        <a:defRPr sz="1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FF9966"/>
        </a:buClr>
        <a:buFont typeface="Arial" charset="0"/>
        <a:buChar char="»"/>
        <a:defRPr sz="1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FF9966"/>
        </a:buClr>
        <a:buFont typeface="Arial" charset="0"/>
        <a:buChar char="»"/>
        <a:defRPr sz="1000">
          <a:solidFill>
            <a:schemeClr val="tx1"/>
          </a:solidFill>
          <a:latin typeface="+mn-lt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4.emf"/><Relationship Id="rId4" Type="http://schemas.openxmlformats.org/officeDocument/2006/relationships/oleObject" Target="../embeddings/oleObject8.bin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31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6.emf"/><Relationship Id="rId4" Type="http://schemas.openxmlformats.org/officeDocument/2006/relationships/oleObject" Target="../embeddings/oleObject9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31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7.emf"/><Relationship Id="rId4" Type="http://schemas.openxmlformats.org/officeDocument/2006/relationships/oleObject" Target="../embeddings/oleObject10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9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12.bin"/><Relationship Id="rId5" Type="http://schemas.openxmlformats.org/officeDocument/2006/relationships/image" Target="../media/image8.emf"/><Relationship Id="rId4" Type="http://schemas.openxmlformats.org/officeDocument/2006/relationships/oleObject" Target="../embeddings/oleObject11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7" Type="http://schemas.openxmlformats.org/officeDocument/2006/relationships/image" Target="../media/image11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14.bin"/><Relationship Id="rId5" Type="http://schemas.openxmlformats.org/officeDocument/2006/relationships/image" Target="../media/image10.emf"/><Relationship Id="rId4" Type="http://schemas.openxmlformats.org/officeDocument/2006/relationships/oleObject" Target="../embeddings/oleObject13.bin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31.xml"/><Relationship Id="rId1" Type="http://schemas.openxmlformats.org/officeDocument/2006/relationships/vmlDrawing" Target="../drawings/vmlDrawing13.vml"/><Relationship Id="rId5" Type="http://schemas.openxmlformats.org/officeDocument/2006/relationships/image" Target="../media/image12.emf"/><Relationship Id="rId4" Type="http://schemas.openxmlformats.org/officeDocument/2006/relationships/oleObject" Target="../embeddings/oleObject15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31.xml"/><Relationship Id="rId1" Type="http://schemas.openxmlformats.org/officeDocument/2006/relationships/vmlDrawing" Target="../drawings/vmlDrawing14.vml"/><Relationship Id="rId5" Type="http://schemas.openxmlformats.org/officeDocument/2006/relationships/image" Target="../media/image13.emf"/><Relationship Id="rId4" Type="http://schemas.openxmlformats.org/officeDocument/2006/relationships/oleObject" Target="../embeddings/oleObject16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7" Type="http://schemas.openxmlformats.org/officeDocument/2006/relationships/image" Target="../media/image15.emf"/><Relationship Id="rId2" Type="http://schemas.openxmlformats.org/officeDocument/2006/relationships/slideLayout" Target="../slideLayouts/slideLayout36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18.bin"/><Relationship Id="rId5" Type="http://schemas.openxmlformats.org/officeDocument/2006/relationships/image" Target="../media/image14.emf"/><Relationship Id="rId4" Type="http://schemas.openxmlformats.org/officeDocument/2006/relationships/oleObject" Target="../embeddings/oleObject17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7" Type="http://schemas.openxmlformats.org/officeDocument/2006/relationships/image" Target="../media/image17.emf"/><Relationship Id="rId2" Type="http://schemas.openxmlformats.org/officeDocument/2006/relationships/slideLayout" Target="../slideLayouts/slideLayout36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20.bin"/><Relationship Id="rId5" Type="http://schemas.openxmlformats.org/officeDocument/2006/relationships/image" Target="../media/image16.emf"/><Relationship Id="rId4" Type="http://schemas.openxmlformats.org/officeDocument/2006/relationships/oleObject" Target="../embeddings/oleObject19.bin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Relationship Id="rId5" Type="http://schemas.openxmlformats.org/officeDocument/2006/relationships/image" Target="../media/image18.emf"/><Relationship Id="rId4" Type="http://schemas.openxmlformats.org/officeDocument/2006/relationships/oleObject" Target="../embeddings/oleObject21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5" Type="http://schemas.openxmlformats.org/officeDocument/2006/relationships/image" Target="../media/image19.emf"/><Relationship Id="rId4" Type="http://schemas.openxmlformats.org/officeDocument/2006/relationships/oleObject" Target="../embeddings/oleObject22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7" Type="http://schemas.openxmlformats.org/officeDocument/2006/relationships/image" Target="../media/image21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9.vml"/><Relationship Id="rId6" Type="http://schemas.openxmlformats.org/officeDocument/2006/relationships/oleObject" Target="../embeddings/oleObject24.bin"/><Relationship Id="rId5" Type="http://schemas.openxmlformats.org/officeDocument/2006/relationships/image" Target="../media/image20.emf"/><Relationship Id="rId4" Type="http://schemas.openxmlformats.org/officeDocument/2006/relationships/oleObject" Target="../embeddings/oleObject23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7" Type="http://schemas.openxmlformats.org/officeDocument/2006/relationships/image" Target="../media/image23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0.vml"/><Relationship Id="rId6" Type="http://schemas.openxmlformats.org/officeDocument/2006/relationships/oleObject" Target="../embeddings/oleObject26.bin"/><Relationship Id="rId5" Type="http://schemas.openxmlformats.org/officeDocument/2006/relationships/image" Target="../media/image22.emf"/><Relationship Id="rId4" Type="http://schemas.openxmlformats.org/officeDocument/2006/relationships/oleObject" Target="../embeddings/oleObject25.bin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1.vml"/><Relationship Id="rId5" Type="http://schemas.openxmlformats.org/officeDocument/2006/relationships/image" Target="../media/image24.emf"/><Relationship Id="rId4" Type="http://schemas.openxmlformats.org/officeDocument/2006/relationships/oleObject" Target="../embeddings/oleObject27.bin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5" Type="http://schemas.openxmlformats.org/officeDocument/2006/relationships/image" Target="../media/image25.emf"/><Relationship Id="rId4" Type="http://schemas.openxmlformats.org/officeDocument/2006/relationships/oleObject" Target="../embeddings/oleObject28.bin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7" Type="http://schemas.openxmlformats.org/officeDocument/2006/relationships/image" Target="../media/image27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3.vml"/><Relationship Id="rId6" Type="http://schemas.openxmlformats.org/officeDocument/2006/relationships/oleObject" Target="../embeddings/oleObject30.bin"/><Relationship Id="rId5" Type="http://schemas.openxmlformats.org/officeDocument/2006/relationships/image" Target="../media/image26.emf"/><Relationship Id="rId4" Type="http://schemas.openxmlformats.org/officeDocument/2006/relationships/oleObject" Target="../embeddings/oleObject29.bin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7" Type="http://schemas.openxmlformats.org/officeDocument/2006/relationships/image" Target="../media/image29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4.vml"/><Relationship Id="rId6" Type="http://schemas.openxmlformats.org/officeDocument/2006/relationships/oleObject" Target="../embeddings/oleObject32.bin"/><Relationship Id="rId5" Type="http://schemas.openxmlformats.org/officeDocument/2006/relationships/image" Target="../media/image28.emf"/><Relationship Id="rId4" Type="http://schemas.openxmlformats.org/officeDocument/2006/relationships/oleObject" Target="../embeddings/oleObject31.bin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5.vml"/><Relationship Id="rId5" Type="http://schemas.openxmlformats.org/officeDocument/2006/relationships/image" Target="../media/image30.emf"/><Relationship Id="rId4" Type="http://schemas.openxmlformats.org/officeDocument/2006/relationships/oleObject" Target="../embeddings/oleObject33.bin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Relationship Id="rId5" Type="http://schemas.openxmlformats.org/officeDocument/2006/relationships/image" Target="../media/image31.emf"/><Relationship Id="rId4" Type="http://schemas.openxmlformats.org/officeDocument/2006/relationships/oleObject" Target="../embeddings/oleObject34.bin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7" Type="http://schemas.openxmlformats.org/officeDocument/2006/relationships/image" Target="../media/image33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7.vml"/><Relationship Id="rId6" Type="http://schemas.openxmlformats.org/officeDocument/2006/relationships/oleObject" Target="../embeddings/oleObject36.bin"/><Relationship Id="rId5" Type="http://schemas.openxmlformats.org/officeDocument/2006/relationships/image" Target="../media/image32.emf"/><Relationship Id="rId4" Type="http://schemas.openxmlformats.org/officeDocument/2006/relationships/oleObject" Target="../embeddings/oleObject35.bin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7" Type="http://schemas.openxmlformats.org/officeDocument/2006/relationships/image" Target="../media/image35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8.vml"/><Relationship Id="rId6" Type="http://schemas.openxmlformats.org/officeDocument/2006/relationships/oleObject" Target="../embeddings/oleObject38.bin"/><Relationship Id="rId5" Type="http://schemas.openxmlformats.org/officeDocument/2006/relationships/image" Target="../media/image34.emf"/><Relationship Id="rId4" Type="http://schemas.openxmlformats.org/officeDocument/2006/relationships/oleObject" Target="../embeddings/oleObject37.bin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9.vml"/><Relationship Id="rId5" Type="http://schemas.openxmlformats.org/officeDocument/2006/relationships/image" Target="../media/image36.emf"/><Relationship Id="rId4" Type="http://schemas.openxmlformats.org/officeDocument/2006/relationships/oleObject" Target="../embeddings/oleObject39.bin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0.vml"/><Relationship Id="rId5" Type="http://schemas.openxmlformats.org/officeDocument/2006/relationships/image" Target="../media/image37.emf"/><Relationship Id="rId4" Type="http://schemas.openxmlformats.org/officeDocument/2006/relationships/oleObject" Target="../embeddings/oleObject40.bin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2.xml"/><Relationship Id="rId7" Type="http://schemas.openxmlformats.org/officeDocument/2006/relationships/image" Target="../media/image39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1.vml"/><Relationship Id="rId6" Type="http://schemas.openxmlformats.org/officeDocument/2006/relationships/oleObject" Target="../embeddings/oleObject42.bin"/><Relationship Id="rId5" Type="http://schemas.openxmlformats.org/officeDocument/2006/relationships/image" Target="../media/image38.emf"/><Relationship Id="rId4" Type="http://schemas.openxmlformats.org/officeDocument/2006/relationships/oleObject" Target="../embeddings/oleObject41.bin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3.xml"/><Relationship Id="rId7" Type="http://schemas.openxmlformats.org/officeDocument/2006/relationships/image" Target="../media/image41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2.vml"/><Relationship Id="rId6" Type="http://schemas.openxmlformats.org/officeDocument/2006/relationships/oleObject" Target="../embeddings/oleObject44.bin"/><Relationship Id="rId5" Type="http://schemas.openxmlformats.org/officeDocument/2006/relationships/image" Target="../media/image40.emf"/><Relationship Id="rId4" Type="http://schemas.openxmlformats.org/officeDocument/2006/relationships/oleObject" Target="../embeddings/oleObject43.bin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3.vml"/><Relationship Id="rId5" Type="http://schemas.openxmlformats.org/officeDocument/2006/relationships/image" Target="../media/image42.emf"/><Relationship Id="rId4" Type="http://schemas.openxmlformats.org/officeDocument/2006/relationships/oleObject" Target="../embeddings/oleObject45.bin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4.vml"/><Relationship Id="rId5" Type="http://schemas.openxmlformats.org/officeDocument/2006/relationships/image" Target="../media/image43.emf"/><Relationship Id="rId4" Type="http://schemas.openxmlformats.org/officeDocument/2006/relationships/oleObject" Target="../embeddings/oleObject46.bin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8.xml"/><Relationship Id="rId7" Type="http://schemas.openxmlformats.org/officeDocument/2006/relationships/image" Target="../media/image45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5.vml"/><Relationship Id="rId6" Type="http://schemas.openxmlformats.org/officeDocument/2006/relationships/oleObject" Target="../embeddings/oleObject48.bin"/><Relationship Id="rId5" Type="http://schemas.openxmlformats.org/officeDocument/2006/relationships/image" Target="../media/image44.emf"/><Relationship Id="rId4" Type="http://schemas.openxmlformats.org/officeDocument/2006/relationships/oleObject" Target="../embeddings/oleObject47.bin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9.xml"/><Relationship Id="rId7" Type="http://schemas.openxmlformats.org/officeDocument/2006/relationships/image" Target="../media/image47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6.vml"/><Relationship Id="rId6" Type="http://schemas.openxmlformats.org/officeDocument/2006/relationships/oleObject" Target="../embeddings/oleObject50.bin"/><Relationship Id="rId5" Type="http://schemas.openxmlformats.org/officeDocument/2006/relationships/image" Target="../media/image46.emf"/><Relationship Id="rId4" Type="http://schemas.openxmlformats.org/officeDocument/2006/relationships/oleObject" Target="../embeddings/oleObject49.bin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7.vml"/><Relationship Id="rId5" Type="http://schemas.openxmlformats.org/officeDocument/2006/relationships/image" Target="../media/image48.emf"/><Relationship Id="rId4" Type="http://schemas.openxmlformats.org/officeDocument/2006/relationships/oleObject" Target="../embeddings/oleObject51.bin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8.vml"/><Relationship Id="rId5" Type="http://schemas.openxmlformats.org/officeDocument/2006/relationships/image" Target="../media/image49.emf"/><Relationship Id="rId4" Type="http://schemas.openxmlformats.org/officeDocument/2006/relationships/oleObject" Target="../embeddings/oleObject52.bin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9.vml"/><Relationship Id="rId5" Type="http://schemas.openxmlformats.org/officeDocument/2006/relationships/image" Target="../media/image50.emf"/><Relationship Id="rId4" Type="http://schemas.openxmlformats.org/officeDocument/2006/relationships/oleObject" Target="../embeddings/oleObject53.bin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4.xml"/><Relationship Id="rId7" Type="http://schemas.openxmlformats.org/officeDocument/2006/relationships/image" Target="../media/image52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0.vml"/><Relationship Id="rId6" Type="http://schemas.openxmlformats.org/officeDocument/2006/relationships/oleObject" Target="../embeddings/oleObject55.bin"/><Relationship Id="rId5" Type="http://schemas.openxmlformats.org/officeDocument/2006/relationships/image" Target="../media/image51.emf"/><Relationship Id="rId4" Type="http://schemas.openxmlformats.org/officeDocument/2006/relationships/oleObject" Target="../embeddings/oleObject54.bin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5.xml"/><Relationship Id="rId7" Type="http://schemas.openxmlformats.org/officeDocument/2006/relationships/image" Target="../media/image54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1.vml"/><Relationship Id="rId6" Type="http://schemas.openxmlformats.org/officeDocument/2006/relationships/oleObject" Target="../embeddings/oleObject57.bin"/><Relationship Id="rId5" Type="http://schemas.openxmlformats.org/officeDocument/2006/relationships/image" Target="../media/image53.emf"/><Relationship Id="rId4" Type="http://schemas.openxmlformats.org/officeDocument/2006/relationships/oleObject" Target="../embeddings/oleObject56.bin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6.xml"/><Relationship Id="rId7" Type="http://schemas.openxmlformats.org/officeDocument/2006/relationships/image" Target="../media/image56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2.vml"/><Relationship Id="rId6" Type="http://schemas.openxmlformats.org/officeDocument/2006/relationships/oleObject" Target="../embeddings/oleObject59.bin"/><Relationship Id="rId5" Type="http://schemas.openxmlformats.org/officeDocument/2006/relationships/image" Target="../media/image55.emf"/><Relationship Id="rId4" Type="http://schemas.openxmlformats.org/officeDocument/2006/relationships/oleObject" Target="../embeddings/oleObject58.bin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7.xml"/><Relationship Id="rId7" Type="http://schemas.openxmlformats.org/officeDocument/2006/relationships/image" Target="../media/image58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3.vml"/><Relationship Id="rId6" Type="http://schemas.openxmlformats.org/officeDocument/2006/relationships/oleObject" Target="../embeddings/oleObject61.bin"/><Relationship Id="rId5" Type="http://schemas.openxmlformats.org/officeDocument/2006/relationships/image" Target="../media/image57.emf"/><Relationship Id="rId4" Type="http://schemas.openxmlformats.org/officeDocument/2006/relationships/oleObject" Target="../embeddings/oleObject60.bin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8.xml"/><Relationship Id="rId7" Type="http://schemas.openxmlformats.org/officeDocument/2006/relationships/image" Target="../media/image60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4.vml"/><Relationship Id="rId6" Type="http://schemas.openxmlformats.org/officeDocument/2006/relationships/oleObject" Target="../embeddings/oleObject63.bin"/><Relationship Id="rId5" Type="http://schemas.openxmlformats.org/officeDocument/2006/relationships/image" Target="../media/image59.emf"/><Relationship Id="rId4" Type="http://schemas.openxmlformats.org/officeDocument/2006/relationships/oleObject" Target="../embeddings/oleObject62.bin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9.xml"/><Relationship Id="rId7" Type="http://schemas.openxmlformats.org/officeDocument/2006/relationships/image" Target="../media/image62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5.vml"/><Relationship Id="rId6" Type="http://schemas.openxmlformats.org/officeDocument/2006/relationships/oleObject" Target="../embeddings/oleObject65.bin"/><Relationship Id="rId5" Type="http://schemas.openxmlformats.org/officeDocument/2006/relationships/image" Target="../media/image61.emf"/><Relationship Id="rId4" Type="http://schemas.openxmlformats.org/officeDocument/2006/relationships/oleObject" Target="../embeddings/oleObject64.bin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0.xml"/><Relationship Id="rId7" Type="http://schemas.openxmlformats.org/officeDocument/2006/relationships/image" Target="../media/image64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6.vml"/><Relationship Id="rId6" Type="http://schemas.openxmlformats.org/officeDocument/2006/relationships/oleObject" Target="../embeddings/oleObject67.bin"/><Relationship Id="rId5" Type="http://schemas.openxmlformats.org/officeDocument/2006/relationships/image" Target="../media/image63.emf"/><Relationship Id="rId4" Type="http://schemas.openxmlformats.org/officeDocument/2006/relationships/oleObject" Target="../embeddings/oleObject66.bin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1.xml"/><Relationship Id="rId7" Type="http://schemas.openxmlformats.org/officeDocument/2006/relationships/image" Target="../media/image66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7.vml"/><Relationship Id="rId6" Type="http://schemas.openxmlformats.org/officeDocument/2006/relationships/oleObject" Target="../embeddings/oleObject69.bin"/><Relationship Id="rId5" Type="http://schemas.openxmlformats.org/officeDocument/2006/relationships/image" Target="../media/image65.emf"/><Relationship Id="rId4" Type="http://schemas.openxmlformats.org/officeDocument/2006/relationships/oleObject" Target="../embeddings/oleObject68.bin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2.xml"/><Relationship Id="rId7" Type="http://schemas.openxmlformats.org/officeDocument/2006/relationships/image" Target="../media/image68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8.vml"/><Relationship Id="rId6" Type="http://schemas.openxmlformats.org/officeDocument/2006/relationships/oleObject" Target="../embeddings/oleObject71.bin"/><Relationship Id="rId5" Type="http://schemas.openxmlformats.org/officeDocument/2006/relationships/image" Target="../media/image67.emf"/><Relationship Id="rId4" Type="http://schemas.openxmlformats.org/officeDocument/2006/relationships/oleObject" Target="../embeddings/oleObject70.bin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3.xml"/><Relationship Id="rId7" Type="http://schemas.openxmlformats.org/officeDocument/2006/relationships/image" Target="../media/image70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9.vml"/><Relationship Id="rId6" Type="http://schemas.openxmlformats.org/officeDocument/2006/relationships/oleObject" Target="../embeddings/oleObject73.bin"/><Relationship Id="rId5" Type="http://schemas.openxmlformats.org/officeDocument/2006/relationships/image" Target="../media/image69.emf"/><Relationship Id="rId4" Type="http://schemas.openxmlformats.org/officeDocument/2006/relationships/oleObject" Target="../embeddings/oleObject72.bin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4.xml"/><Relationship Id="rId7" Type="http://schemas.openxmlformats.org/officeDocument/2006/relationships/image" Target="../media/image72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0.vml"/><Relationship Id="rId6" Type="http://schemas.openxmlformats.org/officeDocument/2006/relationships/oleObject" Target="../embeddings/oleObject75.bin"/><Relationship Id="rId5" Type="http://schemas.openxmlformats.org/officeDocument/2006/relationships/image" Target="../media/image71.emf"/><Relationship Id="rId4" Type="http://schemas.openxmlformats.org/officeDocument/2006/relationships/oleObject" Target="../embeddings/oleObject74.bin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5.xml"/><Relationship Id="rId7" Type="http://schemas.openxmlformats.org/officeDocument/2006/relationships/image" Target="../media/image74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1.vml"/><Relationship Id="rId6" Type="http://schemas.openxmlformats.org/officeDocument/2006/relationships/oleObject" Target="../embeddings/oleObject77.bin"/><Relationship Id="rId5" Type="http://schemas.openxmlformats.org/officeDocument/2006/relationships/image" Target="../media/image73.emf"/><Relationship Id="rId4" Type="http://schemas.openxmlformats.org/officeDocument/2006/relationships/oleObject" Target="../embeddings/oleObject76.bin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6.xml"/><Relationship Id="rId7" Type="http://schemas.openxmlformats.org/officeDocument/2006/relationships/image" Target="../media/image76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2.vml"/><Relationship Id="rId6" Type="http://schemas.openxmlformats.org/officeDocument/2006/relationships/oleObject" Target="../embeddings/oleObject79.bin"/><Relationship Id="rId5" Type="http://schemas.openxmlformats.org/officeDocument/2006/relationships/image" Target="../media/image75.emf"/><Relationship Id="rId4" Type="http://schemas.openxmlformats.org/officeDocument/2006/relationships/oleObject" Target="../embeddings/oleObject78.bin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7.xml"/><Relationship Id="rId7" Type="http://schemas.openxmlformats.org/officeDocument/2006/relationships/image" Target="../media/image78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3.vml"/><Relationship Id="rId6" Type="http://schemas.openxmlformats.org/officeDocument/2006/relationships/oleObject" Target="../embeddings/oleObject81.bin"/><Relationship Id="rId5" Type="http://schemas.openxmlformats.org/officeDocument/2006/relationships/image" Target="../media/image77.emf"/><Relationship Id="rId4" Type="http://schemas.openxmlformats.org/officeDocument/2006/relationships/oleObject" Target="../embeddings/oleObject80.bin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8.xml"/><Relationship Id="rId7" Type="http://schemas.openxmlformats.org/officeDocument/2006/relationships/image" Target="../media/image80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4.vml"/><Relationship Id="rId6" Type="http://schemas.openxmlformats.org/officeDocument/2006/relationships/oleObject" Target="../embeddings/oleObject83.bin"/><Relationship Id="rId5" Type="http://schemas.openxmlformats.org/officeDocument/2006/relationships/image" Target="../media/image79.emf"/><Relationship Id="rId4" Type="http://schemas.openxmlformats.org/officeDocument/2006/relationships/oleObject" Target="../embeddings/oleObject82.bin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9.xml"/><Relationship Id="rId7" Type="http://schemas.openxmlformats.org/officeDocument/2006/relationships/image" Target="../media/image82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5.vml"/><Relationship Id="rId6" Type="http://schemas.openxmlformats.org/officeDocument/2006/relationships/oleObject" Target="../embeddings/oleObject85.bin"/><Relationship Id="rId5" Type="http://schemas.openxmlformats.org/officeDocument/2006/relationships/image" Target="../media/image81.emf"/><Relationship Id="rId4" Type="http://schemas.openxmlformats.org/officeDocument/2006/relationships/oleObject" Target="../embeddings/oleObject84.bin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7" name="Rectangle 39"/>
          <p:cNvSpPr txBox="1">
            <a:spLocks noGrp="1" noChangeArrowheads="1"/>
          </p:cNvSpPr>
          <p:nvPr/>
        </p:nvSpPr>
        <p:spPr bwMode="auto">
          <a:xfrm>
            <a:off x="7513638" y="6637338"/>
            <a:ext cx="1630362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r"/>
            <a:fld id="{014F68DC-5207-41C8-8CD0-6EDAB3014011}" type="slidenum">
              <a:rPr lang="cs-CZ" altLang="sk-SK" sz="1200">
                <a:solidFill>
                  <a:schemeClr val="bg2"/>
                </a:solidFill>
              </a:rPr>
              <a:pPr algn="r"/>
              <a:t>1</a:t>
            </a:fld>
            <a:endParaRPr lang="cs-CZ" altLang="sk-SK" sz="1200">
              <a:solidFill>
                <a:schemeClr val="bg2"/>
              </a:solidFill>
            </a:endParaRPr>
          </a:p>
        </p:txBody>
      </p:sp>
      <p:sp>
        <p:nvSpPr>
          <p:cNvPr id="4168" name="Rectangle 39"/>
          <p:cNvSpPr txBox="1">
            <a:spLocks noGrp="1" noChangeArrowheads="1"/>
          </p:cNvSpPr>
          <p:nvPr/>
        </p:nvSpPr>
        <p:spPr bwMode="auto">
          <a:xfrm>
            <a:off x="7513638" y="6551613"/>
            <a:ext cx="1630362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r"/>
            <a:fld id="{A4645027-7661-4DAE-93EA-389896A8DFB6}" type="slidenum">
              <a:rPr lang="cs-CZ" altLang="sk-SK" sz="1200">
                <a:solidFill>
                  <a:schemeClr val="bg2"/>
                </a:solidFill>
              </a:rPr>
              <a:pPr algn="r"/>
              <a:t>1</a:t>
            </a:fld>
            <a:endParaRPr lang="cs-CZ" altLang="sk-SK" sz="1200">
              <a:solidFill>
                <a:schemeClr val="bg2"/>
              </a:solidFill>
            </a:endParaRPr>
          </a:p>
        </p:txBody>
      </p:sp>
      <p:sp>
        <p:nvSpPr>
          <p:cNvPr id="4169" name="Zástupný symbol pro číslo snímku 1"/>
          <p:cNvSpPr txBox="1">
            <a:spLocks noGrp="1"/>
          </p:cNvSpPr>
          <p:nvPr/>
        </p:nvSpPr>
        <p:spPr bwMode="auto">
          <a:xfrm>
            <a:off x="7513638" y="6524625"/>
            <a:ext cx="1630362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r"/>
            <a:fld id="{D5BAD1E3-B554-4024-B828-918F3E5CBAEB}" type="slidenum">
              <a:rPr lang="cs-CZ" altLang="sk-SK">
                <a:solidFill>
                  <a:schemeClr val="bg2"/>
                </a:solidFill>
              </a:rPr>
              <a:pPr algn="r"/>
              <a:t>1</a:t>
            </a:fld>
            <a:endParaRPr lang="cs-CZ" altLang="sk-SK">
              <a:solidFill>
                <a:schemeClr val="bg2"/>
              </a:solidFill>
            </a:endParaRPr>
          </a:p>
        </p:txBody>
      </p:sp>
      <p:graphicFrame>
        <p:nvGraphicFramePr>
          <p:cNvPr id="4166" name="Object 7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88608962"/>
              </p:ext>
            </p:extLst>
          </p:nvPr>
        </p:nvGraphicFramePr>
        <p:xfrm>
          <a:off x="10138" y="0"/>
          <a:ext cx="9133862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36" name="Snímek" r:id="rId4" imgW="4571966" imgH="3429131" progId="PowerPoint.Slide.8">
                  <p:embed/>
                </p:oleObj>
              </mc:Choice>
              <mc:Fallback>
                <p:oleObj name="Snímek" r:id="rId4" imgW="4571966" imgH="3429131" progId="PowerPoint.Slide.8">
                  <p:embed/>
                  <p:pic>
                    <p:nvPicPr>
                      <p:cNvPr id="0" name="Object 7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38" y="0"/>
                        <a:ext cx="9133862" cy="68580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2" name="Text Box 3"/>
          <p:cNvSpPr txBox="1">
            <a:spLocks noChangeArrowheads="1"/>
          </p:cNvSpPr>
          <p:nvPr/>
        </p:nvSpPr>
        <p:spPr bwMode="auto">
          <a:xfrm>
            <a:off x="3240088" y="4221163"/>
            <a:ext cx="5903912" cy="141605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Font typeface="Wingdings 2" panose="05020102010507070707" pitchFamily="18" charset="2"/>
              <a:buChar char="½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9966"/>
              </a:buClr>
              <a:buFont typeface="Wingdings 2" panose="05020102010507070707" pitchFamily="18" charset="2"/>
              <a:buChar char="»"/>
              <a:defRPr sz="12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FF9966"/>
              </a:buClr>
              <a:buFont typeface="Wingdings 2" panose="05020102010507070707" pitchFamily="18" charset="2"/>
              <a:buChar char=""/>
              <a:defRPr sz="12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F9966"/>
              </a:buClr>
              <a:buFont typeface="Arial" panose="020B0604020202020204" pitchFamily="34" charset="0"/>
              <a:buChar char="–"/>
              <a:defRPr sz="10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F9966"/>
              </a:buClr>
              <a:buFont typeface="Arial" panose="020B0604020202020204" pitchFamily="34" charset="0"/>
              <a:buChar char="»"/>
              <a:defRPr sz="10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66"/>
              </a:buClr>
              <a:buFont typeface="Arial" panose="020B0604020202020204" pitchFamily="34" charset="0"/>
              <a:buChar char="»"/>
              <a:defRPr sz="10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66"/>
              </a:buClr>
              <a:buFont typeface="Arial" panose="020B0604020202020204" pitchFamily="34" charset="0"/>
              <a:buChar char="»"/>
              <a:defRPr sz="10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66"/>
              </a:buClr>
              <a:buFont typeface="Arial" panose="020B0604020202020204" pitchFamily="34" charset="0"/>
              <a:buChar char="»"/>
              <a:defRPr sz="10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66"/>
              </a:buClr>
              <a:buFont typeface="Arial" panose="020B0604020202020204" pitchFamily="34" charset="0"/>
              <a:buChar char="»"/>
              <a:defRPr sz="10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  <a:defRPr/>
            </a:pPr>
            <a:r>
              <a:rPr lang="sk-SK" altLang="sk-SK" sz="1800" dirty="0">
                <a:latin typeface="Arial" panose="020B0604020202020204" pitchFamily="34" charset="0"/>
              </a:rPr>
              <a:t>		</a:t>
            </a:r>
            <a:r>
              <a:rPr lang="sk-SK" altLang="sk-SK" sz="1200" dirty="0">
                <a:latin typeface="Arial" panose="020B0604020202020204" pitchFamily="34" charset="0"/>
              </a:rPr>
              <a:t>	</a:t>
            </a:r>
            <a:endParaRPr lang="sk-SK" altLang="sk-SK" sz="1200" dirty="0"/>
          </a:p>
          <a:p>
            <a:pPr>
              <a:spcBef>
                <a:spcPct val="0"/>
              </a:spcBef>
              <a:buClrTx/>
              <a:buFontTx/>
              <a:buNone/>
              <a:defRPr/>
            </a:pPr>
            <a:r>
              <a:rPr lang="sk-SK" altLang="sk-SK" sz="2000" b="1" dirty="0"/>
              <a:t>Prieskum verejnej </a:t>
            </a:r>
            <a:r>
              <a:rPr lang="sk-SK" altLang="sk-SK" sz="2000" b="1" dirty="0" smtClean="0"/>
              <a:t>mienky pre FÓRUM ŽIVOTA</a:t>
            </a:r>
            <a:endParaRPr lang="sk-SK" altLang="sk-SK" sz="2000" b="1" dirty="0"/>
          </a:p>
          <a:p>
            <a:pPr>
              <a:lnSpc>
                <a:spcPct val="60000"/>
              </a:lnSpc>
              <a:buClrTx/>
              <a:buFont typeface="Wingdings 2" panose="05020102010507070707" pitchFamily="18" charset="2"/>
              <a:buNone/>
              <a:defRPr/>
            </a:pPr>
            <a:endParaRPr lang="sk-SK" altLang="sk-SK" sz="1200" dirty="0"/>
          </a:p>
          <a:p>
            <a:pPr>
              <a:lnSpc>
                <a:spcPct val="60000"/>
              </a:lnSpc>
              <a:buClrTx/>
              <a:buFont typeface="Wingdings 2" panose="05020102010507070707" pitchFamily="18" charset="2"/>
              <a:buNone/>
              <a:defRPr/>
            </a:pPr>
            <a:r>
              <a:rPr lang="sk-SK" altLang="sk-SK" sz="1600" dirty="0" smtClean="0">
                <a:latin typeface="+mn-lt"/>
              </a:rPr>
              <a:t>ZÁVEREČNÁ  SPRÁVA  Z KVANTITATÍVNEHO PRIESKUMU</a:t>
            </a:r>
          </a:p>
          <a:p>
            <a:pPr>
              <a:lnSpc>
                <a:spcPct val="60000"/>
              </a:lnSpc>
              <a:buClrTx/>
              <a:buFont typeface="Wingdings 2" panose="05020102010507070707" pitchFamily="18" charset="2"/>
              <a:buNone/>
              <a:defRPr/>
            </a:pPr>
            <a:endParaRPr lang="sk-SK" altLang="sk-SK" sz="1600" dirty="0" smtClean="0">
              <a:latin typeface="+mn-lt"/>
            </a:endParaRPr>
          </a:p>
          <a:p>
            <a:pPr>
              <a:lnSpc>
                <a:spcPct val="60000"/>
              </a:lnSpc>
              <a:buClrTx/>
              <a:buFont typeface="Wingdings 2" panose="05020102010507070707" pitchFamily="18" charset="2"/>
              <a:buNone/>
              <a:defRPr/>
            </a:pPr>
            <a:r>
              <a:rPr lang="sk-SK" altLang="sk-SK" sz="1600" dirty="0" smtClean="0">
                <a:latin typeface="+mn-lt"/>
              </a:rPr>
              <a:t>Január 2016</a:t>
            </a:r>
            <a:endParaRPr lang="sk-SK" altLang="sk-SK" sz="160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5" name="Rectangle 39"/>
          <p:cNvSpPr txBox="1">
            <a:spLocks noGrp="1" noChangeArrowheads="1"/>
          </p:cNvSpPr>
          <p:nvPr/>
        </p:nvSpPr>
        <p:spPr bwMode="auto">
          <a:xfrm>
            <a:off x="7513638" y="6637338"/>
            <a:ext cx="1630362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r"/>
            <a:fld id="{A0B110B7-00D2-4B87-9867-E44C3E73FDDC}" type="slidenum">
              <a:rPr lang="cs-CZ" altLang="sk-SK" sz="1200">
                <a:solidFill>
                  <a:schemeClr val="bg2"/>
                </a:solidFill>
              </a:rPr>
              <a:pPr algn="r"/>
              <a:t>2</a:t>
            </a:fld>
            <a:endParaRPr lang="cs-CZ" altLang="sk-SK" sz="1200">
              <a:solidFill>
                <a:schemeClr val="bg2"/>
              </a:solidFill>
            </a:endParaRPr>
          </a:p>
        </p:txBody>
      </p:sp>
      <p:sp>
        <p:nvSpPr>
          <p:cNvPr id="272386" name="Zástupný symbol pro číslo snímku 3"/>
          <p:cNvSpPr txBox="1">
            <a:spLocks noGrp="1"/>
          </p:cNvSpPr>
          <p:nvPr/>
        </p:nvSpPr>
        <p:spPr bwMode="auto">
          <a:xfrm>
            <a:off x="7513638" y="6524625"/>
            <a:ext cx="1630362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r"/>
            <a:endParaRPr lang="en-US" altLang="sk-SK">
              <a:solidFill>
                <a:schemeClr val="bg2"/>
              </a:solidFill>
            </a:endParaRPr>
          </a:p>
        </p:txBody>
      </p:sp>
      <p:sp>
        <p:nvSpPr>
          <p:cNvPr id="272387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cs-CZ" altLang="sk-SK" dirty="0" smtClean="0">
                <a:solidFill>
                  <a:srgbClr val="5F5F5F"/>
                </a:solidFill>
              </a:rPr>
              <a:t>OBSAH</a:t>
            </a:r>
            <a:endParaRPr lang="cs-CZ" altLang="sk-SK" dirty="0" smtClean="0">
              <a:solidFill>
                <a:srgbClr val="5F5F5F"/>
              </a:solidFill>
              <a:latin typeface="Arial" panose="020B0604020202020204" pitchFamily="34" charset="0"/>
            </a:endParaRPr>
          </a:p>
        </p:txBody>
      </p:sp>
      <p:sp>
        <p:nvSpPr>
          <p:cNvPr id="27238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4213" y="1093788"/>
            <a:ext cx="7921625" cy="5430837"/>
          </a:xfrm>
        </p:spPr>
        <p:txBody>
          <a:bodyPr/>
          <a:lstStyle/>
          <a:p>
            <a:pPr eaLnBrk="1" hangingPunct="1">
              <a:spcBef>
                <a:spcPct val="0"/>
              </a:spcBef>
              <a:buFont typeface="Wingdings 2" panose="05020102010507070707" pitchFamily="18" charset="2"/>
              <a:buNone/>
            </a:pPr>
            <a:endParaRPr lang="sk-SK" altLang="sk-SK" b="1" dirty="0" smtClean="0"/>
          </a:p>
          <a:p>
            <a:pPr eaLnBrk="1" hangingPunct="1">
              <a:spcBef>
                <a:spcPct val="0"/>
              </a:spcBef>
              <a:buFont typeface="Wingdings 2" panose="05020102010507070707" pitchFamily="18" charset="2"/>
              <a:buNone/>
            </a:pPr>
            <a:r>
              <a:rPr lang="sk-SK" altLang="sk-SK" b="1" dirty="0" smtClean="0"/>
              <a:t>DESIGN PRIESKUMU</a:t>
            </a:r>
            <a:r>
              <a:rPr lang="sk-SK" altLang="sk-SK" dirty="0" smtClean="0"/>
              <a:t>						 	</a:t>
            </a:r>
            <a:r>
              <a:rPr lang="sk-SK" altLang="sk-SK" b="1" dirty="0" smtClean="0"/>
              <a:t>  3</a:t>
            </a:r>
          </a:p>
          <a:p>
            <a:pPr eaLnBrk="1" hangingPunct="1">
              <a:spcBef>
                <a:spcPct val="0"/>
              </a:spcBef>
              <a:buFont typeface="Wingdings 2" panose="05020102010507070707" pitchFamily="18" charset="2"/>
              <a:buNone/>
            </a:pPr>
            <a:r>
              <a:rPr lang="sk-SK" altLang="sk-SK" b="1" dirty="0" smtClean="0"/>
              <a:t>PROFIL RESPONDENTOV </a:t>
            </a:r>
            <a:r>
              <a:rPr lang="sk-SK" altLang="sk-SK" dirty="0" smtClean="0"/>
              <a:t>					 	</a:t>
            </a:r>
            <a:r>
              <a:rPr lang="sk-SK" altLang="sk-SK" b="1" dirty="0" smtClean="0"/>
              <a:t>  5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sk-SK" altLang="sk-SK" b="1" dirty="0" smtClean="0"/>
              <a:t>HLAVNÉ ZÁVERY	</a:t>
            </a:r>
            <a:r>
              <a:rPr lang="sk-SK" altLang="sk-SK" b="1" dirty="0"/>
              <a:t>					 	  </a:t>
            </a:r>
            <a:r>
              <a:rPr lang="sk-SK" altLang="sk-SK" b="1" dirty="0" smtClean="0"/>
              <a:t>6</a:t>
            </a:r>
            <a:endParaRPr lang="sk-SK" altLang="sk-SK" b="1" dirty="0"/>
          </a:p>
          <a:p>
            <a:pPr eaLnBrk="1" hangingPunct="1">
              <a:spcBef>
                <a:spcPct val="0"/>
              </a:spcBef>
              <a:buFont typeface="Wingdings 2" panose="05020102010507070707" pitchFamily="18" charset="2"/>
              <a:buNone/>
            </a:pPr>
            <a:endParaRPr lang="sk-SK" altLang="sk-SK" b="1" dirty="0" smtClean="0"/>
          </a:p>
          <a:p>
            <a:pPr eaLnBrk="1" hangingPunct="1">
              <a:spcBef>
                <a:spcPct val="0"/>
              </a:spcBef>
              <a:buFont typeface="Wingdings 2" panose="05020102010507070707" pitchFamily="18" charset="2"/>
              <a:buNone/>
            </a:pPr>
            <a:endParaRPr lang="sk-SK" altLang="sk-SK" b="1" dirty="0" smtClean="0"/>
          </a:p>
          <a:p>
            <a:pPr eaLnBrk="1" hangingPunct="1">
              <a:spcBef>
                <a:spcPct val="0"/>
              </a:spcBef>
              <a:buFont typeface="Wingdings 2" panose="05020102010507070707" pitchFamily="18" charset="2"/>
              <a:buNone/>
            </a:pPr>
            <a:r>
              <a:rPr lang="sk-SK" altLang="sk-SK" b="1" dirty="0" smtClean="0"/>
              <a:t>VÝSLEDKY PRIESKUMU</a:t>
            </a:r>
            <a:r>
              <a:rPr lang="sk-SK" altLang="sk-SK" dirty="0" smtClean="0"/>
              <a:t>							</a:t>
            </a:r>
            <a:r>
              <a:rPr lang="sk-SK" altLang="sk-SK" b="1" dirty="0" smtClean="0"/>
              <a:t>10</a:t>
            </a:r>
          </a:p>
          <a:p>
            <a:pPr eaLnBrk="1" hangingPunct="1">
              <a:spcBef>
                <a:spcPct val="0"/>
              </a:spcBef>
              <a:buFont typeface="Wingdings 2" panose="05020102010507070707" pitchFamily="18" charset="2"/>
              <a:buNone/>
            </a:pPr>
            <a:endParaRPr lang="sk-SK" altLang="sk-SK" dirty="0" smtClean="0"/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Clr>
                <a:srgbClr val="808080"/>
              </a:buClr>
              <a:buFont typeface="Wingdings 2" panose="05020102010507070707" pitchFamily="18" charset="2"/>
              <a:buNone/>
            </a:pPr>
            <a:r>
              <a:rPr lang="sk-SK" altLang="sk-SK" b="1" dirty="0" smtClean="0">
                <a:solidFill>
                  <a:srgbClr val="000000"/>
                </a:solidFill>
              </a:rPr>
              <a:t>1. Názory na inštitúciu manželstva	 					11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Clr>
                <a:srgbClr val="808080"/>
              </a:buClr>
              <a:buFont typeface="Wingdings 2" panose="05020102010507070707" pitchFamily="18" charset="2"/>
              <a:buNone/>
            </a:pPr>
            <a:r>
              <a:rPr lang="sk-SK" altLang="sk-SK" dirty="0" smtClean="0">
                <a:solidFill>
                  <a:srgbClr val="000000"/>
                </a:solidFill>
              </a:rPr>
              <a:t>1.1. Názory na inštitúciu manželstva – I.						12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Clr>
                <a:srgbClr val="808080"/>
              </a:buClr>
              <a:buFont typeface="Wingdings 2" panose="05020102010507070707" pitchFamily="18" charset="2"/>
              <a:buNone/>
            </a:pPr>
            <a:r>
              <a:rPr lang="sk-SK" altLang="sk-SK" dirty="0" smtClean="0">
                <a:solidFill>
                  <a:srgbClr val="000000"/>
                </a:solidFill>
              </a:rPr>
              <a:t>1.2. Názory na inštitúciu manželstva – II. 						17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Clr>
                <a:srgbClr val="808080"/>
              </a:buClr>
              <a:buFont typeface="Wingdings 2" panose="05020102010507070707" pitchFamily="18" charset="2"/>
              <a:buNone/>
            </a:pPr>
            <a:endParaRPr lang="sk-SK" altLang="sk-SK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Clr>
                <a:srgbClr val="808080"/>
              </a:buClr>
              <a:buFont typeface="Wingdings 2" panose="05020102010507070707" pitchFamily="18" charset="2"/>
              <a:buNone/>
            </a:pPr>
            <a:r>
              <a:rPr lang="sk-SK" altLang="sk-SK" b="1" dirty="0" smtClean="0">
                <a:solidFill>
                  <a:srgbClr val="000000"/>
                </a:solidFill>
              </a:rPr>
              <a:t>2. Názory na vplyv úplnej rodiny na vývin dieťaťa					22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Clr>
                <a:srgbClr val="808080"/>
              </a:buClr>
              <a:buFont typeface="Wingdings 2" panose="05020102010507070707" pitchFamily="18" charset="2"/>
              <a:buNone/>
            </a:pPr>
            <a:endParaRPr lang="sk-SK" altLang="sk-SK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Clr>
                <a:srgbClr val="808080"/>
              </a:buClr>
              <a:buFont typeface="Wingdings 2" panose="05020102010507070707" pitchFamily="18" charset="2"/>
              <a:buNone/>
            </a:pPr>
            <a:r>
              <a:rPr lang="sk-SK" altLang="sk-SK" b="1" dirty="0" smtClean="0">
                <a:solidFill>
                  <a:srgbClr val="000000"/>
                </a:solidFill>
              </a:rPr>
              <a:t>3. Názory na práva a postavenie ľudí s homosexuálnou orientáciou			28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Clr>
                <a:srgbClr val="808080"/>
              </a:buClr>
              <a:buFont typeface="Wingdings 2" panose="05020102010507070707" pitchFamily="18" charset="2"/>
              <a:buNone/>
            </a:pPr>
            <a:r>
              <a:rPr lang="sk-SK" altLang="sk-SK" dirty="0" smtClean="0">
                <a:solidFill>
                  <a:srgbClr val="000000"/>
                </a:solidFill>
              </a:rPr>
              <a:t>3.1. Názory na právo homosexuálov uzatvoriť registrované partnerstvo				29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Clr>
                <a:srgbClr val="808080"/>
              </a:buClr>
              <a:buFont typeface="Wingdings 2" panose="05020102010507070707" pitchFamily="18" charset="2"/>
              <a:buNone/>
            </a:pPr>
            <a:r>
              <a:rPr lang="sk-SK" altLang="sk-SK" dirty="0" smtClean="0">
                <a:solidFill>
                  <a:srgbClr val="000000"/>
                </a:solidFill>
              </a:rPr>
              <a:t>3.2. Názory na právo homosexuálov uzatvoriť manželstvo				34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Clr>
                <a:srgbClr val="808080"/>
              </a:buClr>
              <a:buFont typeface="Wingdings 2" panose="05020102010507070707" pitchFamily="18" charset="2"/>
              <a:buNone/>
            </a:pPr>
            <a:r>
              <a:rPr lang="sk-SK" altLang="sk-SK" dirty="0" smtClean="0">
                <a:solidFill>
                  <a:srgbClr val="000000"/>
                </a:solidFill>
              </a:rPr>
              <a:t>3.3. Názory na právo homosexuálov adoptovať si deti a vychovávať ich			39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Clr>
                <a:srgbClr val="808080"/>
              </a:buClr>
              <a:buFont typeface="Wingdings 2" panose="05020102010507070707" pitchFamily="18" charset="2"/>
              <a:buNone/>
            </a:pPr>
            <a:endParaRPr lang="sk-SK" altLang="sk-SK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Clr>
                <a:srgbClr val="808080"/>
              </a:buClr>
              <a:buFont typeface="Wingdings 2" panose="05020102010507070707" pitchFamily="18" charset="2"/>
              <a:buNone/>
            </a:pPr>
            <a:r>
              <a:rPr lang="sk-SK" altLang="sk-SK" b="1" dirty="0" smtClean="0">
                <a:solidFill>
                  <a:srgbClr val="000000"/>
                </a:solidFill>
              </a:rPr>
              <a:t>4. Názory na ochranu života						44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Clr>
                <a:srgbClr val="808080"/>
              </a:buClr>
              <a:buFont typeface="Wingdings 2" panose="05020102010507070707" pitchFamily="18" charset="2"/>
              <a:buNone/>
            </a:pPr>
            <a:r>
              <a:rPr lang="sk-SK" altLang="sk-SK" dirty="0" smtClean="0">
                <a:solidFill>
                  <a:srgbClr val="000000"/>
                </a:solidFill>
              </a:rPr>
              <a:t>4.1. Postoje k interrupciám							45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Clr>
                <a:srgbClr val="808080"/>
              </a:buClr>
              <a:buFont typeface="Wingdings 2" panose="05020102010507070707" pitchFamily="18" charset="2"/>
              <a:buNone/>
            </a:pPr>
            <a:r>
              <a:rPr lang="sk-SK" altLang="sk-SK" dirty="0" smtClean="0">
                <a:solidFill>
                  <a:srgbClr val="000000"/>
                </a:solidFill>
              </a:rPr>
              <a:t>4.2. Názory na to, v akých prípadoch by mali byť interrupcie povolené				50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Clr>
                <a:srgbClr val="808080"/>
              </a:buClr>
              <a:buFont typeface="Wingdings 2" panose="05020102010507070707" pitchFamily="18" charset="2"/>
              <a:buNone/>
            </a:pPr>
            <a:endParaRPr lang="sk-SK" altLang="sk-SK" dirty="0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409" name="Rectangle 39"/>
          <p:cNvSpPr txBox="1">
            <a:spLocks noGrp="1" noChangeArrowheads="1"/>
          </p:cNvSpPr>
          <p:nvPr/>
        </p:nvSpPr>
        <p:spPr bwMode="auto">
          <a:xfrm>
            <a:off x="7513638" y="6637338"/>
            <a:ext cx="1630362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r"/>
            <a:fld id="{3A16B222-4937-4648-B434-11BE8F04126A}" type="slidenum">
              <a:rPr lang="cs-CZ" altLang="sk-SK" sz="1200">
                <a:solidFill>
                  <a:schemeClr val="bg2"/>
                </a:solidFill>
              </a:rPr>
              <a:pPr algn="r"/>
              <a:t>3</a:t>
            </a:fld>
            <a:endParaRPr lang="cs-CZ" altLang="sk-SK" sz="1200">
              <a:solidFill>
                <a:schemeClr val="bg2"/>
              </a:solidFill>
            </a:endParaRPr>
          </a:p>
        </p:txBody>
      </p:sp>
      <p:sp>
        <p:nvSpPr>
          <p:cNvPr id="273410" name="Zástupný symbol pro číslo snímku 3"/>
          <p:cNvSpPr txBox="1">
            <a:spLocks noGrp="1"/>
          </p:cNvSpPr>
          <p:nvPr/>
        </p:nvSpPr>
        <p:spPr bwMode="auto">
          <a:xfrm>
            <a:off x="7513638" y="6524625"/>
            <a:ext cx="1630362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r"/>
            <a:endParaRPr lang="en-US" altLang="sk-SK">
              <a:solidFill>
                <a:schemeClr val="bg2"/>
              </a:solidFill>
            </a:endParaRPr>
          </a:p>
        </p:txBody>
      </p:sp>
      <p:sp>
        <p:nvSpPr>
          <p:cNvPr id="273411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cs-CZ" altLang="sk-SK" dirty="0" smtClean="0">
                <a:solidFill>
                  <a:srgbClr val="5F5F5F"/>
                </a:solidFill>
              </a:rPr>
              <a:t>DESIGN VÝSKUMU</a:t>
            </a:r>
          </a:p>
        </p:txBody>
      </p:sp>
      <p:sp>
        <p:nvSpPr>
          <p:cNvPr id="273412" name="Rectangle 5"/>
          <p:cNvSpPr>
            <a:spLocks noChangeArrowheads="1"/>
          </p:cNvSpPr>
          <p:nvPr/>
        </p:nvSpPr>
        <p:spPr bwMode="auto">
          <a:xfrm>
            <a:off x="539750" y="1268413"/>
            <a:ext cx="8353425" cy="5143500"/>
          </a:xfrm>
          <a:prstGeom prst="rect">
            <a:avLst/>
          </a:prstGeom>
          <a:noFill/>
          <a:ln w="19050" algn="ctr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20000"/>
              </a:spcBef>
              <a:buClr>
                <a:schemeClr val="bg2"/>
              </a:buClr>
              <a:buFont typeface="Wingdings 2" panose="05020102010507070707" pitchFamily="18" charset="2"/>
              <a:buChar char="½"/>
            </a:pPr>
            <a:endParaRPr lang="sk-SK" altLang="sk-SK" sz="1400" b="1" dirty="0"/>
          </a:p>
          <a:p>
            <a:pPr>
              <a:spcBef>
                <a:spcPct val="20000"/>
              </a:spcBef>
              <a:buClr>
                <a:schemeClr val="bg2"/>
              </a:buClr>
              <a:buFont typeface="Wingdings 2" panose="05020102010507070707" pitchFamily="18" charset="2"/>
              <a:buChar char="½"/>
            </a:pPr>
            <a:endParaRPr lang="sk-SK" altLang="sk-SK" sz="1400" b="1" dirty="0"/>
          </a:p>
          <a:p>
            <a:pPr>
              <a:spcBef>
                <a:spcPct val="20000"/>
              </a:spcBef>
              <a:buClr>
                <a:schemeClr val="bg2"/>
              </a:buClr>
              <a:buFont typeface="Wingdings 2" panose="05020102010507070707" pitchFamily="18" charset="2"/>
              <a:buChar char="½"/>
            </a:pPr>
            <a:r>
              <a:rPr lang="sk-SK" altLang="sk-SK" sz="1400" b="1" dirty="0"/>
              <a:t>Reprezentatívny kvantitatívny prieskum medzi obyvateľmi SR vo veku od 18 rokov</a:t>
            </a:r>
          </a:p>
          <a:p>
            <a:pPr>
              <a:spcBef>
                <a:spcPct val="20000"/>
              </a:spcBef>
              <a:buClr>
                <a:schemeClr val="bg2"/>
              </a:buClr>
              <a:buFont typeface="Wingdings 2" panose="05020102010507070707" pitchFamily="18" charset="2"/>
              <a:buChar char="½"/>
            </a:pPr>
            <a:endParaRPr lang="sk-SK" altLang="sk-SK" sz="1400" b="1" dirty="0"/>
          </a:p>
          <a:p>
            <a:pPr>
              <a:spcBef>
                <a:spcPct val="20000"/>
              </a:spcBef>
              <a:buClr>
                <a:schemeClr val="bg2"/>
              </a:buClr>
              <a:buFont typeface="Wingdings 2" panose="05020102010507070707" pitchFamily="18" charset="2"/>
              <a:buChar char="½"/>
            </a:pPr>
            <a:r>
              <a:rPr lang="sk-SK" altLang="sk-SK" sz="1400" b="1" dirty="0"/>
              <a:t>Výberový súbor (vzorka opýtaných)</a:t>
            </a:r>
          </a:p>
          <a:p>
            <a:pPr lvl="1">
              <a:spcBef>
                <a:spcPct val="20000"/>
              </a:spcBef>
              <a:buClr>
                <a:srgbClr val="FF9966"/>
              </a:buClr>
              <a:buFont typeface="Wingdings 2" panose="05020102010507070707" pitchFamily="18" charset="2"/>
              <a:buChar char="»"/>
            </a:pPr>
            <a:r>
              <a:rPr lang="sk-SK" altLang="sk-SK" sz="1400" dirty="0"/>
              <a:t>Veľkosť výberového súboru: N = </a:t>
            </a:r>
            <a:r>
              <a:rPr lang="sk-SK" altLang="sk-SK" sz="1400" dirty="0" smtClean="0"/>
              <a:t>1009 </a:t>
            </a:r>
            <a:r>
              <a:rPr lang="sk-SK" altLang="sk-SK" sz="1400" dirty="0"/>
              <a:t>respondentov. </a:t>
            </a:r>
          </a:p>
          <a:p>
            <a:pPr lvl="1">
              <a:spcBef>
                <a:spcPct val="20000"/>
              </a:spcBef>
              <a:buClr>
                <a:srgbClr val="FF9966"/>
              </a:buClr>
              <a:buFont typeface="Wingdings 2" panose="05020102010507070707" pitchFamily="18" charset="2"/>
              <a:buChar char="»"/>
            </a:pPr>
            <a:r>
              <a:rPr lang="sk-SK" altLang="sk-SK" sz="1400" dirty="0"/>
              <a:t>Spôsob výberu vzorky: kvótny výber (kvóty – pohlavie, vek, vzdelanie, národnosť, veľkosť sídla, kraj). </a:t>
            </a:r>
          </a:p>
          <a:p>
            <a:pPr lvl="1">
              <a:spcBef>
                <a:spcPct val="20000"/>
              </a:spcBef>
              <a:buClr>
                <a:srgbClr val="FF9966"/>
              </a:buClr>
              <a:buFont typeface="Wingdings 2" panose="05020102010507070707" pitchFamily="18" charset="2"/>
              <a:buChar char="»"/>
            </a:pPr>
            <a:r>
              <a:rPr lang="sk-SK" altLang="sk-SK" sz="1400" dirty="0"/>
              <a:t>Termín zberu dát: </a:t>
            </a:r>
            <a:r>
              <a:rPr lang="sk-SK" altLang="sk-SK" sz="1400" dirty="0" smtClean="0"/>
              <a:t>22.1. </a:t>
            </a:r>
            <a:r>
              <a:rPr lang="sk-SK" altLang="sk-SK" sz="1400" dirty="0"/>
              <a:t>– </a:t>
            </a:r>
            <a:r>
              <a:rPr lang="sk-SK" altLang="sk-SK" sz="1400" dirty="0" smtClean="0"/>
              <a:t>31.1. 2016</a:t>
            </a:r>
            <a:endParaRPr lang="sk-SK" altLang="sk-SK" sz="1400" dirty="0"/>
          </a:p>
          <a:p>
            <a:pPr>
              <a:spcBef>
                <a:spcPct val="20000"/>
              </a:spcBef>
              <a:buClr>
                <a:schemeClr val="bg2"/>
              </a:buClr>
              <a:buFont typeface="Wingdings 2" panose="05020102010507070707" pitchFamily="18" charset="2"/>
              <a:buChar char="½"/>
            </a:pPr>
            <a:endParaRPr lang="sk-SK" altLang="sk-SK" sz="1400" b="1" dirty="0"/>
          </a:p>
          <a:p>
            <a:pPr>
              <a:spcBef>
                <a:spcPct val="20000"/>
              </a:spcBef>
              <a:buClr>
                <a:schemeClr val="bg2"/>
              </a:buClr>
              <a:buFont typeface="Wingdings 2" panose="05020102010507070707" pitchFamily="18" charset="2"/>
              <a:buChar char="½"/>
            </a:pPr>
            <a:r>
              <a:rPr lang="sk-SK" altLang="sk-SK" sz="1400" b="1" dirty="0"/>
              <a:t>Nástroj zberu údajov</a:t>
            </a:r>
          </a:p>
          <a:p>
            <a:pPr lvl="1">
              <a:spcBef>
                <a:spcPct val="20000"/>
              </a:spcBef>
              <a:buClr>
                <a:srgbClr val="FF9966"/>
              </a:buClr>
              <a:buFont typeface="Wingdings 2" panose="05020102010507070707" pitchFamily="18" charset="2"/>
              <a:buChar char="»"/>
            </a:pPr>
            <a:r>
              <a:rPr lang="sk-SK" altLang="sk-SK" sz="1400" dirty="0"/>
              <a:t>Dotazník</a:t>
            </a:r>
          </a:p>
          <a:p>
            <a:pPr lvl="1">
              <a:spcBef>
                <a:spcPct val="20000"/>
              </a:spcBef>
              <a:buClr>
                <a:srgbClr val="FF9966"/>
              </a:buClr>
              <a:buFont typeface="Wingdings 2" panose="05020102010507070707" pitchFamily="18" charset="2"/>
              <a:buChar char="»"/>
            </a:pPr>
            <a:endParaRPr lang="sk-SK" altLang="sk-SK" sz="1400" dirty="0"/>
          </a:p>
          <a:p>
            <a:pPr>
              <a:spcBef>
                <a:spcPct val="20000"/>
              </a:spcBef>
              <a:buClr>
                <a:schemeClr val="bg2"/>
              </a:buClr>
              <a:buFont typeface="Wingdings 2" panose="05020102010507070707" pitchFamily="18" charset="2"/>
              <a:buChar char="½"/>
            </a:pPr>
            <a:r>
              <a:rPr lang="sk-SK" altLang="sk-SK" sz="1400" b="1" dirty="0"/>
              <a:t>Metodika zberu dát</a:t>
            </a:r>
          </a:p>
          <a:p>
            <a:pPr lvl="1">
              <a:spcBef>
                <a:spcPct val="20000"/>
              </a:spcBef>
              <a:buClr>
                <a:srgbClr val="FF9966"/>
              </a:buClr>
              <a:buFont typeface="Wingdings 2" panose="05020102010507070707" pitchFamily="18" charset="2"/>
              <a:buChar char="»"/>
            </a:pPr>
            <a:r>
              <a:rPr lang="sk-SK" altLang="sk-SK" sz="1400" dirty="0" err="1"/>
              <a:t>Face</a:t>
            </a:r>
            <a:r>
              <a:rPr lang="sk-SK" altLang="sk-SK" sz="1400" dirty="0"/>
              <a:t> to </a:t>
            </a:r>
            <a:r>
              <a:rPr lang="sk-SK" altLang="sk-SK" sz="1400" dirty="0" err="1"/>
              <a:t>face</a:t>
            </a:r>
            <a:r>
              <a:rPr lang="sk-SK" altLang="sk-SK" sz="1400" dirty="0"/>
              <a:t> (osobné) rozhovory vyškolených anketárov s respondentmi. Rozhovory realizovali vyškolení anketári agentúry FOCUS.</a:t>
            </a:r>
          </a:p>
          <a:p>
            <a:pPr lvl="1">
              <a:spcBef>
                <a:spcPct val="20000"/>
              </a:spcBef>
              <a:buClr>
                <a:srgbClr val="FF9966"/>
              </a:buClr>
              <a:buFont typeface="Wingdings 2" panose="05020102010507070707" pitchFamily="18" charset="2"/>
              <a:buChar char="»"/>
            </a:pPr>
            <a:endParaRPr lang="sk-SK" altLang="sk-SK" sz="1400" dirty="0"/>
          </a:p>
          <a:p>
            <a:pPr>
              <a:spcBef>
                <a:spcPct val="20000"/>
              </a:spcBef>
              <a:buClr>
                <a:schemeClr val="bg2"/>
              </a:buClr>
              <a:buFont typeface="Wingdings 2" panose="05020102010507070707" pitchFamily="18" charset="2"/>
              <a:buChar char="½"/>
            </a:pPr>
            <a:r>
              <a:rPr lang="sk-SK" altLang="sk-SK" sz="1400" b="1" dirty="0"/>
              <a:t>Štatistická odchýlka </a:t>
            </a:r>
          </a:p>
          <a:p>
            <a:pPr lvl="1">
              <a:spcBef>
                <a:spcPct val="20000"/>
              </a:spcBef>
              <a:buClr>
                <a:srgbClr val="FF9966"/>
              </a:buClr>
              <a:buFont typeface="Wingdings 2" panose="05020102010507070707" pitchFamily="18" charset="2"/>
              <a:buChar char="»"/>
            </a:pPr>
            <a:r>
              <a:rPr lang="sk-SK" altLang="sk-SK" sz="1400" dirty="0"/>
              <a:t>Interval spoľahlivosti pre celú vzorku: max. ± 3,1 % na 95% hladine významnosti pre frekvenciu javu 50%.</a:t>
            </a:r>
          </a:p>
          <a:p>
            <a:pPr lvl="1">
              <a:spcBef>
                <a:spcPct val="20000"/>
              </a:spcBef>
              <a:buClr>
                <a:srgbClr val="FF9966"/>
              </a:buClr>
              <a:buFont typeface="Wingdings 2" panose="05020102010507070707" pitchFamily="18" charset="2"/>
              <a:buChar char="»"/>
            </a:pPr>
            <a:endParaRPr lang="sk-SK" altLang="sk-SK" sz="1400" dirty="0"/>
          </a:p>
          <a:p>
            <a:pPr lvl="1">
              <a:spcBef>
                <a:spcPct val="20000"/>
              </a:spcBef>
              <a:buClr>
                <a:srgbClr val="FF9966"/>
              </a:buClr>
              <a:buFont typeface="Wingdings 2" panose="05020102010507070707" pitchFamily="18" charset="2"/>
              <a:buChar char="»"/>
            </a:pPr>
            <a:endParaRPr lang="sk-SK" altLang="sk-SK" sz="1400" dirty="0"/>
          </a:p>
        </p:txBody>
      </p:sp>
      <p:sp>
        <p:nvSpPr>
          <p:cNvPr id="273413" name="Text Box 5"/>
          <p:cNvSpPr txBox="1">
            <a:spLocks noChangeArrowheads="1"/>
          </p:cNvSpPr>
          <p:nvPr/>
        </p:nvSpPr>
        <p:spPr bwMode="auto">
          <a:xfrm>
            <a:off x="539750" y="1268413"/>
            <a:ext cx="3024188" cy="33655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cs-CZ" altLang="sk-SK" sz="1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METÓDA VÝSKUMU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457" name="Rectangle 39"/>
          <p:cNvSpPr txBox="1">
            <a:spLocks noGrp="1" noChangeArrowheads="1"/>
          </p:cNvSpPr>
          <p:nvPr/>
        </p:nvSpPr>
        <p:spPr bwMode="auto">
          <a:xfrm>
            <a:off x="7513638" y="6637338"/>
            <a:ext cx="1630362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r"/>
            <a:fld id="{CF91BED1-558D-4629-9A82-65DF770C3A54}" type="slidenum">
              <a:rPr lang="cs-CZ" altLang="sk-SK" sz="1200">
                <a:solidFill>
                  <a:schemeClr val="bg2"/>
                </a:solidFill>
              </a:rPr>
              <a:pPr algn="r"/>
              <a:t>4</a:t>
            </a:fld>
            <a:endParaRPr lang="cs-CZ" altLang="sk-SK" sz="1200">
              <a:solidFill>
                <a:schemeClr val="bg2"/>
              </a:solidFill>
            </a:endParaRPr>
          </a:p>
        </p:txBody>
      </p:sp>
      <p:pic>
        <p:nvPicPr>
          <p:cNvPr id="275458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92175" y="2336800"/>
            <a:ext cx="7532688" cy="3836988"/>
          </a:xfrm>
        </p:spPr>
      </p:pic>
      <p:sp>
        <p:nvSpPr>
          <p:cNvPr id="275459" name="Rectangle 3"/>
          <p:cNvSpPr>
            <a:spLocks noChangeArrowheads="1"/>
          </p:cNvSpPr>
          <p:nvPr/>
        </p:nvSpPr>
        <p:spPr bwMode="auto">
          <a:xfrm>
            <a:off x="755650" y="1138238"/>
            <a:ext cx="7704138" cy="112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tabLst>
                <a:tab pos="809625" algn="l"/>
              </a:tabLs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tabLst>
                <a:tab pos="809625" algn="l"/>
              </a:tabLs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tabLst>
                <a:tab pos="809625" algn="l"/>
              </a:tabLs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tabLst>
                <a:tab pos="809625" algn="l"/>
              </a:tabLs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tabLst>
                <a:tab pos="809625" algn="l"/>
              </a:tabLs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809625" algn="l"/>
              </a:tabLs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809625" algn="l"/>
              </a:tabLs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809625" algn="l"/>
              </a:tabLs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809625" algn="l"/>
              </a:tabLs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just" eaLnBrk="0" hangingPunct="0">
              <a:spcBef>
                <a:spcPct val="20000"/>
              </a:spcBef>
              <a:buFont typeface="Wingdings 2" panose="05020102010507070707" pitchFamily="18" charset="2"/>
              <a:buNone/>
            </a:pPr>
            <a:r>
              <a:rPr lang="sk-SK" altLang="ko-KR" sz="1300"/>
              <a:t>Veľkosť výberovej vzorky umožňuje zovšeobecniť základné výsledky prieskumu (prvostupňové údaje) na populáciu SR vo veku od 18 rokov s maximálnou odchýlkou ±3,1%. </a:t>
            </a:r>
          </a:p>
          <a:p>
            <a:pPr algn="just" eaLnBrk="0" hangingPunct="0">
              <a:spcBef>
                <a:spcPct val="20000"/>
              </a:spcBef>
              <a:buFont typeface="Wingdings 2" panose="05020102010507070707" pitchFamily="18" charset="2"/>
              <a:buNone/>
            </a:pPr>
            <a:r>
              <a:rPr lang="sk-SK" altLang="ko-KR" sz="1300"/>
              <a:t>Zistené výsledky prezentované v tejto správe sú štatistické odhady, ktorých presnosť závisí od veľkosti vzorky/ subvzorky a od zisteného percentuálneho zastúpenia daného javu v tejto vzorke/ subvzorke. V nasledujúcej tabuľke uvádzame hodnoty štatistickej chyby pri 95% hladine významnosti.</a:t>
            </a:r>
          </a:p>
        </p:txBody>
      </p:sp>
      <p:sp>
        <p:nvSpPr>
          <p:cNvPr id="275460" name="Rectangle 4"/>
          <p:cNvSpPr>
            <a:spLocks noChangeArrowheads="1"/>
          </p:cNvSpPr>
          <p:nvPr/>
        </p:nvSpPr>
        <p:spPr bwMode="auto">
          <a:xfrm>
            <a:off x="684213" y="476250"/>
            <a:ext cx="4824412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20000"/>
              </a:spcBef>
              <a:buFont typeface="Wingdings 2" panose="05020102010507070707" pitchFamily="18" charset="2"/>
              <a:buNone/>
            </a:pPr>
            <a:r>
              <a:rPr lang="sk-SK" altLang="sk-SK" sz="2000" b="1" dirty="0">
                <a:solidFill>
                  <a:srgbClr val="5F5F5F"/>
                </a:solidFill>
              </a:rPr>
              <a:t>Štatistická odchýlka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1" name="Rectangle 39"/>
          <p:cNvSpPr txBox="1">
            <a:spLocks noGrp="1" noChangeArrowheads="1"/>
          </p:cNvSpPr>
          <p:nvPr/>
        </p:nvSpPr>
        <p:spPr bwMode="auto">
          <a:xfrm>
            <a:off x="7513638" y="6605588"/>
            <a:ext cx="1630362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r"/>
            <a:fld id="{C6445A6D-385A-4609-9CCB-75318D415D60}" type="slidenum">
              <a:rPr lang="cs-CZ" altLang="sk-SK" sz="1200">
                <a:solidFill>
                  <a:schemeClr val="bg2"/>
                </a:solidFill>
              </a:rPr>
              <a:pPr algn="r"/>
              <a:t>5</a:t>
            </a:fld>
            <a:endParaRPr lang="cs-CZ" altLang="sk-SK" sz="1200">
              <a:solidFill>
                <a:schemeClr val="bg2"/>
              </a:solidFill>
            </a:endParaRPr>
          </a:p>
        </p:txBody>
      </p:sp>
      <p:graphicFrame>
        <p:nvGraphicFramePr>
          <p:cNvPr id="123263" name="Group 38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9583034"/>
              </p:ext>
            </p:extLst>
          </p:nvPr>
        </p:nvGraphicFramePr>
        <p:xfrm>
          <a:off x="395288" y="1628775"/>
          <a:ext cx="2560637" cy="665162"/>
        </p:xfrm>
        <a:graphic>
          <a:graphicData uri="http://schemas.openxmlformats.org/drawingml/2006/table">
            <a:tbl>
              <a:tblPr/>
              <a:tblGrid>
                <a:gridCol w="21367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8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6050">
                <a:tc>
                  <a:txBody>
                    <a:bodyPr/>
                    <a:lstStyle>
                      <a:lvl1pPr eaLnBrk="0" hangingPunct="0">
                        <a:buClr>
                          <a:schemeClr val="bg2"/>
                        </a:buClr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buClr>
                          <a:srgbClr val="FF9966"/>
                        </a:buClr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buClr>
                          <a:srgbClr val="FF9966"/>
                        </a:buClr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altLang="sk-SK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POHLAVIE</a:t>
                      </a:r>
                    </a:p>
                  </a:txBody>
                  <a:tcPr marL="36000" marR="10800" marT="36025" marB="36025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F2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chemeClr val="bg2"/>
                        </a:buClr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buClr>
                          <a:srgbClr val="FF9966"/>
                        </a:buClr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buClr>
                          <a:srgbClr val="FF9966"/>
                        </a:buClr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altLang="sk-SK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v %</a:t>
                      </a:r>
                    </a:p>
                  </a:txBody>
                  <a:tcPr marL="36000" marR="10800" marT="36025" marB="36025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F2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4556">
                <a:tc>
                  <a:txBody>
                    <a:bodyPr/>
                    <a:lstStyle>
                      <a:lvl1pPr eaLnBrk="0" hangingPunct="0">
                        <a:buClr>
                          <a:schemeClr val="bg2"/>
                        </a:buClr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buClr>
                          <a:srgbClr val="FF9966"/>
                        </a:buClr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buClr>
                          <a:srgbClr val="FF9966"/>
                        </a:buClr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altLang="sk-SK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muži</a:t>
                      </a:r>
                    </a:p>
                  </a:txBody>
                  <a:tcPr marL="36000" marR="10800" marT="36025" marB="36025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chemeClr val="bg2"/>
                        </a:buClr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buClr>
                          <a:srgbClr val="FF9966"/>
                        </a:buClr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buClr>
                          <a:srgbClr val="FF9966"/>
                        </a:buClr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sk-SK" altLang="sk-SK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48,5</a:t>
                      </a:r>
                    </a:p>
                  </a:txBody>
                  <a:tcPr marL="36000" marR="10800" marT="36025" marB="36025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4556">
                <a:tc>
                  <a:txBody>
                    <a:bodyPr/>
                    <a:lstStyle>
                      <a:lvl1pPr eaLnBrk="0" hangingPunct="0">
                        <a:buClr>
                          <a:schemeClr val="bg2"/>
                        </a:buClr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buClr>
                          <a:srgbClr val="FF9966"/>
                        </a:buClr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buClr>
                          <a:srgbClr val="FF9966"/>
                        </a:buClr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ženy</a:t>
                      </a:r>
                    </a:p>
                  </a:txBody>
                  <a:tcPr marL="36000" marR="10800" marT="36025" marB="36025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chemeClr val="bg2"/>
                        </a:buClr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buClr>
                          <a:srgbClr val="FF9966"/>
                        </a:buClr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buClr>
                          <a:srgbClr val="FF9966"/>
                        </a:buClr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sk-SK" altLang="sk-SK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51,5</a:t>
                      </a:r>
                    </a:p>
                  </a:txBody>
                  <a:tcPr marL="36000" marR="10800" marT="36025" marB="36025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23155" name="Group 27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1766433"/>
              </p:ext>
            </p:extLst>
          </p:nvPr>
        </p:nvGraphicFramePr>
        <p:xfrm>
          <a:off x="395288" y="4581525"/>
          <a:ext cx="2603500" cy="1136651"/>
        </p:xfrm>
        <a:graphic>
          <a:graphicData uri="http://schemas.openxmlformats.org/drawingml/2006/table">
            <a:tbl>
              <a:tblPr/>
              <a:tblGrid>
                <a:gridCol w="2171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1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5868">
                <a:tc>
                  <a:txBody>
                    <a:bodyPr/>
                    <a:lstStyle>
                      <a:lvl1pPr eaLnBrk="0" hangingPunct="0">
                        <a:buClr>
                          <a:schemeClr val="bg2"/>
                        </a:buClr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buClr>
                          <a:srgbClr val="FF9966"/>
                        </a:buClr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buClr>
                          <a:srgbClr val="FF9966"/>
                        </a:buClr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altLang="sk-SK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VZDELANIE</a:t>
                      </a:r>
                    </a:p>
                  </a:txBody>
                  <a:tcPr marL="36000" marR="10800" marT="35995" marB="35995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F2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chemeClr val="bg2"/>
                        </a:buClr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buClr>
                          <a:srgbClr val="FF9966"/>
                        </a:buClr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buClr>
                          <a:srgbClr val="FF9966"/>
                        </a:buClr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altLang="sk-SK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v %</a:t>
                      </a:r>
                    </a:p>
                  </a:txBody>
                  <a:tcPr marL="36000" marR="10800" marT="35995" marB="35995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F2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7613">
                <a:tc>
                  <a:txBody>
                    <a:bodyPr/>
                    <a:lstStyle>
                      <a:lvl1pPr eaLnBrk="0" hangingPunct="0">
                        <a:buClr>
                          <a:schemeClr val="bg2"/>
                        </a:buClr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buClr>
                          <a:srgbClr val="FF9966"/>
                        </a:buClr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buClr>
                          <a:srgbClr val="FF9966"/>
                        </a:buClr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sk-SK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základné</a:t>
                      </a:r>
                    </a:p>
                  </a:txBody>
                  <a:tcPr marL="36000" marR="10800" marT="35995" marB="35995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chemeClr val="bg2"/>
                        </a:buClr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buClr>
                          <a:srgbClr val="FF9966"/>
                        </a:buClr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buClr>
                          <a:srgbClr val="FF9966"/>
                        </a:buClr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sk-SK" altLang="sk-SK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15,4</a:t>
                      </a:r>
                    </a:p>
                  </a:txBody>
                  <a:tcPr marL="36000" marR="10800" marT="35995" marB="35995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4390">
                <a:tc>
                  <a:txBody>
                    <a:bodyPr/>
                    <a:lstStyle>
                      <a:lvl1pPr eaLnBrk="0" hangingPunct="0">
                        <a:buClr>
                          <a:schemeClr val="bg2"/>
                        </a:buClr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buClr>
                          <a:srgbClr val="FF9966"/>
                        </a:buClr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buClr>
                          <a:srgbClr val="FF9966"/>
                        </a:buClr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sk-SK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stredoškolské bez maturity</a:t>
                      </a:r>
                    </a:p>
                  </a:txBody>
                  <a:tcPr marL="36000" marR="10800" marT="35995" marB="35995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chemeClr val="bg2"/>
                        </a:buClr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buClr>
                          <a:srgbClr val="FF9966"/>
                        </a:buClr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buClr>
                          <a:srgbClr val="FF9966"/>
                        </a:buClr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sk-SK" altLang="sk-SK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29,1</a:t>
                      </a:r>
                    </a:p>
                  </a:txBody>
                  <a:tcPr marL="36000" marR="10800" marT="35995" marB="35995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4390">
                <a:tc>
                  <a:txBody>
                    <a:bodyPr/>
                    <a:lstStyle>
                      <a:lvl1pPr eaLnBrk="0" hangingPunct="0">
                        <a:buClr>
                          <a:schemeClr val="bg2"/>
                        </a:buClr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buClr>
                          <a:srgbClr val="FF9966"/>
                        </a:buClr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buClr>
                          <a:srgbClr val="FF9966"/>
                        </a:buClr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sk-SK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stredoškolské s maturitou</a:t>
                      </a:r>
                    </a:p>
                  </a:txBody>
                  <a:tcPr marL="36000" marR="10800" marT="35995" marB="35995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chemeClr val="bg2"/>
                        </a:buClr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buClr>
                          <a:srgbClr val="FF9966"/>
                        </a:buClr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buClr>
                          <a:srgbClr val="FF9966"/>
                        </a:buClr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sk-SK" altLang="sk-SK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37,5</a:t>
                      </a:r>
                    </a:p>
                  </a:txBody>
                  <a:tcPr marL="36000" marR="10800" marT="35995" marB="35995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4390">
                <a:tc>
                  <a:txBody>
                    <a:bodyPr/>
                    <a:lstStyle>
                      <a:lvl1pPr eaLnBrk="0" hangingPunct="0">
                        <a:buClr>
                          <a:schemeClr val="bg2"/>
                        </a:buClr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buClr>
                          <a:srgbClr val="FF9966"/>
                        </a:buClr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buClr>
                          <a:srgbClr val="FF9966"/>
                        </a:buClr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sk-SK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vysokoškolské</a:t>
                      </a:r>
                    </a:p>
                  </a:txBody>
                  <a:tcPr marL="36000" marR="10800" marT="35995" marB="35995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chemeClr val="bg2"/>
                        </a:buClr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buClr>
                          <a:srgbClr val="FF9966"/>
                        </a:buClr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buClr>
                          <a:srgbClr val="FF9966"/>
                        </a:buClr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sk-SK" altLang="sk-SK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18,0</a:t>
                      </a:r>
                    </a:p>
                  </a:txBody>
                  <a:tcPr marL="36000" marR="10800" marT="35995" marB="35995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23231" name="Group 35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7621914"/>
              </p:ext>
            </p:extLst>
          </p:nvPr>
        </p:nvGraphicFramePr>
        <p:xfrm>
          <a:off x="6227763" y="4221163"/>
          <a:ext cx="2590800" cy="1541592"/>
        </p:xfrm>
        <a:graphic>
          <a:graphicData uri="http://schemas.openxmlformats.org/drawingml/2006/table">
            <a:tbl>
              <a:tblPr/>
              <a:tblGrid>
                <a:gridCol w="2159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1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3794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altLang="sk-SK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VEĽKOSŤ OBCE</a:t>
                      </a:r>
                    </a:p>
                  </a:txBody>
                  <a:tcPr marL="36000" marR="10800" marT="35948" marB="35948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F2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altLang="sk-SK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v %</a:t>
                      </a:r>
                    </a:p>
                  </a:txBody>
                  <a:tcPr marL="36000" marR="10800" marT="35948" marB="35948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F2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4269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menej ako 2 tisíc obyvateľov</a:t>
                      </a:r>
                    </a:p>
                  </a:txBody>
                  <a:tcPr marL="36000" marR="10800" marT="35948" marB="35948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sk-SK" altLang="sk-SK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30,2</a:t>
                      </a:r>
                    </a:p>
                  </a:txBody>
                  <a:tcPr marL="36000" marR="10800" marT="35948" marB="35948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5296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 – 5 tisíc obyvateľov</a:t>
                      </a:r>
                    </a:p>
                  </a:txBody>
                  <a:tcPr marL="36000" marR="10800" marT="35948" marB="35948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sk-SK" altLang="sk-SK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13,7</a:t>
                      </a:r>
                    </a:p>
                  </a:txBody>
                  <a:tcPr marL="36000" marR="10800" marT="35948" marB="35948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4269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 – 20 tisíc obyvateľov</a:t>
                      </a:r>
                    </a:p>
                  </a:txBody>
                  <a:tcPr marL="36000" marR="10800" marT="35948" marB="35948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sk-SK" altLang="sk-SK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16,1</a:t>
                      </a:r>
                    </a:p>
                  </a:txBody>
                  <a:tcPr marL="36000" marR="10800" marT="35948" marB="35948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4269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 – 50 tisíc obyvateľov</a:t>
                      </a:r>
                    </a:p>
                  </a:txBody>
                  <a:tcPr marL="36000" marR="10800" marT="35948" marB="35948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sk-SK" altLang="sk-SK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15,4</a:t>
                      </a:r>
                    </a:p>
                  </a:txBody>
                  <a:tcPr marL="36000" marR="10800" marT="35948" marB="35948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5296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50 – 100 tisíc obyvateľov</a:t>
                      </a:r>
                    </a:p>
                  </a:txBody>
                  <a:tcPr marL="36000" marR="10800" marT="35948" marB="35948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sk-SK" altLang="sk-SK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12,2</a:t>
                      </a:r>
                    </a:p>
                  </a:txBody>
                  <a:tcPr marL="36000" marR="10800" marT="35948" marB="35948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4269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nad 100 tisíc obyvateľov</a:t>
                      </a:r>
                    </a:p>
                  </a:txBody>
                  <a:tcPr marL="36000" marR="10800" marT="35948" marB="35948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sk-SK" altLang="sk-SK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12,5</a:t>
                      </a:r>
                    </a:p>
                  </a:txBody>
                  <a:tcPr marL="36000" marR="10800" marT="35948" marB="35948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123154" name="Group 27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2057030"/>
              </p:ext>
            </p:extLst>
          </p:nvPr>
        </p:nvGraphicFramePr>
        <p:xfrm>
          <a:off x="395288" y="2636838"/>
          <a:ext cx="2603500" cy="1585911"/>
        </p:xfrm>
        <a:graphic>
          <a:graphicData uri="http://schemas.openxmlformats.org/drawingml/2006/table">
            <a:tbl>
              <a:tblPr/>
              <a:tblGrid>
                <a:gridCol w="2171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1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5949">
                <a:tc>
                  <a:txBody>
                    <a:bodyPr/>
                    <a:lstStyle>
                      <a:lvl1pPr eaLnBrk="0" hangingPunct="0">
                        <a:buClr>
                          <a:schemeClr val="bg2"/>
                        </a:buClr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buClr>
                          <a:srgbClr val="FF9966"/>
                        </a:buClr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buClr>
                          <a:srgbClr val="FF9966"/>
                        </a:buClr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altLang="sk-SK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VEK</a:t>
                      </a:r>
                    </a:p>
                  </a:txBody>
                  <a:tcPr marL="36000" marR="10800" marT="36008" marB="36008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F2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chemeClr val="bg2"/>
                        </a:buClr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buClr>
                          <a:srgbClr val="FF9966"/>
                        </a:buClr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buClr>
                          <a:srgbClr val="FF9966"/>
                        </a:buClr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altLang="sk-SK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v %</a:t>
                      </a:r>
                    </a:p>
                  </a:txBody>
                  <a:tcPr marL="36000" marR="10800" marT="36008" marB="36008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F2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7707">
                <a:tc>
                  <a:txBody>
                    <a:bodyPr/>
                    <a:lstStyle>
                      <a:lvl1pPr eaLnBrk="0" hangingPunct="0">
                        <a:buClr>
                          <a:schemeClr val="bg2"/>
                        </a:buClr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buClr>
                          <a:srgbClr val="FF9966"/>
                        </a:buClr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buClr>
                          <a:srgbClr val="FF9966"/>
                        </a:buClr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sk-SK" altLang="sk-SK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18 – 24 rokov</a:t>
                      </a:r>
                    </a:p>
                  </a:txBody>
                  <a:tcPr marL="36000" marR="10800" marT="36008" marB="36008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chemeClr val="bg2"/>
                        </a:buClr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buClr>
                          <a:srgbClr val="FF9966"/>
                        </a:buClr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buClr>
                          <a:srgbClr val="FF9966"/>
                        </a:buClr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sk-SK" altLang="sk-SK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12,7</a:t>
                      </a:r>
                    </a:p>
                  </a:txBody>
                  <a:tcPr marL="36000" marR="10800" marT="36008" marB="36008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4451">
                <a:tc>
                  <a:txBody>
                    <a:bodyPr/>
                    <a:lstStyle>
                      <a:lvl1pPr eaLnBrk="0" hangingPunct="0">
                        <a:buClr>
                          <a:schemeClr val="bg2"/>
                        </a:buClr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buClr>
                          <a:srgbClr val="FF9966"/>
                        </a:buClr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buClr>
                          <a:srgbClr val="FF9966"/>
                        </a:buClr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sk-SK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25 – 34 rokov</a:t>
                      </a:r>
                    </a:p>
                  </a:txBody>
                  <a:tcPr marL="36000" marR="10800" marT="36008" marB="36008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chemeClr val="bg2"/>
                        </a:buClr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buClr>
                          <a:srgbClr val="FF9966"/>
                        </a:buClr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buClr>
                          <a:srgbClr val="FF9966"/>
                        </a:buClr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sk-SK" altLang="sk-SK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20,7</a:t>
                      </a:r>
                    </a:p>
                  </a:txBody>
                  <a:tcPr marL="36000" marR="10800" marT="36008" marB="36008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4451">
                <a:tc>
                  <a:txBody>
                    <a:bodyPr/>
                    <a:lstStyle>
                      <a:lvl1pPr eaLnBrk="0" hangingPunct="0">
                        <a:buClr>
                          <a:schemeClr val="bg2"/>
                        </a:buClr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buClr>
                          <a:srgbClr val="FF9966"/>
                        </a:buClr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buClr>
                          <a:srgbClr val="FF9966"/>
                        </a:buClr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sk-SK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35 – 44 rokov</a:t>
                      </a:r>
                    </a:p>
                  </a:txBody>
                  <a:tcPr marL="36000" marR="10800" marT="36008" marB="36008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chemeClr val="bg2"/>
                        </a:buClr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buClr>
                          <a:srgbClr val="FF9966"/>
                        </a:buClr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buClr>
                          <a:srgbClr val="FF9966"/>
                        </a:buClr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sk-SK" altLang="sk-SK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17,8</a:t>
                      </a:r>
                    </a:p>
                  </a:txBody>
                  <a:tcPr marL="36000" marR="10800" marT="36008" marB="36008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4451">
                <a:tc>
                  <a:txBody>
                    <a:bodyPr/>
                    <a:lstStyle>
                      <a:lvl1pPr eaLnBrk="0" hangingPunct="0">
                        <a:buClr>
                          <a:schemeClr val="bg2"/>
                        </a:buClr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buClr>
                          <a:srgbClr val="FF9966"/>
                        </a:buClr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buClr>
                          <a:srgbClr val="FF9966"/>
                        </a:buClr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sk-SK" altLang="sk-SK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45 – 54 rokov</a:t>
                      </a:r>
                    </a:p>
                  </a:txBody>
                  <a:tcPr marL="36000" marR="10800" marT="36008" marB="36008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chemeClr val="bg2"/>
                        </a:buClr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buClr>
                          <a:srgbClr val="FF9966"/>
                        </a:buClr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buClr>
                          <a:srgbClr val="FF9966"/>
                        </a:buClr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sk-SK" altLang="sk-SK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17,4</a:t>
                      </a:r>
                    </a:p>
                  </a:txBody>
                  <a:tcPr marL="36000" marR="10800" marT="36008" marB="36008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4451">
                <a:tc>
                  <a:txBody>
                    <a:bodyPr/>
                    <a:lstStyle>
                      <a:lvl1pPr eaLnBrk="0" hangingPunct="0">
                        <a:buClr>
                          <a:schemeClr val="bg2"/>
                        </a:buClr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buClr>
                          <a:srgbClr val="FF9966"/>
                        </a:buClr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buClr>
                          <a:srgbClr val="FF9966"/>
                        </a:buClr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sk-SK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55 – 64 rokov</a:t>
                      </a:r>
                    </a:p>
                  </a:txBody>
                  <a:tcPr marL="36000" marR="10800" marT="36008" marB="36008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chemeClr val="bg2"/>
                        </a:buClr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buClr>
                          <a:srgbClr val="FF9966"/>
                        </a:buClr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buClr>
                          <a:srgbClr val="FF9966"/>
                        </a:buClr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sk-SK" altLang="sk-SK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16,0</a:t>
                      </a:r>
                    </a:p>
                  </a:txBody>
                  <a:tcPr marL="36000" marR="10800" marT="36008" marB="36008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4451">
                <a:tc>
                  <a:txBody>
                    <a:bodyPr/>
                    <a:lstStyle>
                      <a:lvl1pPr eaLnBrk="0" hangingPunct="0">
                        <a:buClr>
                          <a:schemeClr val="bg2"/>
                        </a:buClr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buClr>
                          <a:srgbClr val="FF9966"/>
                        </a:buClr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buClr>
                          <a:srgbClr val="FF9966"/>
                        </a:buClr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sk-SK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65 a viac rokov</a:t>
                      </a:r>
                    </a:p>
                  </a:txBody>
                  <a:tcPr marL="36000" marR="10800" marT="36008" marB="36008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chemeClr val="bg2"/>
                        </a:buClr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buClr>
                          <a:srgbClr val="FF9966"/>
                        </a:buClr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buClr>
                          <a:srgbClr val="FF9966"/>
                        </a:buClr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sk-SK" altLang="sk-SK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15,4</a:t>
                      </a:r>
                    </a:p>
                  </a:txBody>
                  <a:tcPr marL="36000" marR="10800" marT="36008" marB="36008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123232" name="Group 35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0670487"/>
              </p:ext>
            </p:extLst>
          </p:nvPr>
        </p:nvGraphicFramePr>
        <p:xfrm>
          <a:off x="6211888" y="1628775"/>
          <a:ext cx="2603500" cy="2001834"/>
        </p:xfrm>
        <a:graphic>
          <a:graphicData uri="http://schemas.openxmlformats.org/drawingml/2006/table">
            <a:tbl>
              <a:tblPr/>
              <a:tblGrid>
                <a:gridCol w="2171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1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06402">
                <a:tc>
                  <a:txBody>
                    <a:bodyPr/>
                    <a:lstStyle>
                      <a:lvl1pPr eaLnBrk="0" hangingPunct="0">
                        <a:buClr>
                          <a:schemeClr val="bg2"/>
                        </a:buClr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buClr>
                          <a:srgbClr val="FF9966"/>
                        </a:buClr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buClr>
                          <a:srgbClr val="FF9966"/>
                        </a:buClr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altLang="sk-SK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KRAJ</a:t>
                      </a:r>
                    </a:p>
                  </a:txBody>
                  <a:tcPr marL="36000" marR="10800" marT="36005" marB="36005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F2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chemeClr val="bg2"/>
                        </a:buClr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buClr>
                          <a:srgbClr val="FF9966"/>
                        </a:buClr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buClr>
                          <a:srgbClr val="FF9966"/>
                        </a:buClr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altLang="sk-SK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v %</a:t>
                      </a:r>
                    </a:p>
                  </a:txBody>
                  <a:tcPr marL="36000" marR="10800" marT="36005" marB="36005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F2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4429">
                <a:tc>
                  <a:txBody>
                    <a:bodyPr/>
                    <a:lstStyle>
                      <a:lvl1pPr eaLnBrk="0" hangingPunct="0">
                        <a:buClr>
                          <a:schemeClr val="bg2"/>
                        </a:buClr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buClr>
                          <a:srgbClr val="FF9966"/>
                        </a:buClr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buClr>
                          <a:srgbClr val="FF9966"/>
                        </a:buClr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sk-SK" altLang="sk-SK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Bratislavský kraj</a:t>
                      </a:r>
                    </a:p>
                  </a:txBody>
                  <a:tcPr marL="36000" marR="10800" marT="36005" marB="36005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chemeClr val="bg2"/>
                        </a:buClr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buClr>
                          <a:srgbClr val="FF9966"/>
                        </a:buClr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buClr>
                          <a:srgbClr val="FF9966"/>
                        </a:buClr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sk-SK" altLang="sk-SK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11,5</a:t>
                      </a:r>
                    </a:p>
                  </a:txBody>
                  <a:tcPr marL="36000" marR="10800" marT="36005" marB="36005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4429">
                <a:tc>
                  <a:txBody>
                    <a:bodyPr/>
                    <a:lstStyle>
                      <a:lvl1pPr eaLnBrk="0" hangingPunct="0">
                        <a:buClr>
                          <a:schemeClr val="bg2"/>
                        </a:buClr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buClr>
                          <a:srgbClr val="FF9966"/>
                        </a:buClr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buClr>
                          <a:srgbClr val="FF9966"/>
                        </a:buClr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sk-SK" altLang="sk-SK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Trnavský kraj</a:t>
                      </a:r>
                    </a:p>
                  </a:txBody>
                  <a:tcPr marL="36000" marR="10800" marT="36005" marB="36005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chemeClr val="bg2"/>
                        </a:buClr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buClr>
                          <a:srgbClr val="FF9966"/>
                        </a:buClr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buClr>
                          <a:srgbClr val="FF9966"/>
                        </a:buClr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sk-SK" altLang="sk-SK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10,5</a:t>
                      </a:r>
                    </a:p>
                  </a:txBody>
                  <a:tcPr marL="36000" marR="10800" marT="36005" marB="36005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4429">
                <a:tc>
                  <a:txBody>
                    <a:bodyPr/>
                    <a:lstStyle>
                      <a:lvl1pPr eaLnBrk="0" hangingPunct="0">
                        <a:buClr>
                          <a:schemeClr val="bg2"/>
                        </a:buClr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buClr>
                          <a:srgbClr val="FF9966"/>
                        </a:buClr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buClr>
                          <a:srgbClr val="FF9966"/>
                        </a:buClr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sk-SK" altLang="sk-SK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Trenčiansky kraj</a:t>
                      </a:r>
                    </a:p>
                  </a:txBody>
                  <a:tcPr marL="36000" marR="10800" marT="36005" marB="36005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chemeClr val="bg2"/>
                        </a:buClr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buClr>
                          <a:srgbClr val="FF9966"/>
                        </a:buClr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buClr>
                          <a:srgbClr val="FF9966"/>
                        </a:buClr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sk-SK" altLang="sk-SK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11,3</a:t>
                      </a:r>
                    </a:p>
                  </a:txBody>
                  <a:tcPr marL="36000" marR="10800" marT="36005" marB="36005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4429">
                <a:tc>
                  <a:txBody>
                    <a:bodyPr/>
                    <a:lstStyle>
                      <a:lvl1pPr eaLnBrk="0" hangingPunct="0">
                        <a:buClr>
                          <a:schemeClr val="bg2"/>
                        </a:buClr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buClr>
                          <a:srgbClr val="FF9966"/>
                        </a:buClr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buClr>
                          <a:srgbClr val="FF9966"/>
                        </a:buClr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sk-SK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Nitriansky kraj</a:t>
                      </a:r>
                    </a:p>
                  </a:txBody>
                  <a:tcPr marL="36000" marR="10800" marT="36005" marB="36005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chemeClr val="bg2"/>
                        </a:buClr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buClr>
                          <a:srgbClr val="FF9966"/>
                        </a:buClr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buClr>
                          <a:srgbClr val="FF9966"/>
                        </a:buClr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sk-SK" altLang="sk-SK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13,2</a:t>
                      </a:r>
                    </a:p>
                  </a:txBody>
                  <a:tcPr marL="36000" marR="10800" marT="36005" marB="36005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4429">
                <a:tc>
                  <a:txBody>
                    <a:bodyPr/>
                    <a:lstStyle>
                      <a:lvl1pPr eaLnBrk="0" hangingPunct="0">
                        <a:buClr>
                          <a:schemeClr val="bg2"/>
                        </a:buClr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buClr>
                          <a:srgbClr val="FF9966"/>
                        </a:buClr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buClr>
                          <a:srgbClr val="FF9966"/>
                        </a:buClr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sk-SK" altLang="sk-SK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Žilinský kraj</a:t>
                      </a:r>
                    </a:p>
                  </a:txBody>
                  <a:tcPr marL="36000" marR="10800" marT="36005" marB="36005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chemeClr val="bg2"/>
                        </a:buClr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buClr>
                          <a:srgbClr val="FF9966"/>
                        </a:buClr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buClr>
                          <a:srgbClr val="FF9966"/>
                        </a:buClr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sk-SK" altLang="sk-SK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12,5</a:t>
                      </a:r>
                    </a:p>
                  </a:txBody>
                  <a:tcPr marL="36000" marR="10800" marT="36005" marB="36005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4429">
                <a:tc>
                  <a:txBody>
                    <a:bodyPr/>
                    <a:lstStyle>
                      <a:lvl1pPr eaLnBrk="0" hangingPunct="0">
                        <a:buClr>
                          <a:schemeClr val="bg2"/>
                        </a:buClr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buClr>
                          <a:srgbClr val="FF9966"/>
                        </a:buClr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buClr>
                          <a:srgbClr val="FF9966"/>
                        </a:buClr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sk-SK" altLang="sk-SK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Banskobystrický kraj</a:t>
                      </a:r>
                    </a:p>
                  </a:txBody>
                  <a:tcPr marL="36000" marR="10800" marT="36005" marB="36005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chemeClr val="bg2"/>
                        </a:buClr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buClr>
                          <a:srgbClr val="FF9966"/>
                        </a:buClr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buClr>
                          <a:srgbClr val="FF9966"/>
                        </a:buClr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sk-SK" altLang="sk-SK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12,4</a:t>
                      </a:r>
                    </a:p>
                  </a:txBody>
                  <a:tcPr marL="36000" marR="10800" marT="36005" marB="36005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4429">
                <a:tc>
                  <a:txBody>
                    <a:bodyPr/>
                    <a:lstStyle>
                      <a:lvl1pPr eaLnBrk="0" hangingPunct="0">
                        <a:buClr>
                          <a:schemeClr val="bg2"/>
                        </a:buClr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buClr>
                          <a:srgbClr val="FF9966"/>
                        </a:buClr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buClr>
                          <a:srgbClr val="FF9966"/>
                        </a:buClr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sk-SK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Prešovský kraj</a:t>
                      </a:r>
                    </a:p>
                  </a:txBody>
                  <a:tcPr marL="36000" marR="10800" marT="36005" marB="36005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chemeClr val="bg2"/>
                        </a:buClr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buClr>
                          <a:srgbClr val="FF9966"/>
                        </a:buClr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buClr>
                          <a:srgbClr val="FF9966"/>
                        </a:buClr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sk-SK" altLang="sk-SK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14,4</a:t>
                      </a:r>
                    </a:p>
                  </a:txBody>
                  <a:tcPr marL="36000" marR="10800" marT="36005" marB="36005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4429">
                <a:tc>
                  <a:txBody>
                    <a:bodyPr/>
                    <a:lstStyle>
                      <a:lvl1pPr eaLnBrk="0" hangingPunct="0">
                        <a:buClr>
                          <a:schemeClr val="bg2"/>
                        </a:buClr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buClr>
                          <a:srgbClr val="FF9966"/>
                        </a:buClr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buClr>
                          <a:srgbClr val="FF9966"/>
                        </a:buClr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sk-SK" altLang="sk-SK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Košický kraj</a:t>
                      </a:r>
                    </a:p>
                  </a:txBody>
                  <a:tcPr marL="36000" marR="10800" marT="36005" marB="36005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chemeClr val="bg2"/>
                        </a:buClr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buClr>
                          <a:srgbClr val="FF9966"/>
                        </a:buClr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buClr>
                          <a:srgbClr val="FF9966"/>
                        </a:buClr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sk-SK" altLang="sk-SK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14,3</a:t>
                      </a:r>
                    </a:p>
                  </a:txBody>
                  <a:tcPr marL="36000" marR="10800" marT="36005" marB="36005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9337" name="Rectangle 2"/>
          <p:cNvSpPr>
            <a:spLocks noChangeArrowheads="1"/>
          </p:cNvSpPr>
          <p:nvPr/>
        </p:nvSpPr>
        <p:spPr bwMode="auto">
          <a:xfrm>
            <a:off x="611188" y="404813"/>
            <a:ext cx="6481762" cy="576262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>
              <a:spcBef>
                <a:spcPct val="20000"/>
              </a:spcBef>
              <a:buClr>
                <a:schemeClr val="bg2"/>
              </a:buClr>
              <a:buFont typeface="Wingdings 2" panose="05020102010507070707" pitchFamily="18" charset="2"/>
              <a:buChar char="½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9966"/>
              </a:buClr>
              <a:buFont typeface="Wingdings 2" panose="05020102010507070707" pitchFamily="18" charset="2"/>
              <a:buChar char="»"/>
              <a:defRPr sz="12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FF9966"/>
              </a:buClr>
              <a:buFont typeface="Wingdings 2" panose="05020102010507070707" pitchFamily="18" charset="2"/>
              <a:buChar char=""/>
              <a:defRPr sz="12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F9966"/>
              </a:buClr>
              <a:buFont typeface="Arial" panose="020B0604020202020204" pitchFamily="34" charset="0"/>
              <a:buChar char="–"/>
              <a:defRPr sz="10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F9966"/>
              </a:buClr>
              <a:buFont typeface="Arial" panose="020B0604020202020204" pitchFamily="34" charset="0"/>
              <a:buChar char="»"/>
              <a:defRPr sz="10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66"/>
              </a:buClr>
              <a:buFont typeface="Arial" panose="020B0604020202020204" pitchFamily="34" charset="0"/>
              <a:buChar char="»"/>
              <a:defRPr sz="10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66"/>
              </a:buClr>
              <a:buFont typeface="Arial" panose="020B0604020202020204" pitchFamily="34" charset="0"/>
              <a:buChar char="»"/>
              <a:defRPr sz="10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66"/>
              </a:buClr>
              <a:buFont typeface="Arial" panose="020B0604020202020204" pitchFamily="34" charset="0"/>
              <a:buChar char="»"/>
              <a:defRPr sz="10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66"/>
              </a:buClr>
              <a:buFont typeface="Arial" panose="020B0604020202020204" pitchFamily="34" charset="0"/>
              <a:buChar char="»"/>
              <a:defRPr sz="10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  <a:defRPr/>
            </a:pPr>
            <a:r>
              <a:rPr lang="cs-CZ" altLang="sk-SK" sz="2000" b="1" dirty="0">
                <a:solidFill>
                  <a:srgbClr val="5F5F5F"/>
                </a:solidFill>
                <a:latin typeface="+mj-lt"/>
                <a:ea typeface="+mj-ea"/>
                <a:cs typeface="+mj-cs"/>
              </a:rPr>
              <a:t>PROFIL RESPONDENTOV</a:t>
            </a:r>
            <a:endParaRPr lang="sk-SK" altLang="sk-SK" sz="2000" b="1" dirty="0">
              <a:solidFill>
                <a:srgbClr val="5F5F5F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123169" name="Group 28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7962849"/>
              </p:ext>
            </p:extLst>
          </p:nvPr>
        </p:nvGraphicFramePr>
        <p:xfrm>
          <a:off x="3276600" y="4221163"/>
          <a:ext cx="2592388" cy="890588"/>
        </p:xfrm>
        <a:graphic>
          <a:graphicData uri="http://schemas.openxmlformats.org/drawingml/2006/table">
            <a:tbl>
              <a:tblPr/>
              <a:tblGrid>
                <a:gridCol w="21637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86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602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altLang="sk-SK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NÁRODNOSŤ</a:t>
                      </a:r>
                    </a:p>
                  </a:txBody>
                  <a:tcPr marL="36000" marR="10800" marT="36012" marB="36012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F2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altLang="sk-SK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v %</a:t>
                      </a:r>
                    </a:p>
                  </a:txBody>
                  <a:tcPr marL="36000" marR="10800" marT="36012" marB="36012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F2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4509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slovenská</a:t>
                      </a:r>
                    </a:p>
                  </a:txBody>
                  <a:tcPr marL="36000" marR="10800" marT="36012" marB="36012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altLang="sk-SK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86,1</a:t>
                      </a:r>
                    </a:p>
                  </a:txBody>
                  <a:tcPr marL="36000" marR="10800" marT="36012" marB="36012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4509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maďarská</a:t>
                      </a:r>
                    </a:p>
                  </a:txBody>
                  <a:tcPr marL="36000" marR="10800" marT="36012" marB="36012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altLang="sk-SK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10,4</a:t>
                      </a:r>
                    </a:p>
                  </a:txBody>
                  <a:tcPr marL="36000" marR="10800" marT="36012" marB="36012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55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iná</a:t>
                      </a:r>
                    </a:p>
                  </a:txBody>
                  <a:tcPr marL="36000" marR="10800" marT="36012" marB="36012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altLang="sk-SK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3,5</a:t>
                      </a:r>
                    </a:p>
                  </a:txBody>
                  <a:tcPr marL="36000" marR="10800" marT="36012" marB="36012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76618" name="Rectangle 445"/>
          <p:cNvSpPr>
            <a:spLocks noChangeArrowheads="1"/>
          </p:cNvSpPr>
          <p:nvPr/>
        </p:nvSpPr>
        <p:spPr bwMode="auto">
          <a:xfrm>
            <a:off x="6804025" y="6165850"/>
            <a:ext cx="2016125" cy="217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/>
            <a:r>
              <a:rPr lang="sk-SK" altLang="sk-SK" sz="1000" i="1" dirty="0"/>
              <a:t>%, Base (n): </a:t>
            </a:r>
            <a:r>
              <a:rPr lang="sk-SK" altLang="sk-SK" sz="1000" i="1" dirty="0" smtClean="0"/>
              <a:t>1009</a:t>
            </a:r>
            <a:endParaRPr lang="sk-SK" altLang="sk-SK" dirty="0"/>
          </a:p>
        </p:txBody>
      </p:sp>
      <p:graphicFrame>
        <p:nvGraphicFramePr>
          <p:cNvPr id="3048938" name="Group 49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2830394"/>
              </p:ext>
            </p:extLst>
          </p:nvPr>
        </p:nvGraphicFramePr>
        <p:xfrm>
          <a:off x="3276600" y="1628775"/>
          <a:ext cx="2590800" cy="2238377"/>
        </p:xfrm>
        <a:graphic>
          <a:graphicData uri="http://schemas.openxmlformats.org/drawingml/2006/table">
            <a:tbl>
              <a:tblPr/>
              <a:tblGrid>
                <a:gridCol w="2159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1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5867">
                <a:tc>
                  <a:txBody>
                    <a:bodyPr/>
                    <a:lstStyle>
                      <a:lvl1pPr eaLnBrk="0" hangingPunct="0">
                        <a:buClr>
                          <a:schemeClr val="bg2"/>
                        </a:buClr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buClr>
                          <a:srgbClr val="FF9966"/>
                        </a:buClr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buClr>
                          <a:srgbClr val="FF9966"/>
                        </a:buClr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altLang="sk-SK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ZAMESTNANIE</a:t>
                      </a:r>
                    </a:p>
                  </a:txBody>
                  <a:tcPr marL="36000" marR="10800" marT="35995" marB="35995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F2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chemeClr val="bg2"/>
                        </a:buClr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buClr>
                          <a:srgbClr val="FF9966"/>
                        </a:buClr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buClr>
                          <a:srgbClr val="FF9966"/>
                        </a:buClr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altLang="sk-SK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v %</a:t>
                      </a:r>
                    </a:p>
                  </a:txBody>
                  <a:tcPr marL="36000" marR="10800" marT="35995" marB="35995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F2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4390">
                <a:tc>
                  <a:txBody>
                    <a:bodyPr/>
                    <a:lstStyle>
                      <a:lvl1pPr eaLnBrk="0" hangingPunct="0">
                        <a:buClr>
                          <a:schemeClr val="bg2"/>
                        </a:buClr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buClr>
                          <a:srgbClr val="FF9966"/>
                        </a:buClr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buClr>
                          <a:srgbClr val="FF9966"/>
                        </a:buClr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nekvalifikovaný manuálny pracovník</a:t>
                      </a:r>
                    </a:p>
                  </a:txBody>
                  <a:tcPr marL="36000" marR="10800" marT="35995" marB="35995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chemeClr val="bg2"/>
                        </a:buClr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buClr>
                          <a:srgbClr val="FF9966"/>
                        </a:buClr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buClr>
                          <a:srgbClr val="FF9966"/>
                        </a:buClr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sk-SK" altLang="sk-SK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4,5</a:t>
                      </a:r>
                    </a:p>
                  </a:txBody>
                  <a:tcPr marL="36000" marR="10800" marT="35995" marB="35995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5390">
                <a:tc>
                  <a:txBody>
                    <a:bodyPr/>
                    <a:lstStyle>
                      <a:lvl1pPr eaLnBrk="0" hangingPunct="0">
                        <a:buClr>
                          <a:schemeClr val="bg2"/>
                        </a:buClr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buClr>
                          <a:srgbClr val="FF9966"/>
                        </a:buClr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buClr>
                          <a:srgbClr val="FF9966"/>
                        </a:buClr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kvalifikovaný manuál./prevádzkový pracov.</a:t>
                      </a:r>
                    </a:p>
                  </a:txBody>
                  <a:tcPr marL="36000" marR="10800" marT="35995" marB="35995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chemeClr val="bg2"/>
                        </a:buClr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buClr>
                          <a:srgbClr val="FF9966"/>
                        </a:buClr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buClr>
                          <a:srgbClr val="FF9966"/>
                        </a:buClr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sk-SK" altLang="sk-SK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24,7</a:t>
                      </a:r>
                    </a:p>
                  </a:txBody>
                  <a:tcPr marL="36000" marR="10800" marT="35995" marB="35995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4390">
                <a:tc>
                  <a:txBody>
                    <a:bodyPr/>
                    <a:lstStyle>
                      <a:lvl1pPr eaLnBrk="0" hangingPunct="0">
                        <a:buClr>
                          <a:schemeClr val="bg2"/>
                        </a:buClr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buClr>
                          <a:srgbClr val="FF9966"/>
                        </a:buClr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buClr>
                          <a:srgbClr val="FF9966"/>
                        </a:buClr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výkonný odborný prac., úradník</a:t>
                      </a:r>
                    </a:p>
                  </a:txBody>
                  <a:tcPr marL="36000" marR="10800" marT="35995" marB="35995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chemeClr val="bg2"/>
                        </a:buClr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buClr>
                          <a:srgbClr val="FF9966"/>
                        </a:buClr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buClr>
                          <a:srgbClr val="FF9966"/>
                        </a:buClr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sk-SK" altLang="sk-SK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17,9</a:t>
                      </a:r>
                    </a:p>
                  </a:txBody>
                  <a:tcPr marL="36000" marR="10800" marT="35995" marB="35995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4390">
                <a:tc>
                  <a:txBody>
                    <a:bodyPr/>
                    <a:lstStyle>
                      <a:lvl1pPr eaLnBrk="0" hangingPunct="0">
                        <a:buClr>
                          <a:schemeClr val="bg2"/>
                        </a:buClr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buClr>
                          <a:srgbClr val="FF9966"/>
                        </a:buClr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buClr>
                          <a:srgbClr val="FF9966"/>
                        </a:buClr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tvorivý odborný pracovník</a:t>
                      </a:r>
                    </a:p>
                  </a:txBody>
                  <a:tcPr marL="36000" marR="10800" marT="35995" marB="35995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chemeClr val="bg2"/>
                        </a:buClr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buClr>
                          <a:srgbClr val="FF9966"/>
                        </a:buClr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buClr>
                          <a:srgbClr val="FF9966"/>
                        </a:buClr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sk-SK" altLang="sk-SK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9,0</a:t>
                      </a:r>
                    </a:p>
                  </a:txBody>
                  <a:tcPr marL="36000" marR="10800" marT="35995" marB="35995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5390">
                <a:tc>
                  <a:txBody>
                    <a:bodyPr/>
                    <a:lstStyle>
                      <a:lvl1pPr eaLnBrk="0" hangingPunct="0">
                        <a:buClr>
                          <a:schemeClr val="bg2"/>
                        </a:buClr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buClr>
                          <a:srgbClr val="FF9966"/>
                        </a:buClr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buClr>
                          <a:srgbClr val="FF9966"/>
                        </a:buClr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podnikateľ, živnostník</a:t>
                      </a:r>
                    </a:p>
                  </a:txBody>
                  <a:tcPr marL="36000" marR="10800" marT="35995" marB="35995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chemeClr val="bg2"/>
                        </a:buClr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buClr>
                          <a:srgbClr val="FF9966"/>
                        </a:buClr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buClr>
                          <a:srgbClr val="FF9966"/>
                        </a:buClr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sk-SK" altLang="sk-SK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7,9</a:t>
                      </a:r>
                    </a:p>
                  </a:txBody>
                  <a:tcPr marL="36000" marR="10800" marT="35995" marB="35995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4390">
                <a:tc>
                  <a:txBody>
                    <a:bodyPr/>
                    <a:lstStyle>
                      <a:lvl1pPr eaLnBrk="0" hangingPunct="0">
                        <a:buClr>
                          <a:schemeClr val="bg2"/>
                        </a:buClr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buClr>
                          <a:srgbClr val="FF9966"/>
                        </a:buClr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buClr>
                          <a:srgbClr val="FF9966"/>
                        </a:buClr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dôchodca</a:t>
                      </a:r>
                      <a:endParaRPr kumimoji="0" lang="sk-SK" altLang="sk-SK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6000" marR="10800" marT="35995" marB="35995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chemeClr val="bg2"/>
                        </a:buClr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buClr>
                          <a:srgbClr val="FF9966"/>
                        </a:buClr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buClr>
                          <a:srgbClr val="FF9966"/>
                        </a:buClr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sk-SK" altLang="sk-SK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20,8</a:t>
                      </a:r>
                    </a:p>
                  </a:txBody>
                  <a:tcPr marL="36000" marR="10800" marT="35995" marB="35995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4390">
                <a:tc>
                  <a:txBody>
                    <a:bodyPr/>
                    <a:lstStyle>
                      <a:lvl1pPr eaLnBrk="0" hangingPunct="0">
                        <a:buClr>
                          <a:schemeClr val="bg2"/>
                        </a:buClr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buClr>
                          <a:srgbClr val="FF9966"/>
                        </a:buClr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buClr>
                          <a:srgbClr val="FF9966"/>
                        </a:buClr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študent</a:t>
                      </a:r>
                    </a:p>
                  </a:txBody>
                  <a:tcPr marL="36000" marR="10800" marT="35995" marB="35995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chemeClr val="bg2"/>
                        </a:buClr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buClr>
                          <a:srgbClr val="FF9966"/>
                        </a:buClr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buClr>
                          <a:srgbClr val="FF9966"/>
                        </a:buClr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sk-SK" altLang="sk-SK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8,2</a:t>
                      </a:r>
                    </a:p>
                  </a:txBody>
                  <a:tcPr marL="36000" marR="10800" marT="35995" marB="35995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5390">
                <a:tc>
                  <a:txBody>
                    <a:bodyPr/>
                    <a:lstStyle>
                      <a:lvl1pPr eaLnBrk="0" hangingPunct="0">
                        <a:buClr>
                          <a:schemeClr val="bg2"/>
                        </a:buClr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buClr>
                          <a:srgbClr val="FF9966"/>
                        </a:buClr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buClr>
                          <a:srgbClr val="FF9966"/>
                        </a:buClr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v domácnosti, na materskej dovolenke</a:t>
                      </a:r>
                    </a:p>
                  </a:txBody>
                  <a:tcPr marL="36000" marR="10800" marT="35995" marB="35995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chemeClr val="bg2"/>
                        </a:buClr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buClr>
                          <a:srgbClr val="FF9966"/>
                        </a:buClr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buClr>
                          <a:srgbClr val="FF9966"/>
                        </a:buClr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sk-SK" altLang="sk-SK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2,3</a:t>
                      </a:r>
                    </a:p>
                  </a:txBody>
                  <a:tcPr marL="36000" marR="10800" marT="35995" marB="35995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4390">
                <a:tc>
                  <a:txBody>
                    <a:bodyPr/>
                    <a:lstStyle>
                      <a:lvl1pPr eaLnBrk="0" hangingPunct="0">
                        <a:buClr>
                          <a:schemeClr val="bg2"/>
                        </a:buClr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buClr>
                          <a:srgbClr val="FF9966"/>
                        </a:buClr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buClr>
                          <a:srgbClr val="FF9966"/>
                        </a:buClr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altLang="sk-SK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nezamestnaný</a:t>
                      </a:r>
                      <a:endParaRPr kumimoji="0" lang="sk-SK" altLang="sk-SK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6000" marR="10800" marT="35995" marB="35995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chemeClr val="bg2"/>
                        </a:buClr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buClr>
                          <a:srgbClr val="FF9966"/>
                        </a:buClr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buClr>
                          <a:srgbClr val="FF9966"/>
                        </a:buClr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sk-SK" altLang="sk-SK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4,7</a:t>
                      </a:r>
                    </a:p>
                  </a:txBody>
                  <a:tcPr marL="36000" marR="10800" marT="35995" marB="35995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5" name="Rectangle 39"/>
          <p:cNvSpPr>
            <a:spLocks noGrp="1" noChangeArrowheads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fld id="{1126F5FA-1136-4E9F-BE6E-2CCCF3AAA6C1}" type="slidenum">
              <a:rPr lang="cs-CZ" altLang="sk-SK">
                <a:solidFill>
                  <a:srgbClr val="808080"/>
                </a:solidFill>
              </a:rPr>
              <a:pPr/>
              <a:t>6</a:t>
            </a:fld>
            <a:endParaRPr lang="cs-CZ" altLang="sk-SK">
              <a:solidFill>
                <a:srgbClr val="808080"/>
              </a:solidFill>
            </a:endParaRPr>
          </a:p>
        </p:txBody>
      </p:sp>
      <p:sp>
        <p:nvSpPr>
          <p:cNvPr id="277506" name="Zástupný symbol pro číslo snímku 3"/>
          <p:cNvSpPr txBox="1">
            <a:spLocks noGrp="1"/>
          </p:cNvSpPr>
          <p:nvPr/>
        </p:nvSpPr>
        <p:spPr bwMode="auto">
          <a:xfrm>
            <a:off x="7513638" y="6524625"/>
            <a:ext cx="1630362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r"/>
            <a:endParaRPr lang="en-US" altLang="sk-SK">
              <a:solidFill>
                <a:srgbClr val="808080"/>
              </a:solidFill>
            </a:endParaRPr>
          </a:p>
        </p:txBody>
      </p:sp>
      <p:sp>
        <p:nvSpPr>
          <p:cNvPr id="277507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cs-CZ" altLang="sk-SK" dirty="0" smtClean="0">
                <a:solidFill>
                  <a:srgbClr val="5F5F5F"/>
                </a:solidFill>
              </a:rPr>
              <a:t>HLAVNÉ ZÁVERY</a:t>
            </a:r>
          </a:p>
        </p:txBody>
      </p:sp>
      <p:sp>
        <p:nvSpPr>
          <p:cNvPr id="27750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11188" y="1196975"/>
            <a:ext cx="8302625" cy="5329238"/>
          </a:xfrm>
        </p:spPr>
        <p:txBody>
          <a:bodyPr/>
          <a:lstStyle/>
          <a:p>
            <a:pPr algn="just">
              <a:buFont typeface="Wingdings 2" panose="05020102010507070707" pitchFamily="18" charset="2"/>
              <a:buNone/>
            </a:pPr>
            <a:r>
              <a:rPr lang="sk-SK" altLang="sk-SK" sz="1200" b="1" dirty="0" smtClean="0"/>
              <a:t>NÁZORY NA INŠTITÚCIU MANŽELSTVA – I.</a:t>
            </a:r>
          </a:p>
          <a:p>
            <a:pPr algn="just">
              <a:buFont typeface="Wingdings 2" panose="05020102010507070707" pitchFamily="18" charset="2"/>
              <a:buNone/>
            </a:pPr>
            <a:endParaRPr lang="sk-SK" altLang="sk-SK" sz="1200" dirty="0" smtClean="0"/>
          </a:p>
          <a:p>
            <a:pPr algn="just">
              <a:buFont typeface="Wingdings" panose="05000000000000000000" pitchFamily="2" charset="2"/>
              <a:buChar char="Ø"/>
            </a:pPr>
            <a:r>
              <a:rPr lang="sk-SK" altLang="sk-SK" sz="1200" dirty="0"/>
              <a:t>Viac ako polovica respondentov (55%) sú zástancami názoru, že pre dobré fungovanie partnerského spolužitia a výchovu detí je nevyhnutné, aby boli rodičia zosobášení. Pričom „úplne“ s týmto názorom súhlasí 30% a „skôr“ s ním súhlasí 25% opýtaných.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sk-SK" altLang="sk-SK" sz="1200" dirty="0"/>
              <a:t>Opačný postoj – „manželstvo je zastaraná inštitúcia; na to, aby mohli dvaja ľudia spolu žiť a vychovávať dieťa nepotrebujú byť zosobášení“ – podporuje 42% opýtaných. „Úplne“ sa s týmto postojom stotožňuje pätina (19%) opýtaných a „skôr“ štvrtina (24%) respondentov.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sk-SK" altLang="sk-SK" sz="1200" dirty="0"/>
              <a:t>Ak porovnáme výsledky aktuálneho prieskumu s rokom 2013 došlo k nárastu zástancov „voľnejšieho“ partnerského spolužitia a naopak poklesu zástancov tradičného manželského spolužitia. Poklesol podiel „úplne“ súhlasiacich s názorom, že pre dobré fungovanie partnerského spolužitia a výchovu detí je nevyhnutné, aby boli rodičia boli zosobášení (z 35% v roku 2013 na 30% v aktuálnom prieskume). Naopak, výraznejšie narástol podiel „úplne“ a „skôr“ súhlasiacich s názorom, že manželstvo je zastaraná inštitúcia; na to, aby mohli dvaja ľudia spolu žiť a vychovávať dieťa nepotrebujú byť zosobášení (z 35% v roku 2013 na 42% v aktuálnom prieskume). </a:t>
            </a:r>
          </a:p>
          <a:p>
            <a:pPr algn="just">
              <a:buFont typeface="Wingdings" panose="05000000000000000000" pitchFamily="2" charset="2"/>
              <a:buChar char="Ø"/>
            </a:pPr>
            <a:endParaRPr lang="sk-SK" altLang="sk-SK" sz="1200" dirty="0" smtClean="0"/>
          </a:p>
          <a:p>
            <a:pPr algn="just">
              <a:buFont typeface="Wingdings 2" panose="05020102010507070707" pitchFamily="18" charset="2"/>
              <a:buNone/>
            </a:pPr>
            <a:r>
              <a:rPr lang="sk-SK" altLang="sk-SK" sz="1200" b="1" dirty="0" smtClean="0"/>
              <a:t>NÁZORY NA INŠTITÚCIU MANŽELSTVA – II.</a:t>
            </a:r>
          </a:p>
          <a:p>
            <a:pPr algn="just">
              <a:buFont typeface="Wingdings 2" panose="05020102010507070707" pitchFamily="18" charset="2"/>
              <a:buNone/>
            </a:pPr>
            <a:endParaRPr lang="sk-SK" altLang="sk-SK" sz="1200" b="1" dirty="0" smtClean="0"/>
          </a:p>
          <a:p>
            <a:pPr algn="just">
              <a:buFont typeface="Wingdings" panose="05000000000000000000" pitchFamily="2" charset="2"/>
              <a:buChar char="Ø"/>
            </a:pPr>
            <a:r>
              <a:rPr lang="sk-SK" altLang="sk-SK" sz="1200" dirty="0"/>
              <a:t>Viac ako dve tretiny respondentov (69%) sú zástancami názoru, že „ak manžel alebo manželka zistí, že z určitých dôvodov nie je možné pokračovať v spoločnom živote s partnerom, tak rozvod je jedným z možných riešení situácie“. Pričom „úplne“ s týmto názorom súhlasí 29% a „skôr“ s ním súhlasí až 40% opýtaných.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sk-SK" altLang="sk-SK" sz="1200" dirty="0"/>
              <a:t>Opačný postoj – „manželstvo je inštitúcia, ktorá by mala vydržať všetky problémy, ktoré sa môžu vyskytnúť počas života partnerov a teda manželia by sa nemali za žiadnych okolností rozviesť “ – podporuje necelá tretina opýtaných (29%). „Úplne“ sa s týmto postojom stotožňuje 11% opýtaných a „skôr“ 18% respondentov.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sk-SK" altLang="sk-SK" sz="1200" dirty="0"/>
              <a:t>Ak porovnáme výsledky aktuálneho prieskumu s rokom 2013 došlo k miernemu poklesu zástancov tradičného partnerského spolužitia bez možnosti rozvodu. Podiel súhlasiacich s týmto modelom spolužitia poklesol z 33% v roku 2013 na 29% v aktuálnom prieskume. Naopak, došlo k významnejšiemu nárastu „úplných“ zástancov názoru, že „ak manžel alebo manželka zistí, že z určitých dôvodov nie je možné pokračovať v spoločnom živote s partnerom, tak rozvod je jedným z možných riešení situácie“ – a to z 23% v roku 2013 na aktuálnych 29%.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5" name="Rectangle 39"/>
          <p:cNvSpPr>
            <a:spLocks noGrp="1" noChangeArrowheads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fld id="{1126F5FA-1136-4E9F-BE6E-2CCCF3AAA6C1}" type="slidenum">
              <a:rPr lang="cs-CZ" altLang="sk-SK">
                <a:solidFill>
                  <a:srgbClr val="808080"/>
                </a:solidFill>
              </a:rPr>
              <a:pPr/>
              <a:t>7</a:t>
            </a:fld>
            <a:endParaRPr lang="cs-CZ" altLang="sk-SK">
              <a:solidFill>
                <a:srgbClr val="808080"/>
              </a:solidFill>
            </a:endParaRPr>
          </a:p>
        </p:txBody>
      </p:sp>
      <p:sp>
        <p:nvSpPr>
          <p:cNvPr id="277506" name="Zástupný symbol pro číslo snímku 3"/>
          <p:cNvSpPr txBox="1">
            <a:spLocks noGrp="1"/>
          </p:cNvSpPr>
          <p:nvPr/>
        </p:nvSpPr>
        <p:spPr bwMode="auto">
          <a:xfrm>
            <a:off x="7513638" y="6524625"/>
            <a:ext cx="1630362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r"/>
            <a:endParaRPr lang="en-US" altLang="sk-SK">
              <a:solidFill>
                <a:srgbClr val="808080"/>
              </a:solidFill>
            </a:endParaRPr>
          </a:p>
        </p:txBody>
      </p:sp>
      <p:sp>
        <p:nvSpPr>
          <p:cNvPr id="27750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11188" y="1196975"/>
            <a:ext cx="8302625" cy="5329238"/>
          </a:xfrm>
        </p:spPr>
        <p:txBody>
          <a:bodyPr/>
          <a:lstStyle/>
          <a:p>
            <a:pPr algn="just">
              <a:buFont typeface="Wingdings 2" panose="05020102010507070707" pitchFamily="18" charset="2"/>
              <a:buNone/>
            </a:pPr>
            <a:r>
              <a:rPr lang="sk-SK" altLang="sk-SK" sz="1200" b="1" cap="all" dirty="0" smtClean="0"/>
              <a:t>NÁZORY NA vplyv úplnej rodiny na vývin dieťaťa</a:t>
            </a:r>
          </a:p>
          <a:p>
            <a:pPr algn="just">
              <a:buFont typeface="Wingdings 2" panose="05020102010507070707" pitchFamily="18" charset="2"/>
              <a:buNone/>
            </a:pPr>
            <a:endParaRPr lang="sk-SK" altLang="sk-SK" sz="1200" dirty="0" smtClean="0"/>
          </a:p>
          <a:p>
            <a:pPr algn="just">
              <a:buFont typeface="Wingdings" panose="05000000000000000000" pitchFamily="2" charset="2"/>
              <a:buChar char="Ø"/>
            </a:pPr>
            <a:r>
              <a:rPr lang="sk-SK" altLang="sk-SK" sz="1200" dirty="0"/>
              <a:t>Prevažná väčšina respondentov (79%), súhlasí s tvrdením, že dieťa potrebuje domov s oboma rodičmi, aby vyrastalo šťastne. Rozhodne s týmto tvrdením súhlasí 41% respondentov a skôr s týmto tvrdením súhlasí 37% respondentov.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sk-SK" altLang="sk-SK" sz="1200" dirty="0"/>
              <a:t>Nesúhlas s týmto tvrdením vyjadrila takmer pätina respondentov (19%), pričom 15% respondentov skôr nesúhlasí s týmto tvrdením a zvyšné 4% respondentov rozhodne nesúhlasia s týmto tvrdením. K tejto otázke sa nevedeli vyjadriť 2% opýtaných.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sk-SK" altLang="sk-SK" sz="1200" dirty="0"/>
              <a:t>Oproti výsledkom prieskumu v roku 2013 významne poklesol počet tých, ktorí rozhodne súhlasia s predloženým tvrdením – z 58% opýtaných spred troch rokov na 41% respondentov v tomto roku. Naopak, významnejšie narástol podiel tých, ktorí s výrokom skôr súhlasia – o 8%. V celkovom hodnotení došlo v porovnaní so situáciou spred troch rokov k poklesu súhlasných vyjadrení (z 87% na aktuálnych 79%) na úkor nárastu nesúhlasných vyjadrení (z 12% na aktuálnych 19%). </a:t>
            </a:r>
          </a:p>
          <a:p>
            <a:pPr algn="just">
              <a:buFont typeface="Wingdings" panose="05000000000000000000" pitchFamily="2" charset="2"/>
              <a:buChar char="Ø"/>
            </a:pPr>
            <a:endParaRPr lang="sk-SK" altLang="sk-SK" sz="1200" dirty="0" smtClean="0"/>
          </a:p>
          <a:p>
            <a:pPr algn="just">
              <a:buFont typeface="Wingdings" panose="05000000000000000000" pitchFamily="2" charset="2"/>
              <a:buChar char="Ø"/>
            </a:pPr>
            <a:endParaRPr lang="sk-SK" altLang="sk-SK" sz="1200" dirty="0" smtClean="0"/>
          </a:p>
          <a:p>
            <a:pPr algn="just">
              <a:buFont typeface="Wingdings 2" panose="05020102010507070707" pitchFamily="18" charset="2"/>
              <a:buNone/>
            </a:pPr>
            <a:r>
              <a:rPr lang="sk-SK" altLang="sk-SK" sz="1200" b="1" cap="all" dirty="0" smtClean="0"/>
              <a:t>NÁZORY NA právo homosexuálov uzatvoriť registrované partnerstvo</a:t>
            </a:r>
          </a:p>
          <a:p>
            <a:pPr algn="just">
              <a:buFont typeface="Wingdings 2" panose="05020102010507070707" pitchFamily="18" charset="2"/>
              <a:buNone/>
            </a:pPr>
            <a:endParaRPr lang="sk-SK" altLang="sk-SK" sz="1200" b="1" dirty="0" smtClean="0"/>
          </a:p>
          <a:p>
            <a:pPr algn="just">
              <a:buFont typeface="Wingdings" panose="05000000000000000000" pitchFamily="2" charset="2"/>
              <a:buChar char="Ø"/>
            </a:pPr>
            <a:r>
              <a:rPr lang="sk-SK" altLang="sk-SK" sz="1200" dirty="0"/>
              <a:t>Viac ako polovica respondentov (56%) sú zástancami názoru, že ľudia s homosexuálnou orientáciou by nemali mať právo uzatvoriť so svojim partnerom či partnerkou tzv. registrované partnerstvo, v ktorom partneri majú rovnaké ekonomické práva ako zosobášení manželia (napr. právo na daňové úľavy, dedičstvo a pod.). Pričom zástancov, že  „rozhodne “ by nemali mať takéto právo je 37% a zástancov „asi by nemali mať“ takéto právo je 19% opýtaných.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sk-SK" altLang="sk-SK" sz="1200" dirty="0"/>
              <a:t>Opačný postoj – ľudia s homosexuálnou orientáciou by mali mať právo uzatvoriť so svojim partnerom či partnerkou tzv. registrované partnerstvo, v ktorom partneri majú rovnaké ekonomické práva ako zosobášení manželia (napr. právo na daňové úľavy, dedičstvo a pod.) – podporuje viac ako tretina opýtaných (40%). Pričom zástancov, že  „rozhodne “ by mali mať takéto právo je 10% a zástancov „asi by mali mať“ takéto právo je 30% opýtaných.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sk-SK" altLang="sk-SK" sz="1200" dirty="0"/>
              <a:t>Ak porovnáme výsledky aktuálneho prieskumu s rokom 2013 nedošlo k výraznejším zmenám, a podiel ľudí, ktorí s takýmto právom pre ľudí s homosexuálnou orientáciou nesúhlasia naďalej prevyšuje jeho zástancov. Výnimkou je výraznejší nárast „rozhodne </a:t>
            </a:r>
            <a:r>
              <a:rPr lang="sk-SK" altLang="sk-SK" sz="1200" dirty="0" err="1"/>
              <a:t>nesúhlasiacich</a:t>
            </a:r>
            <a:r>
              <a:rPr lang="sk-SK" altLang="sk-SK" sz="1200" dirty="0"/>
              <a:t>“, a to z 32% v roku 2013 na 37% v aktuálnom prieskume.</a:t>
            </a:r>
          </a:p>
        </p:txBody>
      </p:sp>
    </p:spTree>
    <p:extLst>
      <p:ext uri="{BB962C8B-B14F-4D97-AF65-F5344CB8AC3E}">
        <p14:creationId xmlns:p14="http://schemas.microsoft.com/office/powerpoint/2010/main" val="3694470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5" name="Rectangle 39"/>
          <p:cNvSpPr>
            <a:spLocks noGrp="1" noChangeArrowheads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fld id="{1126F5FA-1136-4E9F-BE6E-2CCCF3AAA6C1}" type="slidenum">
              <a:rPr lang="cs-CZ" altLang="sk-SK">
                <a:solidFill>
                  <a:srgbClr val="808080"/>
                </a:solidFill>
              </a:rPr>
              <a:pPr/>
              <a:t>8</a:t>
            </a:fld>
            <a:endParaRPr lang="cs-CZ" altLang="sk-SK">
              <a:solidFill>
                <a:srgbClr val="808080"/>
              </a:solidFill>
            </a:endParaRPr>
          </a:p>
        </p:txBody>
      </p:sp>
      <p:sp>
        <p:nvSpPr>
          <p:cNvPr id="277506" name="Zástupný symbol pro číslo snímku 3"/>
          <p:cNvSpPr txBox="1">
            <a:spLocks noGrp="1"/>
          </p:cNvSpPr>
          <p:nvPr/>
        </p:nvSpPr>
        <p:spPr bwMode="auto">
          <a:xfrm>
            <a:off x="7513638" y="6524625"/>
            <a:ext cx="1630362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r"/>
            <a:endParaRPr lang="en-US" altLang="sk-SK">
              <a:solidFill>
                <a:srgbClr val="808080"/>
              </a:solidFill>
            </a:endParaRPr>
          </a:p>
        </p:txBody>
      </p:sp>
      <p:sp>
        <p:nvSpPr>
          <p:cNvPr id="27750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11188" y="1196975"/>
            <a:ext cx="8302625" cy="5329238"/>
          </a:xfrm>
        </p:spPr>
        <p:txBody>
          <a:bodyPr/>
          <a:lstStyle/>
          <a:p>
            <a:pPr algn="just">
              <a:buFont typeface="Wingdings 2" panose="05020102010507070707" pitchFamily="18" charset="2"/>
              <a:buNone/>
            </a:pPr>
            <a:r>
              <a:rPr lang="sk-SK" altLang="sk-SK" sz="1200" b="1" cap="all" dirty="0" smtClean="0"/>
              <a:t>NÁZORY NA právo homosexuálov uzatvoriť manželstvo</a:t>
            </a:r>
          </a:p>
          <a:p>
            <a:pPr algn="just">
              <a:buFont typeface="Wingdings 2" panose="05020102010507070707" pitchFamily="18" charset="2"/>
              <a:buNone/>
            </a:pPr>
            <a:endParaRPr lang="sk-SK" altLang="sk-SK" sz="1200" b="1" dirty="0" smtClean="0"/>
          </a:p>
          <a:p>
            <a:pPr algn="just">
              <a:buFont typeface="Wingdings" panose="05000000000000000000" pitchFamily="2" charset="2"/>
              <a:buChar char="Ø"/>
            </a:pPr>
            <a:r>
              <a:rPr lang="sk-SK" altLang="sk-SK" sz="1200" dirty="0"/>
              <a:t>Takmer tri štvrtina respondentov (69%) sú zástancami názoru, že ľudia s homosexuálnou orientáciou by nemali mať právo uzatvoriť so svojim partnerom či partnerkou manželstvo. Pričom zástancov, že  „rozhodne“ by nemali mať takéto právo je až 47% a zástancov „asi by nemali mať“ takéto právo je 21% opýtaných.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sk-SK" altLang="sk-SK" sz="1200" dirty="0"/>
              <a:t>Opačný postoj – ľudia s homosexuálnou orientáciou by mali mať právo uzatvoriť so svojim partnerom či partnerkou manželstvo – podporuje viac ako štvrtina opýtaných (27%). Pričom zástancov, že  „rozhodne “ by mali mať takéto právo je 7% opýtaných a zástancov „asi by mali mať“ takéto právo je 21% opýtaných.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sk-SK" altLang="sk-SK" sz="1200" dirty="0"/>
              <a:t>Ak porovnáme výsledky aktuálneho prieskumu s rokom 2013 došlo k miernemu nárastu zástancov práva ľudí s homosexuálnou orientáciou na uzatváranie manželstva. Konkrétne narástol podiel zástancov „asi by mali mať takéto právo“ – zo 17% v roku 2013 na aktuálnych 21%. Naopak, narástol podiel zástancov „rozhodne by nemali mať takéto právo“ – zo 43% v 2013 na 47% v tomto roku. Smerom dolu sa posunul podiel „asi by nemali mať takéto právo“ – z 28% v roku 2013 na 23% v aktuálnom prieskume</a:t>
            </a:r>
            <a:r>
              <a:rPr lang="sk-SK" altLang="sk-SK" sz="1200" dirty="0" smtClean="0"/>
              <a:t>.</a:t>
            </a:r>
          </a:p>
          <a:p>
            <a:pPr algn="just">
              <a:buFont typeface="Wingdings" panose="05000000000000000000" pitchFamily="2" charset="2"/>
              <a:buChar char="Ø"/>
            </a:pPr>
            <a:endParaRPr lang="sk-SK" altLang="sk-SK" sz="1200" dirty="0" smtClean="0"/>
          </a:p>
          <a:p>
            <a:pPr algn="just">
              <a:buFont typeface="Wingdings" panose="05000000000000000000" pitchFamily="2" charset="2"/>
              <a:buChar char="Ø"/>
            </a:pPr>
            <a:endParaRPr lang="sk-SK" altLang="sk-SK" sz="1200" dirty="0"/>
          </a:p>
          <a:p>
            <a:pPr algn="just">
              <a:buNone/>
            </a:pPr>
            <a:r>
              <a:rPr lang="sk-SK" altLang="sk-SK" sz="1200" b="1" cap="all" dirty="0"/>
              <a:t>NÁZORY NA právo homosexuálov </a:t>
            </a:r>
            <a:r>
              <a:rPr lang="sk-SK" altLang="sk-SK" sz="1200" b="1" cap="all" dirty="0" smtClean="0"/>
              <a:t>adoptovať si deti a vychovávať ich</a:t>
            </a:r>
            <a:endParaRPr lang="sk-SK" altLang="sk-SK" sz="1200" b="1" cap="all" dirty="0"/>
          </a:p>
          <a:p>
            <a:pPr algn="just">
              <a:buNone/>
            </a:pPr>
            <a:endParaRPr lang="sk-SK" altLang="sk-SK" sz="1200" b="1" dirty="0"/>
          </a:p>
          <a:p>
            <a:pPr algn="just">
              <a:buFont typeface="Wingdings" panose="05000000000000000000" pitchFamily="2" charset="2"/>
              <a:buChar char="Ø"/>
            </a:pPr>
            <a:r>
              <a:rPr lang="sk-SK" altLang="sk-SK" sz="1200" dirty="0"/>
              <a:t>Tri štvrtina respondentov (75%) sú zástancami názoru, že ľudia s homosexuálnou orientáciou by nemali mať právo adoptovať si deti a vychovávať ich. Pričom zástancov, že  „rozhodne“ by nemali mať takéto právo je viac ako polovica opýtaných (58%) a zástancov „asi by nemali mať“ takéto právo je 17% opýtaných.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sk-SK" altLang="sk-SK" sz="1200" dirty="0"/>
              <a:t>Opačný postoj – ľudia s homosexuálnou orientáciou by mali mať právo adoptovať si deti a vychovávať ich – podporuje pätina opýtaných (20%). Pričom zástancov, že  „rozhodne“ by mali mať takéto právo sú 4% a zástancov „asi by mali mať“ takéto právo je 16% opýtaných.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sk-SK" altLang="sk-SK" sz="1200" dirty="0"/>
              <a:t>Ak porovnáme výsledky aktuálneho prieskumu s rokom 2013 nedošlo k výraznejšej zmene v postojoch verejnosti k otázke práva ľudí s homosexuálnou orientáciou na právo adoptovať si deti a vychovávať ich. V roku 2011 bol podiel </a:t>
            </a:r>
            <a:r>
              <a:rPr lang="sk-SK" altLang="sk-SK" sz="1200" dirty="0" err="1"/>
              <a:t>nesúhlasiacich</a:t>
            </a:r>
            <a:r>
              <a:rPr lang="sk-SK" altLang="sk-SK" sz="1200" dirty="0"/>
              <a:t> s takýmto právom podobný – 77%, ako v aktuálnom prieskume – 75%. Podiel tých, čo s takýmto právom naopak súhlasia, sa tiež zásadne nezmenil – v roku 2013 to bolo 16% opýtaných, v aktuálnom prieskume je to 20% respondentov. Výnimkou je výraznejší nárast zástancov „asi by mali mať takéto právo“ – konkrétne z 11% v roku 2013 na aktuálnych 17%.</a:t>
            </a:r>
          </a:p>
          <a:p>
            <a:pPr algn="just">
              <a:buFont typeface="Wingdings" panose="05000000000000000000" pitchFamily="2" charset="2"/>
              <a:buChar char="Ø"/>
            </a:pPr>
            <a:endParaRPr lang="sk-SK" altLang="sk-SK" sz="1200" dirty="0"/>
          </a:p>
        </p:txBody>
      </p:sp>
    </p:spTree>
    <p:extLst>
      <p:ext uri="{BB962C8B-B14F-4D97-AF65-F5344CB8AC3E}">
        <p14:creationId xmlns:p14="http://schemas.microsoft.com/office/powerpoint/2010/main" val="1506500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5" name="Rectangle 39"/>
          <p:cNvSpPr>
            <a:spLocks noGrp="1" noChangeArrowheads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fld id="{1126F5FA-1136-4E9F-BE6E-2CCCF3AAA6C1}" type="slidenum">
              <a:rPr lang="cs-CZ" altLang="sk-SK">
                <a:solidFill>
                  <a:srgbClr val="808080"/>
                </a:solidFill>
              </a:rPr>
              <a:pPr/>
              <a:t>9</a:t>
            </a:fld>
            <a:endParaRPr lang="cs-CZ" altLang="sk-SK">
              <a:solidFill>
                <a:srgbClr val="808080"/>
              </a:solidFill>
            </a:endParaRPr>
          </a:p>
        </p:txBody>
      </p:sp>
      <p:sp>
        <p:nvSpPr>
          <p:cNvPr id="277506" name="Zástupný symbol pro číslo snímku 3"/>
          <p:cNvSpPr txBox="1">
            <a:spLocks noGrp="1"/>
          </p:cNvSpPr>
          <p:nvPr/>
        </p:nvSpPr>
        <p:spPr bwMode="auto">
          <a:xfrm>
            <a:off x="7513638" y="6524625"/>
            <a:ext cx="1630362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r"/>
            <a:endParaRPr lang="en-US" altLang="sk-SK">
              <a:solidFill>
                <a:srgbClr val="808080"/>
              </a:solidFill>
            </a:endParaRPr>
          </a:p>
        </p:txBody>
      </p:sp>
      <p:sp>
        <p:nvSpPr>
          <p:cNvPr id="27750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11188" y="1196975"/>
            <a:ext cx="8302625" cy="5329238"/>
          </a:xfrm>
        </p:spPr>
        <p:txBody>
          <a:bodyPr/>
          <a:lstStyle/>
          <a:p>
            <a:pPr algn="just">
              <a:buFont typeface="Wingdings 2" panose="05020102010507070707" pitchFamily="18" charset="2"/>
              <a:buNone/>
            </a:pPr>
            <a:r>
              <a:rPr lang="sk-SK" altLang="sk-SK" sz="1200" b="1" cap="all" dirty="0" smtClean="0"/>
              <a:t>Postoje k </a:t>
            </a:r>
            <a:r>
              <a:rPr lang="sk-SK" altLang="sk-SK" sz="1200" b="1" cap="all" dirty="0" err="1" smtClean="0"/>
              <a:t>intrrupciám</a:t>
            </a:r>
            <a:endParaRPr lang="sk-SK" altLang="sk-SK" sz="1200" b="1" cap="all" dirty="0" smtClean="0"/>
          </a:p>
          <a:p>
            <a:pPr algn="just">
              <a:buFont typeface="Wingdings" panose="05000000000000000000" pitchFamily="2" charset="2"/>
              <a:buChar char="Ø"/>
            </a:pPr>
            <a:r>
              <a:rPr lang="sk-SK" altLang="sk-SK" sz="1200" dirty="0" smtClean="0"/>
              <a:t>Podľa </a:t>
            </a:r>
            <a:r>
              <a:rPr lang="sk-SK" altLang="sk-SK" sz="1200" dirty="0"/>
              <a:t>viac ako polovice respondentov (59%) by umelé ukončenie tehotenstva (interrupcia) malo byť dovolené len z veľmi vážnych dôvodov. Štvrtina respondentov (25%) si myslí, že umelé ukončenie tehotenstva (interrupcia) by malo byť dovolené z akýchkoľvek dôvodov.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sk-SK" altLang="sk-SK" sz="1200" dirty="0"/>
              <a:t>Podľa desatiny respondentov (11%) by umelé ukončenie tehotenstva (interrupcia) nemalo byť dovolené vôbec (zo žiadnych dôvodov).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sk-SK" altLang="sk-SK" sz="1200" dirty="0"/>
              <a:t>6% respondentov sa k tejto otázke nevedelo vyjadriť.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sk-SK" altLang="sk-SK" sz="1200" dirty="0"/>
              <a:t>Oproti výsledkom prieskumu v roku 2011 došlo v tomto roku k posunom v názoroch obyvateľov na umelé ukončenie tehotenstva (interrupciu). Konkrétne posilnil prevládajúci názor, že interrupcie by mali byť dovolené len z veľmi vážnych dôvodov (myslí si aktuálne 59% respondentov – v roku 2011 to bolo 53% opýtaných). Naopak, poklesol podiel zástancov názoru, že umelé ukončenie tehotenstva by nemalo byť dovolené vôbec – zo 16% v roku 2011 na aktuálnych 11% respondentov. </a:t>
            </a:r>
          </a:p>
          <a:p>
            <a:pPr algn="just">
              <a:buFont typeface="Wingdings" panose="05000000000000000000" pitchFamily="2" charset="2"/>
              <a:buChar char="Ø"/>
            </a:pPr>
            <a:endParaRPr lang="sk-SK" altLang="sk-SK" sz="1200" dirty="0" smtClean="0"/>
          </a:p>
          <a:p>
            <a:pPr algn="just">
              <a:buNone/>
            </a:pPr>
            <a:r>
              <a:rPr lang="sk-SK" altLang="sk-SK" sz="1200" b="1" cap="all" dirty="0" smtClean="0"/>
              <a:t>NÁZORY </a:t>
            </a:r>
            <a:r>
              <a:rPr lang="sk-SK" altLang="sk-SK" sz="1200" b="1" cap="all" dirty="0"/>
              <a:t>NA </a:t>
            </a:r>
            <a:r>
              <a:rPr lang="sk-SK" altLang="sk-SK" sz="1200" b="1" cap="all" dirty="0" smtClean="0"/>
              <a:t>to, v akých prípadoch by mali byť interrupcie povolené</a:t>
            </a:r>
            <a:endParaRPr lang="sk-SK" altLang="sk-SK" sz="1200" b="1" cap="all" dirty="0"/>
          </a:p>
          <a:p>
            <a:pPr algn="just">
              <a:buFont typeface="Wingdings" panose="05000000000000000000" pitchFamily="2" charset="2"/>
              <a:buChar char="Ø"/>
            </a:pPr>
            <a:r>
              <a:rPr lang="sk-SK" altLang="sk-SK" sz="1200" dirty="0" smtClean="0"/>
              <a:t>Tí </a:t>
            </a:r>
            <a:r>
              <a:rPr lang="sk-SK" altLang="sk-SK" sz="1200" dirty="0"/>
              <a:t>respondenti, ktorí interrupcie zásadne </a:t>
            </a:r>
            <a:r>
              <a:rPr lang="sk-SK" altLang="sk-SK" sz="1200" dirty="0" smtClean="0"/>
              <a:t>neodmietajú, </a:t>
            </a:r>
            <a:r>
              <a:rPr lang="sk-SK" altLang="sk-SK" sz="1200" dirty="0"/>
              <a:t>boli dopytovaní otázkou, v ktorých prípadoch by mali či nemali byť interrupcie dovolené. Medzi týmito respondentmi je najvážnejším dôvodom na dovolenie umelého ukončenia tehotenstva „ohrozenie života matky“. Až 91% týchto respondentov si myslí, že v tomto prípade by malo byť dovolené umelé ukončenie tehotenstva.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sk-SK" altLang="sk-SK" sz="1200" dirty="0"/>
              <a:t>Vážnymi dôvodmi na umelé ukončenie tehotenstva sú podľa týchto respondentov aj:  zistenie, že plod nie je schopný života alebo že je ťažko poškodený (umelé ukončenie tehotenstva by malo byť v tomto prípade dovolené podľa 89% respondentov, ktorí zásadne neodmietajú interrupcie), znásilnenie alebo incest (umelé ukončenie tehotenstva by malo byť v tomto prípade dovolené podľa 83% respondentov), ohrozenie zdravia matky (umelé ukončenie tehotenstva by malo byť v tomto prípade dovolené podľa 82% respondentov), genetické dôvody (umelé ukončenie tehotenstva by malo byť v tomto prípade dovolené podľa 76% respondentov).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sk-SK" altLang="sk-SK" sz="1200" dirty="0"/>
              <a:t>Takmer polovica zainteresovaných respondentov (46%) si myslí, že umelé ukončenie tehotenstva by malo byť dovolené z dôvodu, že pokračovanie tehotenstva naruší psychickú pohodu matky. V prípade ekonomických alebo sociálnych dôvodov rodiny by interrupcie mali byť dovolené podľa  44% respondentov. Nechcené pohlavie dieťaťa je dôvodom interrupcie pre 16% týchto respondentov.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sk-SK" altLang="sk-SK" sz="1200" dirty="0"/>
              <a:t>Oproti výsledkom prieskumu v roku 2011 nedošlo v tomto roku k žiadnym výraznejším posunom v názoroch obyvateľov na dôvody, pre ktoré by malo byť tehotenstvo umelo ukončené (dôvody pre interrupciu). Jedinou výnimkou je mierny pokles kladných odpovedí v prípade interrupcií z ekonomických alebo sociálnych dôvodov rodiny (o 4 percentuálne body) a z dôvodu predpokladu, že pokračovanie tehotenstva naruší psychickú pohodu matky (o 3 percentuálne body).</a:t>
            </a:r>
          </a:p>
          <a:p>
            <a:pPr algn="just">
              <a:buFont typeface="Wingdings" panose="05000000000000000000" pitchFamily="2" charset="2"/>
              <a:buChar char="Ø"/>
            </a:pPr>
            <a:endParaRPr lang="sk-SK" altLang="sk-SK" sz="1200" dirty="0"/>
          </a:p>
        </p:txBody>
      </p:sp>
    </p:spTree>
    <p:extLst>
      <p:ext uri="{BB962C8B-B14F-4D97-AF65-F5344CB8AC3E}">
        <p14:creationId xmlns:p14="http://schemas.microsoft.com/office/powerpoint/2010/main" val="3112635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29" name="Rectangle 39"/>
          <p:cNvSpPr txBox="1">
            <a:spLocks noGrp="1" noChangeArrowheads="1"/>
          </p:cNvSpPr>
          <p:nvPr/>
        </p:nvSpPr>
        <p:spPr bwMode="auto">
          <a:xfrm>
            <a:off x="7513638" y="6637338"/>
            <a:ext cx="1630362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r"/>
            <a:fld id="{85455B82-B4AE-443D-BAAD-D9ACA91A4AC9}" type="slidenum">
              <a:rPr lang="cs-CZ" altLang="sk-SK" sz="1200">
                <a:solidFill>
                  <a:schemeClr val="bg2"/>
                </a:solidFill>
              </a:rPr>
              <a:pPr algn="r"/>
              <a:t>10</a:t>
            </a:fld>
            <a:endParaRPr lang="cs-CZ" altLang="sk-SK" sz="1200">
              <a:solidFill>
                <a:schemeClr val="bg2"/>
              </a:solidFill>
            </a:endParaRPr>
          </a:p>
        </p:txBody>
      </p:sp>
      <p:sp>
        <p:nvSpPr>
          <p:cNvPr id="27853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971550" y="2797175"/>
            <a:ext cx="6913563" cy="811213"/>
          </a:xfrm>
        </p:spPr>
        <p:txBody>
          <a:bodyPr/>
          <a:lstStyle/>
          <a:p>
            <a:pPr marL="457200" indent="-457200" algn="ctr"/>
            <a:r>
              <a:rPr lang="sk-SK" altLang="sk-SK" sz="3200" smtClean="0">
                <a:solidFill>
                  <a:srgbClr val="808080"/>
                </a:solidFill>
              </a:rPr>
              <a:t> VÝSLEDKY </a:t>
            </a:r>
            <a:r>
              <a:rPr lang="cs-CZ" altLang="sk-SK" sz="3200" smtClean="0">
                <a:solidFill>
                  <a:srgbClr val="808080"/>
                </a:solidFill>
              </a:rPr>
              <a:t>PRIESKUMU</a:t>
            </a:r>
            <a:endParaRPr lang="sk-SK" altLang="sk-SK" sz="3200" smtClean="0">
              <a:solidFill>
                <a:srgbClr val="808080"/>
              </a:solidFill>
            </a:endParaRPr>
          </a:p>
        </p:txBody>
      </p:sp>
      <p:sp>
        <p:nvSpPr>
          <p:cNvPr id="278531" name="Rectangle 3"/>
          <p:cNvSpPr>
            <a:spLocks noChangeArrowheads="1"/>
          </p:cNvSpPr>
          <p:nvPr/>
        </p:nvSpPr>
        <p:spPr bwMode="auto">
          <a:xfrm>
            <a:off x="206375" y="458788"/>
            <a:ext cx="404813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/>
            <a:endParaRPr lang="en-US" altLang="sk-SK" sz="1200" i="1">
              <a:latin typeface="Arial Black" panose="020B0A0402010202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77" name="Rectangle 39"/>
          <p:cNvSpPr txBox="1">
            <a:spLocks noGrp="1" noChangeArrowheads="1"/>
          </p:cNvSpPr>
          <p:nvPr/>
        </p:nvSpPr>
        <p:spPr bwMode="auto">
          <a:xfrm>
            <a:off x="7513638" y="6637338"/>
            <a:ext cx="1630362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r"/>
            <a:fld id="{2D5AF1A5-C576-4CD3-A99A-85368A9EEED9}" type="slidenum">
              <a:rPr lang="cs-CZ" altLang="sk-SK" sz="1200">
                <a:solidFill>
                  <a:schemeClr val="bg2"/>
                </a:solidFill>
              </a:rPr>
              <a:pPr algn="r"/>
              <a:t>11</a:t>
            </a:fld>
            <a:endParaRPr lang="cs-CZ" altLang="sk-SK" sz="1200">
              <a:solidFill>
                <a:schemeClr val="bg2"/>
              </a:solidFill>
            </a:endParaRPr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349500"/>
            <a:ext cx="9144000" cy="1584325"/>
          </a:xfrm>
        </p:spPr>
        <p:txBody>
          <a:bodyPr/>
          <a:lstStyle/>
          <a:p>
            <a:pPr marL="457200" indent="-457200" algn="ctr">
              <a:defRPr/>
            </a:pPr>
            <a:r>
              <a:rPr lang="sk-SK" altLang="sk-SK" sz="3200" cap="all" dirty="0" smtClean="0">
                <a:solidFill>
                  <a:srgbClr val="808080"/>
                </a:solidFill>
              </a:rPr>
              <a:t> 1. </a:t>
            </a:r>
            <a:r>
              <a:rPr lang="sk-SK" altLang="sk-SK" sz="3200" cap="all" dirty="0" smtClean="0"/>
              <a:t>Názory NA Inštitúciu Manželstva</a:t>
            </a:r>
            <a:endParaRPr lang="sk-SK" altLang="sk-SK" sz="3200" cap="all" dirty="0" smtClean="0">
              <a:solidFill>
                <a:srgbClr val="808080"/>
              </a:solidFill>
            </a:endParaRPr>
          </a:p>
        </p:txBody>
      </p:sp>
      <p:sp>
        <p:nvSpPr>
          <p:cNvPr id="280579" name="Rectangle 3"/>
          <p:cNvSpPr>
            <a:spLocks noChangeArrowheads="1"/>
          </p:cNvSpPr>
          <p:nvPr/>
        </p:nvSpPr>
        <p:spPr bwMode="auto">
          <a:xfrm>
            <a:off x="206375" y="458788"/>
            <a:ext cx="404813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/>
            <a:endParaRPr lang="en-US" altLang="sk-SK" sz="1200" i="1">
              <a:latin typeface="Arial Black" panose="020B0A0402010202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5" name="Rectangle 39"/>
          <p:cNvSpPr txBox="1">
            <a:spLocks noGrp="1" noChangeArrowheads="1"/>
          </p:cNvSpPr>
          <p:nvPr/>
        </p:nvSpPr>
        <p:spPr bwMode="auto">
          <a:xfrm>
            <a:off x="7513638" y="6637338"/>
            <a:ext cx="1630362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r"/>
            <a:fld id="{6E5F69E1-E5AD-44A7-8119-7FBC6CF867E2}" type="slidenum">
              <a:rPr lang="cs-CZ" altLang="sk-SK" sz="1200">
                <a:solidFill>
                  <a:schemeClr val="bg2"/>
                </a:solidFill>
              </a:rPr>
              <a:pPr algn="r"/>
              <a:t>12</a:t>
            </a:fld>
            <a:endParaRPr lang="cs-CZ" altLang="sk-SK" sz="1200">
              <a:solidFill>
                <a:schemeClr val="bg2"/>
              </a:solidFill>
            </a:endParaRPr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611188" y="1125538"/>
            <a:ext cx="8137525" cy="5040312"/>
          </a:xfrm>
        </p:spPr>
        <p:txBody>
          <a:bodyPr/>
          <a:lstStyle/>
          <a:p>
            <a:pPr algn="just">
              <a:buFont typeface="Wingdings" panose="05000000000000000000" pitchFamily="2" charset="2"/>
              <a:buNone/>
            </a:pPr>
            <a:endParaRPr lang="sk-SK" altLang="sk-SK" sz="1000" b="1" dirty="0" smtClean="0"/>
          </a:p>
          <a:p>
            <a:pPr algn="just">
              <a:buFont typeface="Wingdings 2" panose="05020102010507070707" pitchFamily="18" charset="2"/>
              <a:buNone/>
            </a:pPr>
            <a:endParaRPr lang="sk-SK" altLang="sk-SK" dirty="0" smtClean="0"/>
          </a:p>
          <a:p>
            <a:pPr algn="just"/>
            <a:r>
              <a:rPr lang="sk-SK" altLang="sk-SK" dirty="0" smtClean="0"/>
              <a:t>Viac ako polovica respondentov (55%) sú zástancami názoru, že pre dobré fungovanie partnerského spolužitia a výchovu detí je nevyhnutné, aby boli rodičia zosobášení. Pričom „úplne“ s týmto názorom súhlasí 30% a „skôr“ s ním súhlasí 25% opýtaných.</a:t>
            </a:r>
          </a:p>
          <a:p>
            <a:pPr algn="just"/>
            <a:endParaRPr lang="sk-SK" altLang="sk-SK" dirty="0" smtClean="0"/>
          </a:p>
          <a:p>
            <a:pPr algn="just"/>
            <a:r>
              <a:rPr lang="sk-SK" altLang="sk-SK" dirty="0" smtClean="0"/>
              <a:t>Opačný postoj – „manželstvo je zastaraná inštitúcia; na to, aby mohli dvaja ľudia spolu žiť a vychovávať dieťa nepotrebujú byť zosobášení“ – podporuje 42% opýtaných. „Úplne“ sa s týmto postojom stotožňuje pätina (19%) opýtaných a „skôr“ štvrtina (24%) respondentov.</a:t>
            </a:r>
          </a:p>
          <a:p>
            <a:pPr algn="just"/>
            <a:endParaRPr lang="sk-SK" altLang="sk-SK" dirty="0" smtClean="0"/>
          </a:p>
          <a:p>
            <a:pPr algn="just"/>
            <a:r>
              <a:rPr lang="sk-SK" altLang="sk-SK" i="1" dirty="0" smtClean="0"/>
              <a:t>Ak porovnáme výsledky aktuálneho prieskumu s rokom 2013 došlo k nárastu zástancov „voľnejšieho“ partnerského spolužitia a naopak poklesu zástancov tradičného manželského spolužitia. Poklesol podiel „úplne“ súhlasiacich s názorom, že pre dobré fungovanie partnerského spolužitia a výchovu detí je nevyhnutné, aby boli rodičia boli zosobášení (z 35% v roku 2013 na 30% v aktuálnom prieskume). Naopak, výraznejšie narástol podiel „úplne“ a „skôr“ súhlasiacich s názorom, že manželstvo je zastaraná inštitúcia; na to, aby mohli dvaja ľudia spolu žiť a vychovávať dieťa nepotrebujú byť zosobášení (z 35% v roku 2013 na 42% v aktuálnom prieskume). </a:t>
            </a:r>
          </a:p>
          <a:p>
            <a:pPr algn="just">
              <a:buFont typeface="Wingdings 2" panose="05020102010507070707" pitchFamily="18" charset="2"/>
              <a:buNone/>
            </a:pPr>
            <a:endParaRPr lang="sk-SK" altLang="ko-KR" sz="1200" dirty="0" smtClean="0"/>
          </a:p>
          <a:p>
            <a:pPr algn="just">
              <a:buFont typeface="Wingdings" panose="05000000000000000000" pitchFamily="2" charset="2"/>
              <a:buChar char="Ø"/>
            </a:pPr>
            <a:endParaRPr lang="sk-SK" altLang="sk-SK" sz="1200" dirty="0" smtClean="0"/>
          </a:p>
          <a:p>
            <a:pPr algn="just">
              <a:buFont typeface="Wingdings" panose="05000000000000000000" pitchFamily="2" charset="2"/>
              <a:buChar char="Ø"/>
            </a:pPr>
            <a:endParaRPr lang="sk-SK" altLang="sk-SK" sz="1200" dirty="0" smtClean="0">
              <a:latin typeface="Arial" panose="020B0604020202020204" pitchFamily="34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endParaRPr lang="sk-SK" altLang="sk-SK" sz="1200" dirty="0" smtClean="0">
              <a:latin typeface="Arial" panose="020B0604020202020204" pitchFamily="34" charset="0"/>
            </a:endParaRPr>
          </a:p>
          <a:p>
            <a:pPr algn="just">
              <a:buFont typeface="Wingdings" panose="05000000000000000000" pitchFamily="2" charset="2"/>
              <a:buNone/>
            </a:pPr>
            <a:endParaRPr lang="sk-SK" altLang="sk-SK" sz="1200" dirty="0" smtClean="0">
              <a:solidFill>
                <a:srgbClr val="FF3300"/>
              </a:solidFill>
              <a:latin typeface="Arial" panose="020B0604020202020204" pitchFamily="34" charset="0"/>
            </a:endParaRPr>
          </a:p>
        </p:txBody>
      </p:sp>
      <p:sp>
        <p:nvSpPr>
          <p:cNvPr id="282627" name="Rectangle 3"/>
          <p:cNvSpPr>
            <a:spLocks noChangeArrowheads="1"/>
          </p:cNvSpPr>
          <p:nvPr/>
        </p:nvSpPr>
        <p:spPr bwMode="auto">
          <a:xfrm>
            <a:off x="827088" y="260350"/>
            <a:ext cx="7921625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sk-SK" altLang="sk-SK" b="1">
                <a:solidFill>
                  <a:srgbClr val="4D4D4D"/>
                </a:solidFill>
              </a:rPr>
              <a:t>1.1. Názory na inštitúciu manželstva – I. </a:t>
            </a:r>
            <a:endParaRPr lang="en-US" altLang="sk-SK" b="1">
              <a:solidFill>
                <a:srgbClr val="4D4D4D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39" name="Zástupný symbol čísla snímky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fld id="{ABDD4F9B-0871-4097-9067-517681531589}" type="slidenum">
              <a:rPr lang="cs-CZ" altLang="sk-SK">
                <a:solidFill>
                  <a:srgbClr val="808080"/>
                </a:solidFill>
              </a:rPr>
              <a:pPr/>
              <a:t>13</a:t>
            </a:fld>
            <a:endParaRPr lang="cs-CZ" altLang="sk-SK">
              <a:solidFill>
                <a:srgbClr val="808080"/>
              </a:solidFill>
            </a:endParaRPr>
          </a:p>
        </p:txBody>
      </p:sp>
      <p:graphicFrame>
        <p:nvGraphicFramePr>
          <p:cNvPr id="34838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38052357"/>
              </p:ext>
            </p:extLst>
          </p:nvPr>
        </p:nvGraphicFramePr>
        <p:xfrm>
          <a:off x="1708150" y="1773238"/>
          <a:ext cx="5240338" cy="3849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917" name="Chart" r:id="rId4" imgW="8705844" imgH="6438960" progId="MSGraph.Chart.8">
                  <p:embed followColorScheme="full"/>
                </p:oleObj>
              </mc:Choice>
              <mc:Fallback>
                <p:oleObj name="Chart" r:id="rId4" imgW="8705844" imgH="6438960" progId="MSGraph.Chart.8">
                  <p:embed followColorScheme="full"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08150" y="1773238"/>
                        <a:ext cx="5240338" cy="3849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840" name="Rectangle 4"/>
          <p:cNvSpPr>
            <a:spLocks noChangeArrowheads="1"/>
          </p:cNvSpPr>
          <p:nvPr/>
        </p:nvSpPr>
        <p:spPr bwMode="auto">
          <a:xfrm>
            <a:off x="6372200" y="1395353"/>
            <a:ext cx="2663825" cy="1169551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0" hangingPunct="0"/>
            <a:r>
              <a:rPr lang="sk-SK" altLang="sk-SK" sz="1400" b="1" dirty="0">
                <a:solidFill>
                  <a:srgbClr val="FFFFFF"/>
                </a:solidFill>
              </a:rPr>
              <a:t>A. Manželstvo je </a:t>
            </a:r>
            <a:r>
              <a:rPr lang="sk-SK" altLang="sk-SK" sz="1400" b="1" dirty="0" smtClean="0">
                <a:solidFill>
                  <a:srgbClr val="FFFFFF"/>
                </a:solidFill>
              </a:rPr>
              <a:t>zastaraná </a:t>
            </a:r>
            <a:r>
              <a:rPr lang="sk-SK" altLang="sk-SK" sz="1400" b="1" dirty="0">
                <a:solidFill>
                  <a:srgbClr val="FFFFFF"/>
                </a:solidFill>
              </a:rPr>
              <a:t>inštitúcia. Na to, aby mohli dvaja ľudia spolu žiť a vychovávať dieťa nepotrebujú byť zosobášení. </a:t>
            </a:r>
          </a:p>
          <a:p>
            <a:pPr algn="ctr" eaLnBrk="0" hangingPunct="0"/>
            <a:r>
              <a:rPr lang="sk-SK" altLang="sk-SK" sz="1400" b="1" dirty="0">
                <a:solidFill>
                  <a:srgbClr val="FFFFFF"/>
                </a:solidFill>
              </a:rPr>
              <a:t>(</a:t>
            </a:r>
            <a:r>
              <a:rPr lang="sk-SK" altLang="sk-SK" sz="1400" b="1" dirty="0" smtClean="0">
                <a:solidFill>
                  <a:srgbClr val="FFFFFF"/>
                </a:solidFill>
              </a:rPr>
              <a:t>42%)</a:t>
            </a:r>
            <a:endParaRPr lang="en-US" altLang="sk-SK" sz="1400" b="1" dirty="0">
              <a:solidFill>
                <a:srgbClr val="FFFFFF"/>
              </a:solidFill>
            </a:endParaRPr>
          </a:p>
        </p:txBody>
      </p:sp>
      <p:sp>
        <p:nvSpPr>
          <p:cNvPr id="34841" name="Rectangle 5"/>
          <p:cNvSpPr>
            <a:spLocks noChangeArrowheads="1"/>
          </p:cNvSpPr>
          <p:nvPr/>
        </p:nvSpPr>
        <p:spPr bwMode="auto">
          <a:xfrm>
            <a:off x="107950" y="1412875"/>
            <a:ext cx="2519363" cy="1155700"/>
          </a:xfrm>
          <a:prstGeom prst="rect">
            <a:avLst/>
          </a:prstGeom>
          <a:solidFill>
            <a:srgbClr val="003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0" hangingPunct="0"/>
            <a:r>
              <a:rPr lang="sk-SK" altLang="sk-SK" sz="1400" b="1">
                <a:solidFill>
                  <a:srgbClr val="FFFFFF"/>
                </a:solidFill>
              </a:rPr>
              <a:t>B. Pre dobré fungovanie partnerského spolužitia a výchovu detí je nevyhnutné, aby boli rodičia zosobášení. </a:t>
            </a:r>
          </a:p>
          <a:p>
            <a:pPr algn="ctr" eaLnBrk="0" hangingPunct="0"/>
            <a:r>
              <a:rPr lang="sk-SK" altLang="sk-SK" sz="1400" b="1">
                <a:solidFill>
                  <a:srgbClr val="FFFFFF"/>
                </a:solidFill>
              </a:rPr>
              <a:t>(55%)</a:t>
            </a:r>
            <a:endParaRPr lang="en-US" altLang="sk-SK" sz="1400" b="1">
              <a:solidFill>
                <a:srgbClr val="FFFFFF"/>
              </a:solidFill>
            </a:endParaRPr>
          </a:p>
        </p:txBody>
      </p:sp>
      <p:sp>
        <p:nvSpPr>
          <p:cNvPr id="34842" name="Rectangle 7"/>
          <p:cNvSpPr>
            <a:spLocks noChangeArrowheads="1"/>
          </p:cNvSpPr>
          <p:nvPr/>
        </p:nvSpPr>
        <p:spPr bwMode="auto">
          <a:xfrm>
            <a:off x="0" y="144463"/>
            <a:ext cx="9144000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0" hangingPunct="0">
              <a:lnSpc>
                <a:spcPct val="110000"/>
              </a:lnSpc>
            </a:pPr>
            <a:r>
              <a:rPr lang="sk-SK" altLang="sk-SK" b="1">
                <a:solidFill>
                  <a:srgbClr val="4D4D4D"/>
                </a:solidFill>
              </a:rPr>
              <a:t>Názory na inštitúciu manželstva – I. </a:t>
            </a:r>
            <a:br>
              <a:rPr lang="sk-SK" altLang="sk-SK" b="1">
                <a:solidFill>
                  <a:srgbClr val="4D4D4D"/>
                </a:solidFill>
              </a:rPr>
            </a:br>
            <a:r>
              <a:rPr lang="en-GB" altLang="sk-SK" sz="1600">
                <a:solidFill>
                  <a:srgbClr val="4D4D4D"/>
                </a:solidFill>
              </a:rPr>
              <a:t>% </a:t>
            </a:r>
            <a:r>
              <a:rPr lang="sk-SK" altLang="sk-SK" sz="1600">
                <a:solidFill>
                  <a:srgbClr val="4D4D4D"/>
                </a:solidFill>
              </a:rPr>
              <a:t> všetkých respondentov; január 2016; báza: 1009 respondentov</a:t>
            </a:r>
            <a:endParaRPr lang="en-GB" altLang="sk-SK" sz="1400" b="1">
              <a:solidFill>
                <a:srgbClr val="808080"/>
              </a:solidFill>
            </a:endParaRPr>
          </a:p>
        </p:txBody>
      </p:sp>
      <p:sp>
        <p:nvSpPr>
          <p:cNvPr id="34843" name="Rectangle 8"/>
          <p:cNvSpPr>
            <a:spLocks noChangeArrowheads="1"/>
          </p:cNvSpPr>
          <p:nvPr/>
        </p:nvSpPr>
        <p:spPr bwMode="auto">
          <a:xfrm>
            <a:off x="1835150" y="6445250"/>
            <a:ext cx="5616575" cy="246063"/>
          </a:xfrm>
          <a:prstGeom prst="rect">
            <a:avLst/>
          </a:prstGeom>
          <a:noFill/>
          <a:ln w="3175" cap="rnd" algn="ctr">
            <a:solidFill>
              <a:schemeClr val="tx1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0" hangingPunct="0">
              <a:buFont typeface="Wingdings 2" panose="05020102010507070707" pitchFamily="18" charset="2"/>
              <a:buNone/>
            </a:pPr>
            <a:r>
              <a:rPr lang="sk-SK" altLang="sk-SK" sz="1000" i="1">
                <a:solidFill>
                  <a:srgbClr val="4D4D4D"/>
                </a:solidFill>
              </a:rPr>
              <a:t>Otázka: „Chceli by sme poznať Váš názor na inštitúciu manželstva. Ktorý z uvedených názorov je Vám bližší?“</a:t>
            </a:r>
            <a:endParaRPr lang="en-US" altLang="sk-SK" sz="1000" i="1">
              <a:solidFill>
                <a:srgbClr val="4D4D4D"/>
              </a:solidFill>
            </a:endParaRPr>
          </a:p>
        </p:txBody>
      </p:sp>
      <p:sp>
        <p:nvSpPr>
          <p:cNvPr id="10" name="TextovéPole 11"/>
          <p:cNvSpPr txBox="1"/>
          <p:nvPr/>
        </p:nvSpPr>
        <p:spPr>
          <a:xfrm>
            <a:off x="6084168" y="2708920"/>
            <a:ext cx="3043957" cy="36625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sk-SK" sz="1200" u="sng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Súhlas</a:t>
            </a:r>
            <a:r>
              <a:rPr lang="sk-SK" sz="1200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sk-SK" sz="1200" dirty="0" smtClean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s týmto názorom častejšie </a:t>
            </a:r>
            <a:r>
              <a:rPr lang="sk-SK" sz="1200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uvádzajú:</a:t>
            </a:r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 smtClean="0"/>
              <a:t>muži</a:t>
            </a:r>
            <a:endParaRPr lang="sk-SK" sz="1000" dirty="0"/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/>
              <a:t>ľudia vo veku </a:t>
            </a:r>
            <a:r>
              <a:rPr lang="sk-SK" sz="1000" dirty="0" smtClean="0"/>
              <a:t>18 až 44 rokov</a:t>
            </a:r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 smtClean="0"/>
              <a:t>respondenti s vysokoškolským vzdelaním</a:t>
            </a:r>
            <a:endParaRPr lang="sk-SK" sz="1000" dirty="0"/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/>
              <a:t>n</a:t>
            </a:r>
            <a:r>
              <a:rPr lang="sk-SK" sz="1000" dirty="0" smtClean="0"/>
              <a:t>ekvalifikovaní ako aj kvalifikovaní manuálni/ prevádzkoví pracovníci; tvoriví </a:t>
            </a:r>
            <a:r>
              <a:rPr lang="sk-SK" sz="1000" dirty="0"/>
              <a:t>odborní pracovníci;  </a:t>
            </a:r>
            <a:r>
              <a:rPr lang="sk-SK" sz="1000" dirty="0" smtClean="0"/>
              <a:t>študenti; </a:t>
            </a:r>
            <a:r>
              <a:rPr lang="sk-SK" sz="1000" dirty="0"/>
              <a:t>ľudia v domácnosti alebo na MD; </a:t>
            </a:r>
            <a:r>
              <a:rPr lang="sk-SK" sz="1000" dirty="0" smtClean="0"/>
              <a:t>nezamestnaní</a:t>
            </a:r>
            <a:endParaRPr lang="sk-SK" sz="1000" dirty="0"/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/>
              <a:t>žijúci v </a:t>
            </a:r>
            <a:r>
              <a:rPr lang="sk-SK" sz="1000" dirty="0" err="1" smtClean="0"/>
              <a:t>troj</a:t>
            </a:r>
            <a:r>
              <a:rPr lang="sk-SK" sz="1000" dirty="0" smtClean="0"/>
              <a:t>- a </a:t>
            </a:r>
            <a:r>
              <a:rPr lang="sk-SK" sz="1000" dirty="0" err="1" smtClean="0"/>
              <a:t>štvor</a:t>
            </a:r>
            <a:r>
              <a:rPr lang="sk-SK" sz="1000" dirty="0" smtClean="0"/>
              <a:t>-členných </a:t>
            </a:r>
            <a:r>
              <a:rPr lang="sk-SK" sz="1000" dirty="0"/>
              <a:t>domácnostiach</a:t>
            </a:r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 smtClean="0"/>
              <a:t>slobodné/í</a:t>
            </a:r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 smtClean="0"/>
              <a:t>žijúci v domácnostiach s čistým mesačným príjmom viac ako 1 101 eur</a:t>
            </a:r>
            <a:endParaRPr lang="sk-SK" sz="1000" dirty="0"/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/>
              <a:t>žijúci v </a:t>
            </a:r>
            <a:r>
              <a:rPr lang="sk-SK" sz="1000" dirty="0" smtClean="0"/>
              <a:t>obciach a mestách s počtom 5 až 20 tisíc obyvateľov; ako aj v mestách s 50 až 100 tisíc obyvateľmi; najväčších </a:t>
            </a:r>
            <a:r>
              <a:rPr lang="sk-SK" sz="1000" dirty="0"/>
              <a:t>mestách SR (nad 100 tisíc obyvateľov – Košice a Bratislava)</a:t>
            </a:r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/>
              <a:t>žijúci v </a:t>
            </a:r>
            <a:r>
              <a:rPr lang="sk-SK" sz="1000" dirty="0" smtClean="0"/>
              <a:t>Bratislavskom a Banskobystrickom </a:t>
            </a:r>
            <a:r>
              <a:rPr lang="sk-SK" sz="1000" dirty="0"/>
              <a:t>kraji</a:t>
            </a:r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/>
              <a:t>súčasní voliči </a:t>
            </a:r>
            <a:r>
              <a:rPr lang="sk-SK" sz="1000" dirty="0" err="1"/>
              <a:t>OĽaNO</a:t>
            </a:r>
            <a:r>
              <a:rPr lang="sk-SK" sz="1000" dirty="0"/>
              <a:t>-NOVA; </a:t>
            </a:r>
            <a:r>
              <a:rPr lang="sk-SK" sz="1000" dirty="0" smtClean="0"/>
              <a:t>SME RODINA-</a:t>
            </a:r>
            <a:r>
              <a:rPr lang="sk-SK" sz="1000" dirty="0" err="1" smtClean="0"/>
              <a:t>B.Kollár</a:t>
            </a:r>
            <a:r>
              <a:rPr lang="sk-SK" sz="1000" dirty="0" smtClean="0"/>
              <a:t>; SIEŤ; SaS; ako aj nevoliči a nerozhodnutí</a:t>
            </a:r>
            <a:endParaRPr lang="sk-SK" sz="1000" dirty="0"/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/>
              <a:t>volili v 2012: </a:t>
            </a:r>
            <a:r>
              <a:rPr lang="sk-SK" sz="1000" dirty="0" err="1" smtClean="0"/>
              <a:t>OĽaNO</a:t>
            </a:r>
            <a:r>
              <a:rPr lang="sk-SK" sz="1000" dirty="0" smtClean="0"/>
              <a:t>; SaS</a:t>
            </a:r>
            <a:r>
              <a:rPr lang="sk-SK" sz="1000" dirty="0"/>
              <a:t>, </a:t>
            </a:r>
            <a:r>
              <a:rPr lang="sk-SK" sz="1000" dirty="0" smtClean="0"/>
              <a:t>SNS; </a:t>
            </a:r>
            <a:r>
              <a:rPr lang="sk-SK" sz="1000" dirty="0"/>
              <a:t>iné </a:t>
            </a:r>
            <a:r>
              <a:rPr lang="sk-SK" sz="1000" dirty="0" smtClean="0"/>
              <a:t>strany; resp. sa týchto volieb nezúčastnili/ nepamätajú si</a:t>
            </a:r>
            <a:endParaRPr lang="sk-SK" sz="1000" dirty="0"/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 smtClean="0"/>
              <a:t>s liberálnou ako aj stredovou orientáciou</a:t>
            </a:r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 smtClean="0"/>
              <a:t>nerozhodnutí a ateisti čo sa vzťahu k viere týka</a:t>
            </a:r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 smtClean="0"/>
              <a:t>každodenní užívatelia internetu</a:t>
            </a:r>
            <a:endParaRPr lang="sk-SK" sz="1000" dirty="0"/>
          </a:p>
        </p:txBody>
      </p:sp>
      <p:sp>
        <p:nvSpPr>
          <p:cNvPr id="11" name="TextovéPole 11"/>
          <p:cNvSpPr txBox="1"/>
          <p:nvPr/>
        </p:nvSpPr>
        <p:spPr>
          <a:xfrm>
            <a:off x="35496" y="3570109"/>
            <a:ext cx="2807717" cy="27392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sk-SK" sz="1200" u="sng" dirty="0">
                <a:solidFill>
                  <a:srgbClr val="006600"/>
                </a:solidFill>
                <a:latin typeface="+mj-lt"/>
                <a:cs typeface="Arial" panose="020B0604020202020204" pitchFamily="34" charset="0"/>
              </a:rPr>
              <a:t>Súhlas</a:t>
            </a:r>
            <a:r>
              <a:rPr lang="sk-SK" sz="1200" dirty="0">
                <a:solidFill>
                  <a:srgbClr val="0066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sk-SK" sz="1200" dirty="0" smtClean="0">
                <a:solidFill>
                  <a:srgbClr val="006600"/>
                </a:solidFill>
                <a:latin typeface="+mj-lt"/>
                <a:cs typeface="Arial" panose="020B0604020202020204" pitchFamily="34" charset="0"/>
              </a:rPr>
              <a:t>s týmto názorom častejšie </a:t>
            </a:r>
            <a:r>
              <a:rPr lang="sk-SK" sz="1200" dirty="0">
                <a:solidFill>
                  <a:srgbClr val="006600"/>
                </a:solidFill>
                <a:latin typeface="+mj-lt"/>
                <a:cs typeface="Arial" panose="020B0604020202020204" pitchFamily="34" charset="0"/>
              </a:rPr>
              <a:t>uvádzajú:</a:t>
            </a:r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 smtClean="0"/>
              <a:t>ľudia vo veku 45 </a:t>
            </a:r>
            <a:r>
              <a:rPr lang="sk-SK" sz="1000" dirty="0"/>
              <a:t>a viac </a:t>
            </a:r>
            <a:r>
              <a:rPr lang="sk-SK" sz="1000" dirty="0" smtClean="0"/>
              <a:t>rokov</a:t>
            </a:r>
            <a:endParaRPr lang="sk-SK" sz="1000" dirty="0"/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/>
              <a:t>respondenti maďarskej národnosti</a:t>
            </a:r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 smtClean="0"/>
              <a:t>dôchodcovia</a:t>
            </a:r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 smtClean="0"/>
              <a:t>žijúci v jedno- alebo dvoj-člennej domácnosti</a:t>
            </a:r>
            <a:endParaRPr lang="sk-SK" sz="1000" dirty="0"/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 smtClean="0"/>
              <a:t>ženatí/ vydaté; rozvedení</a:t>
            </a:r>
            <a:r>
              <a:rPr lang="sk-SK" sz="1000" dirty="0"/>
              <a:t>/-</a:t>
            </a:r>
            <a:r>
              <a:rPr lang="sk-SK" sz="1000" dirty="0" smtClean="0"/>
              <a:t>é; ako aj vdovy/ vdovci</a:t>
            </a:r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/>
              <a:t>žijúci v domácnostiach s čistým mesačným príjmom </a:t>
            </a:r>
            <a:r>
              <a:rPr lang="sk-SK" sz="1000" dirty="0" smtClean="0"/>
              <a:t>900 eur a menej</a:t>
            </a:r>
            <a:endParaRPr lang="sk-SK" sz="1000" dirty="0"/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 smtClean="0"/>
              <a:t>žijúci </a:t>
            </a:r>
            <a:r>
              <a:rPr lang="sk-SK" sz="1000" dirty="0"/>
              <a:t>v </a:t>
            </a:r>
            <a:r>
              <a:rPr lang="sk-SK" sz="1000" dirty="0" smtClean="0"/>
              <a:t>najmenších obciach s počtom menej ako 2 tisíc obyvateľov</a:t>
            </a:r>
            <a:endParaRPr lang="sk-SK" sz="1000" dirty="0"/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/>
              <a:t>žijúci v </a:t>
            </a:r>
            <a:r>
              <a:rPr lang="sk-SK" sz="1000" dirty="0" smtClean="0"/>
              <a:t>Košickom kraji</a:t>
            </a:r>
            <a:endParaRPr lang="sk-SK" sz="1000" dirty="0"/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/>
              <a:t>súčasní voliči </a:t>
            </a:r>
            <a:r>
              <a:rPr lang="sk-SK" sz="1000" dirty="0" err="1" smtClean="0"/>
              <a:t>MOST-Híd</a:t>
            </a:r>
            <a:r>
              <a:rPr lang="sk-SK" sz="1000" dirty="0" smtClean="0"/>
              <a:t>; SNS; SMER-SD; KDH</a:t>
            </a:r>
            <a:endParaRPr lang="sk-SK" sz="1000" dirty="0"/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/>
              <a:t>volili v 2012: KDH, </a:t>
            </a:r>
            <a:r>
              <a:rPr lang="sk-SK" sz="1000" dirty="0" err="1" smtClean="0"/>
              <a:t>MOST-Híd</a:t>
            </a:r>
            <a:r>
              <a:rPr lang="sk-SK" sz="1000" dirty="0"/>
              <a:t>, </a:t>
            </a:r>
            <a:r>
              <a:rPr lang="sk-SK" sz="1000" dirty="0" smtClean="0"/>
              <a:t>SMER-SD</a:t>
            </a:r>
            <a:endParaRPr lang="sk-SK" sz="1000" dirty="0"/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/>
              <a:t>s konzervatívnou </a:t>
            </a:r>
            <a:r>
              <a:rPr lang="sk-SK" sz="1000" dirty="0" smtClean="0"/>
              <a:t>orientáciou</a:t>
            </a:r>
            <a:endParaRPr lang="sk-SK" sz="1000" dirty="0"/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 smtClean="0"/>
              <a:t>hlboko veriaci a veriaci čo sa vzťahu k viere týka</a:t>
            </a:r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 smtClean="0"/>
              <a:t>menej častí užívatelia internetu, ako aj ľudia, ktorí ho nepoužívajú vôbec</a:t>
            </a:r>
            <a:endParaRPr lang="sk-SK" sz="1000" dirty="0"/>
          </a:p>
        </p:txBody>
      </p:sp>
      <p:sp>
        <p:nvSpPr>
          <p:cNvPr id="34846" name="Rectangle 34"/>
          <p:cNvSpPr>
            <a:spLocks noChangeArrowheads="1"/>
          </p:cNvSpPr>
          <p:nvPr/>
        </p:nvSpPr>
        <p:spPr bwMode="auto">
          <a:xfrm>
            <a:off x="2843213" y="6623050"/>
            <a:ext cx="4032250" cy="23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/>
            <a:r>
              <a:rPr lang="sk-SK" altLang="sk-SK" sz="1000" b="1" i="1">
                <a:solidFill>
                  <a:schemeClr val="bg2"/>
                </a:solidFill>
                <a:latin typeface="Arial" panose="020B0604020202020204" pitchFamily="34" charset="0"/>
              </a:rPr>
              <a:t> </a:t>
            </a:r>
            <a:r>
              <a:rPr lang="sk-SK" altLang="sk-SK" sz="900" b="1" i="1">
                <a:solidFill>
                  <a:schemeClr val="bg2"/>
                </a:solidFill>
                <a:latin typeface="Arial" panose="020B0604020202020204" pitchFamily="34" charset="0"/>
              </a:rPr>
              <a:t>OMNIBUS: Prieskum verejnej mienky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63" name="Zástupný symbol čísla snímky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fld id="{7B93C0AB-0AAC-415B-AFEA-137396B011DE}" type="slidenum">
              <a:rPr lang="cs-CZ" altLang="sk-SK">
                <a:solidFill>
                  <a:srgbClr val="808080"/>
                </a:solidFill>
              </a:rPr>
              <a:pPr/>
              <a:t>14</a:t>
            </a:fld>
            <a:endParaRPr lang="cs-CZ" altLang="sk-SK">
              <a:solidFill>
                <a:srgbClr val="808080"/>
              </a:solidFill>
            </a:endParaRPr>
          </a:p>
        </p:txBody>
      </p:sp>
      <p:graphicFrame>
        <p:nvGraphicFramePr>
          <p:cNvPr id="35862" name="Object 22"/>
          <p:cNvGraphicFramePr>
            <a:graphicFrameLocks noChangeAspect="1"/>
          </p:cNvGraphicFramePr>
          <p:nvPr/>
        </p:nvGraphicFramePr>
        <p:xfrm>
          <a:off x="1363663" y="1268413"/>
          <a:ext cx="6664325" cy="5175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935" name="Graf" r:id="rId4" imgW="6734251" imgH="5229149" progId="MSGraph.Chart.8">
                  <p:embed followColorScheme="full"/>
                </p:oleObj>
              </mc:Choice>
              <mc:Fallback>
                <p:oleObj name="Graf" r:id="rId4" imgW="6734251" imgH="5229149" progId="MSGraph.Chart.8">
                  <p:embed followColorScheme="full"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63663" y="1268413"/>
                        <a:ext cx="6664325" cy="5175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864" name="Line 13"/>
          <p:cNvSpPr>
            <a:spLocks noChangeShapeType="1"/>
          </p:cNvSpPr>
          <p:nvPr/>
        </p:nvSpPr>
        <p:spPr bwMode="auto">
          <a:xfrm flipV="1">
            <a:off x="4038600" y="1052513"/>
            <a:ext cx="28575" cy="5113337"/>
          </a:xfrm>
          <a:prstGeom prst="line">
            <a:avLst/>
          </a:prstGeom>
          <a:noFill/>
          <a:ln w="6350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35865" name="Rectangle 14"/>
          <p:cNvSpPr>
            <a:spLocks noChangeArrowheads="1"/>
          </p:cNvSpPr>
          <p:nvPr/>
        </p:nvSpPr>
        <p:spPr bwMode="auto">
          <a:xfrm>
            <a:off x="36513" y="1557338"/>
            <a:ext cx="2303462" cy="11557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0" hangingPunct="0"/>
            <a:r>
              <a:rPr lang="sk-SK" altLang="sk-SK" sz="1400" b="1">
                <a:solidFill>
                  <a:srgbClr val="FFFFFF"/>
                </a:solidFill>
              </a:rPr>
              <a:t>A. Manželstvo je zastaralá inštitúcia. Na to, aby mohli dvaja ľudia spolu žiť a vychovávať dieťa nepotrebujú byť zosobášení. </a:t>
            </a:r>
          </a:p>
        </p:txBody>
      </p:sp>
      <p:sp>
        <p:nvSpPr>
          <p:cNvPr id="35866" name="Rectangle 15"/>
          <p:cNvSpPr>
            <a:spLocks noChangeArrowheads="1"/>
          </p:cNvSpPr>
          <p:nvPr/>
        </p:nvSpPr>
        <p:spPr bwMode="auto">
          <a:xfrm>
            <a:off x="6732588" y="1628775"/>
            <a:ext cx="2305050" cy="942975"/>
          </a:xfrm>
          <a:prstGeom prst="rect">
            <a:avLst/>
          </a:prstGeom>
          <a:solidFill>
            <a:srgbClr val="003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0" hangingPunct="0"/>
            <a:r>
              <a:rPr lang="sk-SK" altLang="sk-SK" sz="1400" b="1">
                <a:solidFill>
                  <a:srgbClr val="FFFFFF"/>
                </a:solidFill>
              </a:rPr>
              <a:t>B. Pre dobré fungovanie partnerského spolužitia a výchovu detí je nevyhnutné, aby boli rodičia zosobášení. </a:t>
            </a:r>
          </a:p>
        </p:txBody>
      </p:sp>
      <p:sp>
        <p:nvSpPr>
          <p:cNvPr id="35867" name="Rectangle 7"/>
          <p:cNvSpPr>
            <a:spLocks noChangeArrowheads="1"/>
          </p:cNvSpPr>
          <p:nvPr/>
        </p:nvSpPr>
        <p:spPr bwMode="auto">
          <a:xfrm>
            <a:off x="0" y="144463"/>
            <a:ext cx="9144000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0" hangingPunct="0">
              <a:lnSpc>
                <a:spcPct val="110000"/>
              </a:lnSpc>
            </a:pPr>
            <a:r>
              <a:rPr lang="sk-SK" altLang="sk-SK" b="1">
                <a:solidFill>
                  <a:srgbClr val="4D4D4D"/>
                </a:solidFill>
              </a:rPr>
              <a:t>Názory na inštitúciu manželstva – I. </a:t>
            </a:r>
            <a:br>
              <a:rPr lang="sk-SK" altLang="sk-SK" b="1">
                <a:solidFill>
                  <a:srgbClr val="4D4D4D"/>
                </a:solidFill>
              </a:rPr>
            </a:br>
            <a:r>
              <a:rPr lang="en-GB" altLang="sk-SK" sz="1600">
                <a:solidFill>
                  <a:srgbClr val="4D4D4D"/>
                </a:solidFill>
              </a:rPr>
              <a:t>% </a:t>
            </a:r>
            <a:r>
              <a:rPr lang="sk-SK" altLang="sk-SK" sz="1600">
                <a:solidFill>
                  <a:srgbClr val="4D4D4D"/>
                </a:solidFill>
              </a:rPr>
              <a:t> všetkých respondentov; porovnanie</a:t>
            </a:r>
            <a:endParaRPr lang="en-GB" altLang="sk-SK" sz="1400" b="1">
              <a:solidFill>
                <a:srgbClr val="80808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17" name="Rectangle 39"/>
          <p:cNvSpPr txBox="1">
            <a:spLocks noGrp="1" noChangeArrowheads="1"/>
          </p:cNvSpPr>
          <p:nvPr/>
        </p:nvSpPr>
        <p:spPr bwMode="auto">
          <a:xfrm>
            <a:off x="7513638" y="6637338"/>
            <a:ext cx="1630362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r"/>
            <a:fld id="{C9E5CFFD-184B-4C05-A00C-512FCEFC6D9F}" type="slidenum">
              <a:rPr lang="cs-CZ" altLang="sk-SK" sz="1200">
                <a:solidFill>
                  <a:schemeClr val="bg2"/>
                </a:solidFill>
              </a:rPr>
              <a:pPr algn="r"/>
              <a:t>15</a:t>
            </a:fld>
            <a:endParaRPr lang="cs-CZ" altLang="sk-SK" sz="1200">
              <a:solidFill>
                <a:schemeClr val="bg2"/>
              </a:solidFill>
            </a:endParaRPr>
          </a:p>
        </p:txBody>
      </p:sp>
      <p:graphicFrame>
        <p:nvGraphicFramePr>
          <p:cNvPr id="16615" name="Object 23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57909641"/>
              </p:ext>
            </p:extLst>
          </p:nvPr>
        </p:nvGraphicFramePr>
        <p:xfrm>
          <a:off x="306388" y="906463"/>
          <a:ext cx="8658225" cy="577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842" name="Chart" r:id="rId4" imgW="11325323" imgH="7543800" progId="MSGraph.Chart.8">
                  <p:embed followColorScheme="full"/>
                </p:oleObj>
              </mc:Choice>
              <mc:Fallback>
                <p:oleObj name="Chart" r:id="rId4" imgW="11325323" imgH="7543800" progId="MSGraph.Chart.8">
                  <p:embed followColorScheme="full"/>
                  <p:pic>
                    <p:nvPicPr>
                      <p:cNvPr id="0" name="Object 231"/>
                      <p:cNvPicPr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6388" y="906463"/>
                        <a:ext cx="8658225" cy="5778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618" name="Rectangle 3"/>
          <p:cNvSpPr>
            <a:spLocks noChangeArrowheads="1"/>
          </p:cNvSpPr>
          <p:nvPr/>
        </p:nvSpPr>
        <p:spPr bwMode="auto">
          <a:xfrm>
            <a:off x="684213" y="204788"/>
            <a:ext cx="8208962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0" hangingPunct="0">
              <a:buFont typeface="Wingdings 2" panose="05020102010507070707" pitchFamily="18" charset="2"/>
              <a:buNone/>
            </a:pPr>
            <a:r>
              <a:rPr lang="sk-SK" altLang="sk-SK" b="1" dirty="0">
                <a:solidFill>
                  <a:srgbClr val="4D4D4D"/>
                </a:solidFill>
              </a:rPr>
              <a:t>Názory na inštitúciu manželstva – I. </a:t>
            </a:r>
          </a:p>
          <a:p>
            <a:pPr algn="ctr" eaLnBrk="0" hangingPunct="0">
              <a:buFont typeface="Wingdings 2" panose="05020102010507070707" pitchFamily="18" charset="2"/>
              <a:buNone/>
            </a:pPr>
            <a:r>
              <a:rPr lang="sk-SK" altLang="sk-SK" b="1" dirty="0">
                <a:solidFill>
                  <a:srgbClr val="4D4D4D"/>
                </a:solidFill>
              </a:rPr>
              <a:t>podľa sociálno-demografických charakteristík respondentov</a:t>
            </a:r>
          </a:p>
        </p:txBody>
      </p:sp>
      <p:sp>
        <p:nvSpPr>
          <p:cNvPr id="16619" name="Rectangle 4"/>
          <p:cNvSpPr>
            <a:spLocks noChangeArrowheads="1"/>
          </p:cNvSpPr>
          <p:nvPr/>
        </p:nvSpPr>
        <p:spPr bwMode="auto">
          <a:xfrm>
            <a:off x="7145338" y="6613525"/>
            <a:ext cx="1871662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sk-SK" altLang="sk-SK" sz="900" i="1">
                <a:solidFill>
                  <a:srgbClr val="000000"/>
                </a:solidFill>
                <a:latin typeface="Arial" panose="020B0604020202020204" pitchFamily="34" charset="0"/>
              </a:rPr>
              <a:t>%, N = 1009, celá vzorka</a:t>
            </a:r>
          </a:p>
        </p:txBody>
      </p:sp>
      <p:sp>
        <p:nvSpPr>
          <p:cNvPr id="16620" name="Rectangle 5"/>
          <p:cNvSpPr>
            <a:spLocks noChangeArrowheads="1"/>
          </p:cNvSpPr>
          <p:nvPr/>
        </p:nvSpPr>
        <p:spPr bwMode="auto">
          <a:xfrm>
            <a:off x="0" y="1438275"/>
            <a:ext cx="82708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>
                <a:solidFill>
                  <a:srgbClr val="808080"/>
                </a:solidFill>
              </a:rPr>
              <a:t>pohlavie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16621" name="Rectangle 6"/>
          <p:cNvSpPr>
            <a:spLocks noChangeArrowheads="1"/>
          </p:cNvSpPr>
          <p:nvPr/>
        </p:nvSpPr>
        <p:spPr bwMode="auto">
          <a:xfrm>
            <a:off x="-14288" y="2111375"/>
            <a:ext cx="61118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>
                <a:solidFill>
                  <a:srgbClr val="808080"/>
                </a:solidFill>
              </a:rPr>
              <a:t>vek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16622" name="Rectangle 7"/>
          <p:cNvSpPr>
            <a:spLocks noChangeArrowheads="1"/>
          </p:cNvSpPr>
          <p:nvPr/>
        </p:nvSpPr>
        <p:spPr bwMode="auto">
          <a:xfrm>
            <a:off x="0" y="3068638"/>
            <a:ext cx="82708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>
                <a:solidFill>
                  <a:srgbClr val="808080"/>
                </a:solidFill>
              </a:rPr>
              <a:t>vzdelanie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16623" name="Rectangle 8"/>
          <p:cNvSpPr>
            <a:spLocks noChangeArrowheads="1"/>
          </p:cNvSpPr>
          <p:nvPr/>
        </p:nvSpPr>
        <p:spPr bwMode="auto">
          <a:xfrm>
            <a:off x="-11113" y="4897438"/>
            <a:ext cx="1187451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>
                <a:solidFill>
                  <a:srgbClr val="808080"/>
                </a:solidFill>
              </a:rPr>
              <a:t>zamestnanie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16624" name="Line 10"/>
          <p:cNvSpPr>
            <a:spLocks noChangeShapeType="1"/>
          </p:cNvSpPr>
          <p:nvPr/>
        </p:nvSpPr>
        <p:spPr bwMode="auto">
          <a:xfrm>
            <a:off x="6899275" y="1363663"/>
            <a:ext cx="0" cy="523875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graphicFrame>
        <p:nvGraphicFramePr>
          <p:cNvPr id="16616" name="Object 23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75456309"/>
              </p:ext>
            </p:extLst>
          </p:nvPr>
        </p:nvGraphicFramePr>
        <p:xfrm>
          <a:off x="5220072" y="1050925"/>
          <a:ext cx="3730625" cy="5654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843" name="Chart" r:id="rId6" imgW="4914799" imgH="7429590" progId="MSGraph.Chart.8">
                  <p:embed followColorScheme="full"/>
                </p:oleObj>
              </mc:Choice>
              <mc:Fallback>
                <p:oleObj name="Chart" r:id="rId6" imgW="4914799" imgH="7429590" progId="MSGraph.Chart.8">
                  <p:embed followColorScheme="full"/>
                  <p:pic>
                    <p:nvPicPr>
                      <p:cNvPr id="0" name="Object 232"/>
                      <p:cNvPicPr>
                        <a:picLocks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20072" y="1050925"/>
                        <a:ext cx="3730625" cy="5654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625" name="Line 12"/>
          <p:cNvSpPr>
            <a:spLocks noChangeShapeType="1"/>
          </p:cNvSpPr>
          <p:nvPr/>
        </p:nvSpPr>
        <p:spPr bwMode="auto">
          <a:xfrm flipV="1">
            <a:off x="4694238" y="1373033"/>
            <a:ext cx="4454525" cy="30163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6626" name="Line 16"/>
          <p:cNvSpPr>
            <a:spLocks noChangeShapeType="1"/>
          </p:cNvSpPr>
          <p:nvPr/>
        </p:nvSpPr>
        <p:spPr bwMode="auto">
          <a:xfrm flipV="1">
            <a:off x="4694238" y="2189162"/>
            <a:ext cx="4462462" cy="25399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6627" name="Rectangle 17"/>
          <p:cNvSpPr>
            <a:spLocks noChangeArrowheads="1"/>
          </p:cNvSpPr>
          <p:nvPr/>
        </p:nvSpPr>
        <p:spPr bwMode="auto">
          <a:xfrm>
            <a:off x="8494713" y="2833688"/>
            <a:ext cx="433387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350" tIns="6350" rIns="6350" bIns="6350" anchor="b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r" fontAlgn="b"/>
            <a:endParaRPr lang="sk-SK" altLang="sk-SK" sz="800" i="1">
              <a:solidFill>
                <a:srgbClr val="7F7F7F"/>
              </a:solidFill>
              <a:latin typeface="Arial Narrow CE"/>
            </a:endParaRPr>
          </a:p>
        </p:txBody>
      </p:sp>
      <p:sp>
        <p:nvSpPr>
          <p:cNvPr id="16628" name="Rectangle 18"/>
          <p:cNvSpPr>
            <a:spLocks noChangeArrowheads="1"/>
          </p:cNvSpPr>
          <p:nvPr/>
        </p:nvSpPr>
        <p:spPr bwMode="auto">
          <a:xfrm>
            <a:off x="-15875" y="3681413"/>
            <a:ext cx="82708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>
                <a:solidFill>
                  <a:srgbClr val="808080"/>
                </a:solidFill>
              </a:rPr>
              <a:t>národnosť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16629" name="Rectangle 19"/>
          <p:cNvSpPr>
            <a:spLocks noChangeArrowheads="1"/>
          </p:cNvSpPr>
          <p:nvPr/>
        </p:nvSpPr>
        <p:spPr bwMode="auto">
          <a:xfrm>
            <a:off x="4678363" y="5513388"/>
            <a:ext cx="1079500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>
                <a:solidFill>
                  <a:srgbClr val="808080"/>
                </a:solidFill>
              </a:rPr>
              <a:t>kraj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16630" name="Rectangle 20"/>
          <p:cNvSpPr>
            <a:spLocks noChangeArrowheads="1"/>
          </p:cNvSpPr>
          <p:nvPr/>
        </p:nvSpPr>
        <p:spPr bwMode="auto">
          <a:xfrm>
            <a:off x="-36513" y="1149350"/>
            <a:ext cx="933451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0" hangingPunct="0"/>
            <a:r>
              <a:rPr lang="sk-SK" altLang="sk-SK" sz="1000" b="1">
                <a:solidFill>
                  <a:srgbClr val="808080"/>
                </a:solidFill>
              </a:rPr>
              <a:t>CELÁ VZORKA</a:t>
            </a:r>
          </a:p>
        </p:txBody>
      </p:sp>
      <p:sp>
        <p:nvSpPr>
          <p:cNvPr id="16631" name="Line 21"/>
          <p:cNvSpPr>
            <a:spLocks noChangeShapeType="1"/>
          </p:cNvSpPr>
          <p:nvPr/>
        </p:nvSpPr>
        <p:spPr bwMode="auto">
          <a:xfrm>
            <a:off x="-15875" y="1335088"/>
            <a:ext cx="4371975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sk-SK"/>
          </a:p>
        </p:txBody>
      </p:sp>
      <p:sp>
        <p:nvSpPr>
          <p:cNvPr id="16632" name="Rectangle 29"/>
          <p:cNvSpPr>
            <a:spLocks noChangeArrowheads="1"/>
          </p:cNvSpPr>
          <p:nvPr/>
        </p:nvSpPr>
        <p:spPr bwMode="auto">
          <a:xfrm>
            <a:off x="4694238" y="1544638"/>
            <a:ext cx="9350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r>
              <a:rPr lang="sk-SK" altLang="sk-SK" sz="1000" b="1">
                <a:solidFill>
                  <a:srgbClr val="808080"/>
                </a:solidFill>
              </a:rPr>
              <a:t>rodinný </a:t>
            </a:r>
          </a:p>
          <a:p>
            <a:r>
              <a:rPr lang="sk-SK" altLang="sk-SK" sz="1000" b="1">
                <a:solidFill>
                  <a:srgbClr val="808080"/>
                </a:solidFill>
              </a:rPr>
              <a:t>stav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16633" name="Line 314"/>
          <p:cNvSpPr>
            <a:spLocks noChangeShapeType="1"/>
          </p:cNvSpPr>
          <p:nvPr/>
        </p:nvSpPr>
        <p:spPr bwMode="auto">
          <a:xfrm>
            <a:off x="1588" y="1698625"/>
            <a:ext cx="4371975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sk-SK"/>
          </a:p>
        </p:txBody>
      </p:sp>
      <p:sp>
        <p:nvSpPr>
          <p:cNvPr id="16634" name="Line 315"/>
          <p:cNvSpPr>
            <a:spLocks noChangeShapeType="1"/>
          </p:cNvSpPr>
          <p:nvPr/>
        </p:nvSpPr>
        <p:spPr bwMode="auto">
          <a:xfrm>
            <a:off x="-7938" y="2808288"/>
            <a:ext cx="4371976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sk-SK"/>
          </a:p>
        </p:txBody>
      </p:sp>
      <p:sp>
        <p:nvSpPr>
          <p:cNvPr id="16635" name="Line 316"/>
          <p:cNvSpPr>
            <a:spLocks noChangeShapeType="1"/>
          </p:cNvSpPr>
          <p:nvPr/>
        </p:nvSpPr>
        <p:spPr bwMode="auto">
          <a:xfrm>
            <a:off x="1588" y="3529013"/>
            <a:ext cx="4371975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sk-SK"/>
          </a:p>
        </p:txBody>
      </p:sp>
      <p:sp>
        <p:nvSpPr>
          <p:cNvPr id="16636" name="Line 317"/>
          <p:cNvSpPr>
            <a:spLocks noChangeShapeType="1"/>
          </p:cNvSpPr>
          <p:nvPr/>
        </p:nvSpPr>
        <p:spPr bwMode="auto">
          <a:xfrm>
            <a:off x="3175" y="4087813"/>
            <a:ext cx="4371975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sk-SK"/>
          </a:p>
        </p:txBody>
      </p:sp>
      <p:sp>
        <p:nvSpPr>
          <p:cNvPr id="16637" name="Rectangle 6"/>
          <p:cNvSpPr>
            <a:spLocks noChangeArrowheads="1"/>
          </p:cNvSpPr>
          <p:nvPr/>
        </p:nvSpPr>
        <p:spPr bwMode="auto">
          <a:xfrm>
            <a:off x="4635500" y="2646363"/>
            <a:ext cx="993775" cy="55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>
                <a:solidFill>
                  <a:srgbClr val="808080"/>
                </a:solidFill>
              </a:rPr>
              <a:t>čistý mesačný príjem domácnosti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graphicFrame>
        <p:nvGraphicFramePr>
          <p:cNvPr id="16706" name="Group 322"/>
          <p:cNvGraphicFramePr>
            <a:graphicFrameLocks noGrp="1"/>
          </p:cNvGraphicFramePr>
          <p:nvPr/>
        </p:nvGraphicFramePr>
        <p:xfrm>
          <a:off x="8783638" y="1176338"/>
          <a:ext cx="266700" cy="5486400"/>
        </p:xfrm>
        <a:graphic>
          <a:graphicData uri="http://schemas.openxmlformats.org/drawingml/2006/table">
            <a:tbl>
              <a:tblPr/>
              <a:tblGrid>
                <a:gridCol w="26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1 009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619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250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61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79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69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65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185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143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152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127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170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98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305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138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162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155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123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126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116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106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11</a:t>
                      </a:r>
                      <a:r>
                        <a:rPr kumimoji="0" lang="sk-SK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</a:t>
                      </a:r>
                      <a:endParaRPr kumimoji="0" lang="cs-CZ" altLang="sk-SK" sz="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133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126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125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145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</a:t>
                      </a:r>
                      <a:r>
                        <a:rPr kumimoji="0" lang="sk-SK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44</a:t>
                      </a:r>
                      <a:endParaRPr kumimoji="0" lang="cs-CZ" altLang="sk-SK" sz="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</a:tbl>
          </a:graphicData>
        </a:graphic>
      </p:graphicFrame>
      <p:sp>
        <p:nvSpPr>
          <p:cNvPr id="16666" name="Line 28"/>
          <p:cNvSpPr>
            <a:spLocks noChangeShapeType="1"/>
          </p:cNvSpPr>
          <p:nvPr/>
        </p:nvSpPr>
        <p:spPr bwMode="auto">
          <a:xfrm flipV="1">
            <a:off x="4694238" y="3813175"/>
            <a:ext cx="4449762" cy="794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6667" name="Line 28"/>
          <p:cNvSpPr>
            <a:spLocks noChangeShapeType="1"/>
          </p:cNvSpPr>
          <p:nvPr/>
        </p:nvSpPr>
        <p:spPr bwMode="auto">
          <a:xfrm flipV="1">
            <a:off x="4694238" y="5032530"/>
            <a:ext cx="4449762" cy="6346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6668" name="Line 317"/>
          <p:cNvSpPr>
            <a:spLocks noChangeShapeType="1"/>
          </p:cNvSpPr>
          <p:nvPr/>
        </p:nvSpPr>
        <p:spPr bwMode="auto">
          <a:xfrm>
            <a:off x="34925" y="5732463"/>
            <a:ext cx="4371975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sk-SK"/>
          </a:p>
        </p:txBody>
      </p:sp>
      <p:graphicFrame>
        <p:nvGraphicFramePr>
          <p:cNvPr id="16705" name="Group 321"/>
          <p:cNvGraphicFramePr>
            <a:graphicFrameLocks noGrp="1"/>
          </p:cNvGraphicFramePr>
          <p:nvPr/>
        </p:nvGraphicFramePr>
        <p:xfrm>
          <a:off x="4300538" y="1163638"/>
          <a:ext cx="323850" cy="5476890"/>
        </p:xfrm>
        <a:graphic>
          <a:graphicData uri="http://schemas.openxmlformats.org/drawingml/2006/table">
            <a:tbl>
              <a:tblPr/>
              <a:tblGrid>
                <a:gridCol w="323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1 00</a:t>
                      </a:r>
                      <a:r>
                        <a:rPr kumimoji="0" lang="sk-SK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9</a:t>
                      </a:r>
                      <a:endParaRPr kumimoji="0" lang="cs-CZ" altLang="sk-SK" sz="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489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520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128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209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180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176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161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155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155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294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378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182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869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105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35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45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249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181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91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80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210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83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23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47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73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293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255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266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122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</a:tbl>
          </a:graphicData>
        </a:graphic>
      </p:graphicFrame>
      <p:sp>
        <p:nvSpPr>
          <p:cNvPr id="16700" name="Rectangle 6"/>
          <p:cNvSpPr>
            <a:spLocks noChangeArrowheads="1"/>
          </p:cNvSpPr>
          <p:nvPr/>
        </p:nvSpPr>
        <p:spPr bwMode="auto">
          <a:xfrm>
            <a:off x="6350" y="5911850"/>
            <a:ext cx="8969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>
                <a:solidFill>
                  <a:srgbClr val="808080"/>
                </a:solidFill>
              </a:rPr>
              <a:t>počet členov domácnosti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16701" name="Rectangle 6"/>
          <p:cNvSpPr>
            <a:spLocks noChangeArrowheads="1"/>
          </p:cNvSpPr>
          <p:nvPr/>
        </p:nvSpPr>
        <p:spPr bwMode="auto">
          <a:xfrm>
            <a:off x="4635500" y="4227513"/>
            <a:ext cx="896938" cy="55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>
                <a:solidFill>
                  <a:srgbClr val="808080"/>
                </a:solidFill>
              </a:rPr>
              <a:t>počet obyvateľov obce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cxnSp>
        <p:nvCxnSpPr>
          <p:cNvPr id="16702" name="Rovná spojnica 4"/>
          <p:cNvCxnSpPr>
            <a:cxnSpLocks noChangeShapeType="1"/>
          </p:cNvCxnSpPr>
          <p:nvPr/>
        </p:nvCxnSpPr>
        <p:spPr bwMode="auto">
          <a:xfrm>
            <a:off x="2906088" y="1149350"/>
            <a:ext cx="0" cy="5487988"/>
          </a:xfrm>
          <a:prstGeom prst="line">
            <a:avLst/>
          </a:prstGeom>
          <a:noFill/>
          <a:ln w="12700" algn="ctr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703" name="Rovná spojnica 35"/>
          <p:cNvCxnSpPr>
            <a:cxnSpLocks noChangeShapeType="1"/>
          </p:cNvCxnSpPr>
          <p:nvPr/>
        </p:nvCxnSpPr>
        <p:spPr bwMode="auto">
          <a:xfrm>
            <a:off x="7236296" y="1181100"/>
            <a:ext cx="0" cy="5487988"/>
          </a:xfrm>
          <a:prstGeom prst="line">
            <a:avLst/>
          </a:prstGeom>
          <a:noFill/>
          <a:ln w="12700" algn="ctr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9" name="Rectangle 39"/>
          <p:cNvSpPr txBox="1">
            <a:spLocks noGrp="1" noChangeArrowheads="1"/>
          </p:cNvSpPr>
          <p:nvPr/>
        </p:nvSpPr>
        <p:spPr bwMode="auto">
          <a:xfrm>
            <a:off x="7513638" y="6637338"/>
            <a:ext cx="1630362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r"/>
            <a:fld id="{8662FF1E-FEDD-4CB5-A514-0DE587B7662D}" type="slidenum">
              <a:rPr lang="cs-CZ" altLang="sk-SK" sz="1200">
                <a:solidFill>
                  <a:schemeClr val="bg2"/>
                </a:solidFill>
              </a:rPr>
              <a:pPr algn="r"/>
              <a:t>16</a:t>
            </a:fld>
            <a:endParaRPr lang="cs-CZ" altLang="sk-SK" sz="1200">
              <a:solidFill>
                <a:schemeClr val="bg2"/>
              </a:solidFill>
            </a:endParaRPr>
          </a:p>
        </p:txBody>
      </p:sp>
      <p:graphicFrame>
        <p:nvGraphicFramePr>
          <p:cNvPr id="18637" name="Object 20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38958253"/>
              </p:ext>
            </p:extLst>
          </p:nvPr>
        </p:nvGraphicFramePr>
        <p:xfrm>
          <a:off x="323850" y="836613"/>
          <a:ext cx="8658225" cy="5683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839" name="Chart" r:id="rId4" imgW="11315599" imgH="7543800" progId="MSGraph.Chart.8">
                  <p:embed followColorScheme="full"/>
                </p:oleObj>
              </mc:Choice>
              <mc:Fallback>
                <p:oleObj name="Chart" r:id="rId4" imgW="11315599" imgH="7543800" progId="MSGraph.Chart.8">
                  <p:embed followColorScheme="full"/>
                  <p:pic>
                    <p:nvPicPr>
                      <p:cNvPr id="0" name="Object 205"/>
                      <p:cNvPicPr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836613"/>
                        <a:ext cx="8658225" cy="5683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640" name="Line 10"/>
          <p:cNvSpPr>
            <a:spLocks noChangeShapeType="1"/>
          </p:cNvSpPr>
          <p:nvPr/>
        </p:nvSpPr>
        <p:spPr bwMode="auto">
          <a:xfrm>
            <a:off x="6899275" y="1363663"/>
            <a:ext cx="0" cy="523875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graphicFrame>
        <p:nvGraphicFramePr>
          <p:cNvPr id="18638" name="Object 20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49177841"/>
              </p:ext>
            </p:extLst>
          </p:nvPr>
        </p:nvGraphicFramePr>
        <p:xfrm>
          <a:off x="5295900" y="1049338"/>
          <a:ext cx="3633788" cy="5430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840" name="Chart" r:id="rId6" imgW="4876710" imgH="7315110" progId="MSGraph.Chart.8">
                  <p:embed followColorScheme="full"/>
                </p:oleObj>
              </mc:Choice>
              <mc:Fallback>
                <p:oleObj name="Chart" r:id="rId6" imgW="4876710" imgH="7315110" progId="MSGraph.Chart.8">
                  <p:embed followColorScheme="full"/>
                  <p:pic>
                    <p:nvPicPr>
                      <p:cNvPr id="0" name="Object 206"/>
                      <p:cNvPicPr>
                        <a:picLocks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95900" y="1049338"/>
                        <a:ext cx="3633788" cy="5430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641" name="Line 12"/>
          <p:cNvSpPr>
            <a:spLocks noChangeShapeType="1"/>
          </p:cNvSpPr>
          <p:nvPr/>
        </p:nvSpPr>
        <p:spPr bwMode="auto">
          <a:xfrm flipV="1">
            <a:off x="4794250" y="1595438"/>
            <a:ext cx="4349749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8643" name="Rectangle 17"/>
          <p:cNvSpPr>
            <a:spLocks noChangeArrowheads="1"/>
          </p:cNvSpPr>
          <p:nvPr/>
        </p:nvSpPr>
        <p:spPr bwMode="auto">
          <a:xfrm>
            <a:off x="8494713" y="2833688"/>
            <a:ext cx="433387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350" tIns="6350" rIns="6350" bIns="6350" anchor="b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r" fontAlgn="b"/>
            <a:endParaRPr lang="sk-SK" altLang="sk-SK" sz="800" i="1">
              <a:solidFill>
                <a:srgbClr val="7F7F7F"/>
              </a:solidFill>
              <a:latin typeface="Arial Narrow CE"/>
            </a:endParaRPr>
          </a:p>
        </p:txBody>
      </p:sp>
      <p:sp>
        <p:nvSpPr>
          <p:cNvPr id="18644" name="Rectangle 20"/>
          <p:cNvSpPr>
            <a:spLocks noChangeArrowheads="1"/>
          </p:cNvSpPr>
          <p:nvPr/>
        </p:nvSpPr>
        <p:spPr bwMode="auto">
          <a:xfrm>
            <a:off x="-36513" y="1149350"/>
            <a:ext cx="933451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0" hangingPunct="0"/>
            <a:r>
              <a:rPr lang="sk-SK" altLang="sk-SK" sz="1000" b="1">
                <a:solidFill>
                  <a:srgbClr val="808080"/>
                </a:solidFill>
              </a:rPr>
              <a:t>CELÁ VZORKA</a:t>
            </a:r>
          </a:p>
        </p:txBody>
      </p:sp>
      <p:sp>
        <p:nvSpPr>
          <p:cNvPr id="18645" name="Line 21"/>
          <p:cNvSpPr>
            <a:spLocks noChangeShapeType="1"/>
          </p:cNvSpPr>
          <p:nvPr/>
        </p:nvSpPr>
        <p:spPr bwMode="auto">
          <a:xfrm>
            <a:off x="0" y="1398588"/>
            <a:ext cx="4371975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sk-SK"/>
          </a:p>
        </p:txBody>
      </p:sp>
      <p:sp>
        <p:nvSpPr>
          <p:cNvPr id="18647" name="Line 317"/>
          <p:cNvSpPr>
            <a:spLocks noChangeShapeType="1"/>
          </p:cNvSpPr>
          <p:nvPr/>
        </p:nvSpPr>
        <p:spPr bwMode="auto">
          <a:xfrm>
            <a:off x="19050" y="4170363"/>
            <a:ext cx="4371975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sk-SK"/>
          </a:p>
        </p:txBody>
      </p:sp>
      <p:sp>
        <p:nvSpPr>
          <p:cNvPr id="18648" name="Line 28"/>
          <p:cNvSpPr>
            <a:spLocks noChangeShapeType="1"/>
          </p:cNvSpPr>
          <p:nvPr/>
        </p:nvSpPr>
        <p:spPr bwMode="auto">
          <a:xfrm flipV="1">
            <a:off x="4794250" y="3205163"/>
            <a:ext cx="4349750" cy="1270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8649" name="Line 28"/>
          <p:cNvSpPr>
            <a:spLocks noChangeShapeType="1"/>
          </p:cNvSpPr>
          <p:nvPr/>
        </p:nvSpPr>
        <p:spPr bwMode="auto">
          <a:xfrm flipV="1">
            <a:off x="4794250" y="4807426"/>
            <a:ext cx="4349749" cy="11113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8650" name="Rectangle 6"/>
          <p:cNvSpPr>
            <a:spLocks noChangeArrowheads="1"/>
          </p:cNvSpPr>
          <p:nvPr/>
        </p:nvSpPr>
        <p:spPr bwMode="auto">
          <a:xfrm>
            <a:off x="4788024" y="4562951"/>
            <a:ext cx="896937" cy="24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 dirty="0">
                <a:solidFill>
                  <a:srgbClr val="808080"/>
                </a:solidFill>
              </a:rPr>
              <a:t>vzťah k </a:t>
            </a:r>
            <a:r>
              <a:rPr lang="sk-SK" altLang="sk-SK" sz="1000" b="1" dirty="0" smtClean="0">
                <a:solidFill>
                  <a:srgbClr val="808080"/>
                </a:solidFill>
              </a:rPr>
              <a:t>viere</a:t>
            </a:r>
            <a:endParaRPr lang="sk-SK" altLang="sk-SK" sz="1000" b="1" dirty="0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18651" name="Rectangle 29"/>
          <p:cNvSpPr>
            <a:spLocks noChangeArrowheads="1"/>
          </p:cNvSpPr>
          <p:nvPr/>
        </p:nvSpPr>
        <p:spPr bwMode="auto">
          <a:xfrm>
            <a:off x="-3175" y="2792413"/>
            <a:ext cx="9350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>
                <a:solidFill>
                  <a:srgbClr val="808080"/>
                </a:solidFill>
              </a:rPr>
              <a:t>volebné preferencie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18652" name="Rectangle 19"/>
          <p:cNvSpPr>
            <a:spLocks noChangeArrowheads="1"/>
          </p:cNvSpPr>
          <p:nvPr/>
        </p:nvSpPr>
        <p:spPr bwMode="auto">
          <a:xfrm>
            <a:off x="-4763" y="4437063"/>
            <a:ext cx="1079501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>
                <a:solidFill>
                  <a:srgbClr val="808080"/>
                </a:solidFill>
              </a:rPr>
              <a:t>parlamentné voľby 2012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18653" name="Rectangle 29"/>
          <p:cNvSpPr>
            <a:spLocks noChangeArrowheads="1"/>
          </p:cNvSpPr>
          <p:nvPr/>
        </p:nvSpPr>
        <p:spPr bwMode="auto">
          <a:xfrm>
            <a:off x="4788024" y="2663701"/>
            <a:ext cx="935037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r>
              <a:rPr lang="sk-SK" altLang="sk-SK" sz="1000" b="1" dirty="0">
                <a:solidFill>
                  <a:srgbClr val="808080"/>
                </a:solidFill>
              </a:rPr>
              <a:t>liberálno-konzervatívna orientácia</a:t>
            </a:r>
            <a:endParaRPr lang="sk-SK" altLang="sk-SK" sz="1000" b="1" dirty="0">
              <a:solidFill>
                <a:srgbClr val="808080"/>
              </a:solidFill>
              <a:latin typeface="Arial Narrow CE"/>
            </a:endParaRPr>
          </a:p>
        </p:txBody>
      </p:sp>
      <p:cxnSp>
        <p:nvCxnSpPr>
          <p:cNvPr id="18654" name="Rovná spojnica 23"/>
          <p:cNvCxnSpPr>
            <a:cxnSpLocks noChangeShapeType="1"/>
          </p:cNvCxnSpPr>
          <p:nvPr/>
        </p:nvCxnSpPr>
        <p:spPr bwMode="auto">
          <a:xfrm>
            <a:off x="2779892" y="1149350"/>
            <a:ext cx="0" cy="5487988"/>
          </a:xfrm>
          <a:prstGeom prst="line">
            <a:avLst/>
          </a:prstGeom>
          <a:noFill/>
          <a:ln w="12700" algn="ctr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655" name="Rovná spojnica 24"/>
          <p:cNvCxnSpPr>
            <a:cxnSpLocks noChangeShapeType="1"/>
          </p:cNvCxnSpPr>
          <p:nvPr/>
        </p:nvCxnSpPr>
        <p:spPr bwMode="auto">
          <a:xfrm>
            <a:off x="7220932" y="1149350"/>
            <a:ext cx="0" cy="5487988"/>
          </a:xfrm>
          <a:prstGeom prst="line">
            <a:avLst/>
          </a:prstGeom>
          <a:noFill/>
          <a:ln w="12700" algn="ctr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8656" name="Rectangle 3"/>
          <p:cNvSpPr>
            <a:spLocks noChangeArrowheads="1"/>
          </p:cNvSpPr>
          <p:nvPr/>
        </p:nvSpPr>
        <p:spPr bwMode="auto">
          <a:xfrm>
            <a:off x="684213" y="204788"/>
            <a:ext cx="8208962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0" hangingPunct="0">
              <a:buFont typeface="Wingdings 2" panose="05020102010507070707" pitchFamily="18" charset="2"/>
              <a:buNone/>
            </a:pPr>
            <a:r>
              <a:rPr lang="sk-SK" altLang="sk-SK" b="1">
                <a:solidFill>
                  <a:srgbClr val="4D4D4D"/>
                </a:solidFill>
              </a:rPr>
              <a:t>Názory na inštitúciu manželstva – I. </a:t>
            </a:r>
          </a:p>
          <a:p>
            <a:pPr algn="ctr" eaLnBrk="0" hangingPunct="0">
              <a:buFont typeface="Wingdings 2" panose="05020102010507070707" pitchFamily="18" charset="2"/>
              <a:buNone/>
            </a:pPr>
            <a:r>
              <a:rPr lang="sk-SK" altLang="sk-SK" b="1">
                <a:solidFill>
                  <a:srgbClr val="4D4D4D"/>
                </a:solidFill>
              </a:rPr>
              <a:t>podľa sociálno-demografických charakteristík respondentov</a:t>
            </a:r>
          </a:p>
        </p:txBody>
      </p:sp>
      <p:sp>
        <p:nvSpPr>
          <p:cNvPr id="18657" name="Rectangle 4"/>
          <p:cNvSpPr>
            <a:spLocks noChangeArrowheads="1"/>
          </p:cNvSpPr>
          <p:nvPr/>
        </p:nvSpPr>
        <p:spPr bwMode="auto">
          <a:xfrm>
            <a:off x="7145338" y="6613525"/>
            <a:ext cx="1871662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sk-SK" altLang="sk-SK" sz="900" i="1">
                <a:solidFill>
                  <a:srgbClr val="000000"/>
                </a:solidFill>
                <a:latin typeface="Arial" panose="020B0604020202020204" pitchFamily="34" charset="0"/>
              </a:rPr>
              <a:t>%, N = 1009, celá vzorka</a:t>
            </a:r>
          </a:p>
        </p:txBody>
      </p:sp>
      <p:sp>
        <p:nvSpPr>
          <p:cNvPr id="18658" name="Rectangle 19"/>
          <p:cNvSpPr>
            <a:spLocks noChangeArrowheads="1"/>
          </p:cNvSpPr>
          <p:nvPr/>
        </p:nvSpPr>
        <p:spPr bwMode="auto">
          <a:xfrm>
            <a:off x="4860652" y="5991225"/>
            <a:ext cx="1079500" cy="40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 dirty="0">
                <a:solidFill>
                  <a:srgbClr val="808080"/>
                </a:solidFill>
              </a:rPr>
              <a:t>používanie internetu</a:t>
            </a:r>
            <a:r>
              <a:rPr lang="sk-SK" altLang="sk-SK" sz="1000" b="1" dirty="0">
                <a:solidFill>
                  <a:srgbClr val="808080"/>
                </a:solidFill>
                <a:latin typeface="Arial Narrow CE"/>
              </a:rPr>
              <a:t> </a:t>
            </a:r>
            <a:endParaRPr lang="sk-SK" altLang="sk-SK" sz="1000" b="1" dirty="0">
              <a:solidFill>
                <a:srgbClr val="808080"/>
              </a:solidFill>
            </a:endParaRPr>
          </a:p>
        </p:txBody>
      </p:sp>
      <p:graphicFrame>
        <p:nvGraphicFramePr>
          <p:cNvPr id="30" name="Group 277"/>
          <p:cNvGraphicFramePr>
            <a:graphicFrameLocks noGrp="1"/>
          </p:cNvGraphicFramePr>
          <p:nvPr/>
        </p:nvGraphicFramePr>
        <p:xfrm>
          <a:off x="4449763" y="1176338"/>
          <a:ext cx="266700" cy="5280032"/>
        </p:xfrm>
        <a:graphic>
          <a:graphicData uri="http://schemas.openxmlformats.org/drawingml/2006/table">
            <a:tbl>
              <a:tblPr/>
              <a:tblGrid>
                <a:gridCol w="26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1 00</a:t>
                      </a:r>
                      <a:r>
                        <a:rPr kumimoji="0" lang="sk-SK" altLang="sk-SK" sz="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9</a:t>
                      </a:r>
                      <a:endParaRPr kumimoji="0" lang="cs-CZ" altLang="sk-SK" sz="8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49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28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59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56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277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6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54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99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29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6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42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71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86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114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131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75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86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55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45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5</a:t>
                      </a:r>
                      <a:r>
                        <a:rPr kumimoji="0" lang="sk-SK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8</a:t>
                      </a:r>
                      <a:endParaRPr kumimoji="0" lang="cs-CZ" altLang="sk-SK" sz="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86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47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321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286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22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36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22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286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328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</a:tbl>
          </a:graphicData>
        </a:graphic>
      </p:graphicFrame>
      <p:graphicFrame>
        <p:nvGraphicFramePr>
          <p:cNvPr id="18703" name="Group 271"/>
          <p:cNvGraphicFramePr>
            <a:graphicFrameLocks noGrp="1"/>
          </p:cNvGraphicFramePr>
          <p:nvPr/>
        </p:nvGraphicFramePr>
        <p:xfrm>
          <a:off x="8604250" y="1196975"/>
          <a:ext cx="374650" cy="5184781"/>
        </p:xfrm>
        <a:graphic>
          <a:graphicData uri="http://schemas.openxmlformats.org/drawingml/2006/table">
            <a:tbl>
              <a:tblPr/>
              <a:tblGrid>
                <a:gridCol w="374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98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1 009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8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308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8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325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16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268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8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108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8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110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68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558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8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270</a:t>
                      </a:r>
                      <a:endParaRPr kumimoji="0" lang="cs-CZ" altLang="sk-SK" sz="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8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71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8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472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016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201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98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199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98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137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793" name="Rectangle 39"/>
          <p:cNvSpPr txBox="1">
            <a:spLocks noGrp="1" noChangeArrowheads="1"/>
          </p:cNvSpPr>
          <p:nvPr/>
        </p:nvSpPr>
        <p:spPr bwMode="auto">
          <a:xfrm>
            <a:off x="7513638" y="6637338"/>
            <a:ext cx="1630362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r"/>
            <a:fld id="{4F480E03-D4A2-42E2-9AF8-81471516DEAE}" type="slidenum">
              <a:rPr lang="cs-CZ" altLang="sk-SK" sz="1200">
                <a:solidFill>
                  <a:srgbClr val="808080"/>
                </a:solidFill>
              </a:rPr>
              <a:pPr algn="r"/>
              <a:t>17</a:t>
            </a:fld>
            <a:endParaRPr lang="cs-CZ" altLang="sk-SK" sz="1200">
              <a:solidFill>
                <a:srgbClr val="808080"/>
              </a:solidFill>
            </a:endParaRPr>
          </a:p>
        </p:txBody>
      </p:sp>
      <p:sp>
        <p:nvSpPr>
          <p:cNvPr id="289794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611188" y="1125538"/>
            <a:ext cx="8137525" cy="5040312"/>
          </a:xfrm>
        </p:spPr>
        <p:txBody>
          <a:bodyPr/>
          <a:lstStyle/>
          <a:p>
            <a:pPr algn="just">
              <a:buFont typeface="Wingdings" panose="05000000000000000000" pitchFamily="2" charset="2"/>
              <a:buNone/>
            </a:pPr>
            <a:endParaRPr lang="sk-SK" altLang="sk-SK" sz="1000" b="1" dirty="0" smtClean="0"/>
          </a:p>
          <a:p>
            <a:pPr algn="just"/>
            <a:endParaRPr lang="sk-SK" altLang="sk-SK" dirty="0" smtClean="0"/>
          </a:p>
          <a:p>
            <a:pPr algn="just"/>
            <a:r>
              <a:rPr lang="sk-SK" altLang="sk-SK" dirty="0" smtClean="0"/>
              <a:t>Viac ako dve tretiny respondentov (69%) sú zástancami názoru, že „ak manžel alebo manželka zistí, že z určitých dôvodov nie je možné pokračovať v spoločnom živote s partnerom, tak rozvod je jedným z možných riešení situácie“. Pričom „úplne“ s týmto názorom súhlasí 29% a „skôr“ s ním súhlasí až 40% opýtaných.</a:t>
            </a:r>
          </a:p>
          <a:p>
            <a:pPr algn="just"/>
            <a:endParaRPr lang="sk-SK" altLang="sk-SK" dirty="0" smtClean="0"/>
          </a:p>
          <a:p>
            <a:pPr algn="just"/>
            <a:r>
              <a:rPr lang="sk-SK" altLang="sk-SK" dirty="0" smtClean="0"/>
              <a:t>Opačný postoj – „manželstvo je inštitúcia, ktorá by mala vydržať všetky problémy, ktoré sa môžu vyskytnúť počas života partnerov a teda manželia by sa nemali za žiadnych okolností rozviesť “ – podporuje necelá tretina opýtaných (29%). „Úplne“ sa s týmto postojom stotožňuje 11% opýtaných a „skôr“ 18% respondentov.</a:t>
            </a:r>
          </a:p>
          <a:p>
            <a:pPr algn="just"/>
            <a:endParaRPr lang="sk-SK" altLang="sk-SK" dirty="0" smtClean="0"/>
          </a:p>
          <a:p>
            <a:pPr algn="just"/>
            <a:r>
              <a:rPr lang="sk-SK" altLang="sk-SK" i="1" dirty="0" smtClean="0"/>
              <a:t>Ak porovnáme výsledky aktuálneho prieskumu s rokom 2013 došlo k miernemu poklesu zástancov tradičného partnerského spolužitia bez možnosti rozvodu. Podiel súhlasiacich s týmto modelom spolužitia poklesol z 33% v roku 2013 na 29% v aktuálnom prieskume. Naopak, došlo k významnejšiemu nárastu „úplných“ zástancov názoru, že „ak manžel alebo manželka zistí, že z určitých dôvodov nie je možné pokračovať v spoločnom živote s partnerom, tak rozvod je jedným z možných riešení situácie“ – a to z 23% v roku 2013 na aktuálnych 29%.</a:t>
            </a:r>
          </a:p>
          <a:p>
            <a:pPr algn="just">
              <a:buFont typeface="Wingdings 2" panose="05020102010507070707" pitchFamily="18" charset="2"/>
              <a:buNone/>
            </a:pPr>
            <a:endParaRPr lang="sk-SK" altLang="ko-KR" sz="1200" dirty="0" smtClean="0"/>
          </a:p>
          <a:p>
            <a:pPr algn="just">
              <a:buFont typeface="Wingdings" panose="05000000000000000000" pitchFamily="2" charset="2"/>
              <a:buChar char="Ø"/>
            </a:pPr>
            <a:endParaRPr lang="sk-SK" altLang="sk-SK" sz="1200" dirty="0" smtClean="0"/>
          </a:p>
          <a:p>
            <a:pPr algn="just">
              <a:buFont typeface="Wingdings" panose="05000000000000000000" pitchFamily="2" charset="2"/>
              <a:buChar char="Ø"/>
            </a:pPr>
            <a:endParaRPr lang="sk-SK" altLang="sk-SK" sz="1200" dirty="0" smtClean="0">
              <a:latin typeface="Arial" panose="020B0604020202020204" pitchFamily="34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endParaRPr lang="sk-SK" altLang="sk-SK" sz="1200" dirty="0" smtClean="0">
              <a:latin typeface="Arial" panose="020B0604020202020204" pitchFamily="34" charset="0"/>
            </a:endParaRPr>
          </a:p>
          <a:p>
            <a:pPr algn="just">
              <a:buFont typeface="Wingdings" panose="05000000000000000000" pitchFamily="2" charset="2"/>
              <a:buNone/>
            </a:pPr>
            <a:endParaRPr lang="sk-SK" altLang="sk-SK" sz="1200" dirty="0" smtClean="0">
              <a:solidFill>
                <a:srgbClr val="FF3300"/>
              </a:solidFill>
              <a:latin typeface="Arial" panose="020B0604020202020204" pitchFamily="34" charset="0"/>
            </a:endParaRPr>
          </a:p>
        </p:txBody>
      </p:sp>
      <p:sp>
        <p:nvSpPr>
          <p:cNvPr id="289795" name="Rectangle 3"/>
          <p:cNvSpPr>
            <a:spLocks noChangeArrowheads="1"/>
          </p:cNvSpPr>
          <p:nvPr/>
        </p:nvSpPr>
        <p:spPr bwMode="auto">
          <a:xfrm>
            <a:off x="827088" y="260350"/>
            <a:ext cx="7921625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sk-SK" altLang="sk-SK" b="1">
                <a:solidFill>
                  <a:srgbClr val="4D4D4D"/>
                </a:solidFill>
              </a:rPr>
              <a:t>1.2. Názory na inštitúciu manželstva – II. </a:t>
            </a:r>
            <a:endParaRPr lang="en-US" altLang="sk-SK" b="1">
              <a:solidFill>
                <a:srgbClr val="4D4D4D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08" name="Zástupný symbol čísla snímky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fld id="{00419C0B-DD07-4E91-BEFE-F9A3129AF07C}" type="slidenum">
              <a:rPr lang="cs-CZ" altLang="sk-SK">
                <a:solidFill>
                  <a:srgbClr val="808080"/>
                </a:solidFill>
              </a:rPr>
              <a:pPr/>
              <a:t>18</a:t>
            </a:fld>
            <a:endParaRPr lang="cs-CZ" altLang="sk-SK">
              <a:solidFill>
                <a:srgbClr val="808080"/>
              </a:solidFill>
            </a:endParaRPr>
          </a:p>
        </p:txBody>
      </p:sp>
      <p:sp>
        <p:nvSpPr>
          <p:cNvPr id="37909" name="Rectangle 7"/>
          <p:cNvSpPr>
            <a:spLocks noChangeArrowheads="1"/>
          </p:cNvSpPr>
          <p:nvPr/>
        </p:nvSpPr>
        <p:spPr bwMode="auto">
          <a:xfrm>
            <a:off x="0" y="144463"/>
            <a:ext cx="9144000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0" hangingPunct="0">
              <a:lnSpc>
                <a:spcPct val="110000"/>
              </a:lnSpc>
            </a:pPr>
            <a:r>
              <a:rPr lang="sk-SK" altLang="sk-SK" b="1">
                <a:solidFill>
                  <a:srgbClr val="4D4D4D"/>
                </a:solidFill>
              </a:rPr>
              <a:t>Názory na inštitúciu manželstva – II. </a:t>
            </a:r>
            <a:br>
              <a:rPr lang="sk-SK" altLang="sk-SK" b="1">
                <a:solidFill>
                  <a:srgbClr val="4D4D4D"/>
                </a:solidFill>
              </a:rPr>
            </a:br>
            <a:r>
              <a:rPr lang="en-GB" altLang="sk-SK" sz="1600">
                <a:solidFill>
                  <a:srgbClr val="4D4D4D"/>
                </a:solidFill>
              </a:rPr>
              <a:t>% </a:t>
            </a:r>
            <a:r>
              <a:rPr lang="sk-SK" altLang="sk-SK" sz="1600">
                <a:solidFill>
                  <a:srgbClr val="4D4D4D"/>
                </a:solidFill>
              </a:rPr>
              <a:t> všetkých respondentov; január 2016; báza: 1009 respondentov</a:t>
            </a:r>
            <a:endParaRPr lang="en-GB" altLang="sk-SK" sz="1400" b="1">
              <a:solidFill>
                <a:srgbClr val="808080"/>
              </a:solidFill>
            </a:endParaRPr>
          </a:p>
        </p:txBody>
      </p:sp>
      <p:sp>
        <p:nvSpPr>
          <p:cNvPr id="37910" name="Rectangle 8"/>
          <p:cNvSpPr>
            <a:spLocks noChangeArrowheads="1"/>
          </p:cNvSpPr>
          <p:nvPr/>
        </p:nvSpPr>
        <p:spPr bwMode="auto">
          <a:xfrm>
            <a:off x="1908175" y="6445250"/>
            <a:ext cx="5616575" cy="246063"/>
          </a:xfrm>
          <a:prstGeom prst="rect">
            <a:avLst/>
          </a:prstGeom>
          <a:noFill/>
          <a:ln w="3175" cap="rnd" algn="ctr">
            <a:solidFill>
              <a:schemeClr val="tx1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0" hangingPunct="0">
              <a:buFont typeface="Wingdings 2" panose="05020102010507070707" pitchFamily="18" charset="2"/>
              <a:buNone/>
            </a:pPr>
            <a:r>
              <a:rPr lang="sk-SK" altLang="sk-SK" sz="1000" i="1">
                <a:solidFill>
                  <a:srgbClr val="4D4D4D"/>
                </a:solidFill>
              </a:rPr>
              <a:t>Otázka: „Chceli by sme poznať Váš názor na inštitúciu manželstva. Ktorý z uvedených názorov je Vám bližší?“</a:t>
            </a:r>
            <a:endParaRPr lang="en-US" altLang="sk-SK" sz="1000" i="1">
              <a:solidFill>
                <a:srgbClr val="4D4D4D"/>
              </a:solidFill>
            </a:endParaRPr>
          </a:p>
        </p:txBody>
      </p:sp>
      <p:sp>
        <p:nvSpPr>
          <p:cNvPr id="37913" name="Rectangle 34"/>
          <p:cNvSpPr>
            <a:spLocks noChangeArrowheads="1"/>
          </p:cNvSpPr>
          <p:nvPr/>
        </p:nvSpPr>
        <p:spPr bwMode="auto">
          <a:xfrm>
            <a:off x="2843213" y="6623050"/>
            <a:ext cx="4032250" cy="23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/>
            <a:r>
              <a:rPr lang="sk-SK" altLang="sk-SK" sz="1000" b="1" i="1">
                <a:solidFill>
                  <a:srgbClr val="808080"/>
                </a:solidFill>
                <a:latin typeface="Arial" panose="020B0604020202020204" pitchFamily="34" charset="0"/>
              </a:rPr>
              <a:t> </a:t>
            </a:r>
            <a:r>
              <a:rPr lang="sk-SK" altLang="sk-SK" sz="900" b="1" i="1">
                <a:solidFill>
                  <a:srgbClr val="808080"/>
                </a:solidFill>
                <a:latin typeface="Arial" panose="020B0604020202020204" pitchFamily="34" charset="0"/>
              </a:rPr>
              <a:t>OMNIBUS: Prieskum verejnej mienky</a:t>
            </a:r>
          </a:p>
        </p:txBody>
      </p:sp>
      <p:graphicFrame>
        <p:nvGraphicFramePr>
          <p:cNvPr id="37907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41335884"/>
              </p:ext>
            </p:extLst>
          </p:nvPr>
        </p:nvGraphicFramePr>
        <p:xfrm>
          <a:off x="1692275" y="1916113"/>
          <a:ext cx="5233988" cy="3852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87" name="Chart" r:id="rId4" imgW="8705844" imgH="6438960" progId="MSGraph.Chart.8">
                  <p:embed followColorScheme="full"/>
                </p:oleObj>
              </mc:Choice>
              <mc:Fallback>
                <p:oleObj name="Chart" r:id="rId4" imgW="8705844" imgH="6438960" progId="MSGraph.Chart.8">
                  <p:embed followColorScheme="full"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2275" y="1916113"/>
                        <a:ext cx="5233988" cy="38528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914" name="Rectangle 3"/>
          <p:cNvSpPr>
            <a:spLocks noChangeArrowheads="1"/>
          </p:cNvSpPr>
          <p:nvPr/>
        </p:nvSpPr>
        <p:spPr bwMode="auto">
          <a:xfrm>
            <a:off x="6084888" y="1268413"/>
            <a:ext cx="2987675" cy="1368425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0" hangingPunct="0"/>
            <a:r>
              <a:rPr lang="sk-SK" altLang="sk-SK" sz="1400" b="1">
                <a:solidFill>
                  <a:schemeClr val="bg1"/>
                </a:solidFill>
              </a:rPr>
              <a:t>A. Manželstvo je inštitúcia, ktorá by mala vydržať všetky problémy, ktoré sa môžu vyskytnúť počas života partnerov a teda manželia by sa nemali za žiadnych okolností rozviesť. </a:t>
            </a:r>
          </a:p>
          <a:p>
            <a:pPr algn="ctr" eaLnBrk="0" hangingPunct="0"/>
            <a:r>
              <a:rPr lang="sk-SK" altLang="sk-SK" sz="1400" b="1">
                <a:solidFill>
                  <a:schemeClr val="bg1"/>
                </a:solidFill>
              </a:rPr>
              <a:t>(29%)</a:t>
            </a:r>
            <a:endParaRPr lang="en-US" altLang="sk-SK" sz="1400" b="1">
              <a:solidFill>
                <a:schemeClr val="bg1"/>
              </a:solidFill>
            </a:endParaRPr>
          </a:p>
        </p:txBody>
      </p:sp>
      <p:sp>
        <p:nvSpPr>
          <p:cNvPr id="37915" name="Rectangle 4"/>
          <p:cNvSpPr>
            <a:spLocks noChangeArrowheads="1"/>
          </p:cNvSpPr>
          <p:nvPr/>
        </p:nvSpPr>
        <p:spPr bwMode="auto">
          <a:xfrm>
            <a:off x="63500" y="1268413"/>
            <a:ext cx="2879725" cy="1368425"/>
          </a:xfrm>
          <a:prstGeom prst="rect">
            <a:avLst/>
          </a:prstGeom>
          <a:solidFill>
            <a:srgbClr val="003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0" hangingPunct="0"/>
            <a:r>
              <a:rPr lang="sk-SK" altLang="sk-SK" sz="1400" b="1">
                <a:solidFill>
                  <a:schemeClr val="bg1"/>
                </a:solidFill>
              </a:rPr>
              <a:t>B. Ak manžel alebo manželka zistí, že z určitých dôvodov nie je možné pokračovať v spoločnom živote s partnerom, tak rozvod je jedným z možných riešení situácie. </a:t>
            </a:r>
          </a:p>
          <a:p>
            <a:pPr algn="ctr" eaLnBrk="0" hangingPunct="0"/>
            <a:r>
              <a:rPr lang="sk-SK" altLang="sk-SK" sz="1400" b="1">
                <a:solidFill>
                  <a:schemeClr val="bg1"/>
                </a:solidFill>
              </a:rPr>
              <a:t>(69%)</a:t>
            </a:r>
            <a:endParaRPr lang="en-US" altLang="sk-SK" sz="1400" b="1">
              <a:solidFill>
                <a:schemeClr val="bg1"/>
              </a:solidFill>
            </a:endParaRPr>
          </a:p>
        </p:txBody>
      </p:sp>
      <p:sp>
        <p:nvSpPr>
          <p:cNvPr id="12" name="TextovéPole 11"/>
          <p:cNvSpPr txBox="1"/>
          <p:nvPr/>
        </p:nvSpPr>
        <p:spPr>
          <a:xfrm>
            <a:off x="6084168" y="3108444"/>
            <a:ext cx="3043957" cy="32008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sk-SK" sz="1200" u="sng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Súhlas</a:t>
            </a:r>
            <a:r>
              <a:rPr lang="sk-SK" sz="1200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sk-SK" sz="1200" dirty="0" smtClean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s týmto názorom častejšie </a:t>
            </a:r>
            <a:r>
              <a:rPr lang="sk-SK" sz="1200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uvádzajú:</a:t>
            </a:r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 smtClean="0"/>
              <a:t>ľudia </a:t>
            </a:r>
            <a:r>
              <a:rPr lang="sk-SK" sz="1000" dirty="0"/>
              <a:t>vo veku </a:t>
            </a:r>
            <a:r>
              <a:rPr lang="sk-SK" sz="1000" dirty="0" smtClean="0"/>
              <a:t>55 a viac rokov</a:t>
            </a:r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 smtClean="0"/>
              <a:t>respondenti so základným a stredoškolským vzdelaním bez maturity</a:t>
            </a:r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/>
              <a:t>respondenti </a:t>
            </a:r>
            <a:r>
              <a:rPr lang="sk-SK" sz="1000" dirty="0" smtClean="0"/>
              <a:t>maďarskej resp. inej národnosti</a:t>
            </a:r>
            <a:endParaRPr lang="sk-SK" sz="1000" dirty="0"/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 smtClean="0"/>
              <a:t>nekvalifikovaní manuálni pracovníci; dôchodcovia</a:t>
            </a:r>
            <a:endParaRPr lang="sk-SK" sz="1000" dirty="0"/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/>
              <a:t>žijúci v jedno- alebo dvoj-člennej domácnosti</a:t>
            </a:r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/>
              <a:t>ženatí/ vydaté; ako aj vdovy/ vdovci</a:t>
            </a:r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 smtClean="0"/>
              <a:t>žijúci </a:t>
            </a:r>
            <a:r>
              <a:rPr lang="sk-SK" sz="1000" dirty="0"/>
              <a:t>v domácnostiach s čistým mesačným príjmom </a:t>
            </a:r>
            <a:r>
              <a:rPr lang="sk-SK" sz="1000" dirty="0" smtClean="0"/>
              <a:t>1 100 eur </a:t>
            </a:r>
            <a:r>
              <a:rPr lang="sk-SK" sz="1000" dirty="0"/>
              <a:t>a menej</a:t>
            </a:r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/>
              <a:t>žijúci </a:t>
            </a:r>
            <a:r>
              <a:rPr lang="sk-SK" sz="1000" dirty="0" smtClean="0"/>
              <a:t>v najväčších </a:t>
            </a:r>
            <a:r>
              <a:rPr lang="sk-SK" sz="1000" dirty="0"/>
              <a:t>mestách SR (nad 100 tisíc obyvateľov – Košice a Bratislava</a:t>
            </a:r>
            <a:r>
              <a:rPr lang="sk-SK" sz="1000" dirty="0" smtClean="0"/>
              <a:t>)</a:t>
            </a:r>
            <a:endParaRPr lang="sk-SK" sz="1000" dirty="0"/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/>
              <a:t>žijúci v </a:t>
            </a:r>
            <a:r>
              <a:rPr lang="sk-SK" sz="1000" dirty="0" smtClean="0"/>
              <a:t>Nitrianskom a Prešovskom kraji</a:t>
            </a:r>
            <a:endParaRPr lang="sk-SK" sz="1000" dirty="0"/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/>
              <a:t>súčasní voliči </a:t>
            </a:r>
            <a:r>
              <a:rPr lang="sk-SK" sz="1000" dirty="0" err="1"/>
              <a:t>MOST-Híd</a:t>
            </a:r>
            <a:r>
              <a:rPr lang="sk-SK" sz="1000" dirty="0"/>
              <a:t>; </a:t>
            </a:r>
            <a:r>
              <a:rPr lang="sk-SK" sz="1000" dirty="0" smtClean="0"/>
              <a:t>KDH; SIEŤ; SMK</a:t>
            </a:r>
            <a:endParaRPr lang="sk-SK" sz="1000" dirty="0"/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/>
              <a:t>volili v 2012: KDH, </a:t>
            </a:r>
            <a:r>
              <a:rPr lang="sk-SK" sz="1000" dirty="0" err="1"/>
              <a:t>MOST-Híd</a:t>
            </a:r>
            <a:r>
              <a:rPr lang="sk-SK" sz="1000" dirty="0"/>
              <a:t>, </a:t>
            </a:r>
            <a:r>
              <a:rPr lang="sk-SK" sz="1000" dirty="0" smtClean="0"/>
              <a:t>SDKÚ-DS; SMK</a:t>
            </a:r>
            <a:endParaRPr lang="sk-SK" sz="1000" dirty="0"/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/>
              <a:t>s konzervatívnou orientáciou</a:t>
            </a:r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/>
              <a:t>hlboko veriaci </a:t>
            </a:r>
            <a:r>
              <a:rPr lang="sk-SK" sz="1000" dirty="0" smtClean="0"/>
              <a:t>čo </a:t>
            </a:r>
            <a:r>
              <a:rPr lang="sk-SK" sz="1000" dirty="0"/>
              <a:t>sa vzťahu k viere týka</a:t>
            </a:r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/>
              <a:t>menej častí užívatelia internetu, ako aj ľudia, ktorí ho nepoužívajú vôbec</a:t>
            </a:r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endParaRPr lang="sk-SK" sz="1000" dirty="0" smtClean="0"/>
          </a:p>
        </p:txBody>
      </p:sp>
      <p:sp>
        <p:nvSpPr>
          <p:cNvPr id="13" name="TextovéPole 11"/>
          <p:cNvSpPr txBox="1"/>
          <p:nvPr/>
        </p:nvSpPr>
        <p:spPr>
          <a:xfrm>
            <a:off x="35496" y="2717012"/>
            <a:ext cx="2807717" cy="36625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sk-SK" sz="1200" u="sng" dirty="0">
                <a:solidFill>
                  <a:srgbClr val="006600"/>
                </a:solidFill>
                <a:latin typeface="+mj-lt"/>
                <a:cs typeface="Arial" panose="020B0604020202020204" pitchFamily="34" charset="0"/>
              </a:rPr>
              <a:t>Súhlas</a:t>
            </a:r>
            <a:r>
              <a:rPr lang="sk-SK" sz="1200" dirty="0">
                <a:solidFill>
                  <a:srgbClr val="0066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sk-SK" sz="1200" dirty="0" smtClean="0">
                <a:solidFill>
                  <a:srgbClr val="006600"/>
                </a:solidFill>
                <a:latin typeface="+mj-lt"/>
                <a:cs typeface="Arial" panose="020B0604020202020204" pitchFamily="34" charset="0"/>
              </a:rPr>
              <a:t>s týmto názorom častejšie </a:t>
            </a:r>
            <a:r>
              <a:rPr lang="sk-SK" sz="1200" dirty="0">
                <a:solidFill>
                  <a:srgbClr val="006600"/>
                </a:solidFill>
                <a:latin typeface="+mj-lt"/>
                <a:cs typeface="Arial" panose="020B0604020202020204" pitchFamily="34" charset="0"/>
              </a:rPr>
              <a:t>uvádzajú:</a:t>
            </a:r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 smtClean="0"/>
              <a:t>ľudia vo veku 18 až 34 rokov</a:t>
            </a:r>
            <a:endParaRPr lang="sk-SK" sz="1000" dirty="0"/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/>
              <a:t>respondenti </a:t>
            </a:r>
            <a:r>
              <a:rPr lang="sk-SK" sz="1000" dirty="0" smtClean="0"/>
              <a:t>so stredoškolským vzdelaním s maturitou ako aj vysokoškolským </a:t>
            </a:r>
            <a:r>
              <a:rPr lang="sk-SK" sz="1000" dirty="0"/>
              <a:t>vzdelaním</a:t>
            </a:r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 smtClean="0"/>
              <a:t>výkonní odborní pracovníci, úradníci; </a:t>
            </a:r>
            <a:r>
              <a:rPr lang="sk-SK" sz="1000" dirty="0"/>
              <a:t>tvoriví odborní pracovníci;  </a:t>
            </a:r>
            <a:r>
              <a:rPr lang="sk-SK" sz="1000" dirty="0" smtClean="0"/>
              <a:t>podnikatelia, živnostníci; študenti; ľudia v domácnosti alebo na MD</a:t>
            </a:r>
            <a:endParaRPr lang="sk-SK" sz="1000" dirty="0"/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/>
              <a:t>žijúci v </a:t>
            </a:r>
            <a:r>
              <a:rPr lang="sk-SK" sz="1000" dirty="0" err="1"/>
              <a:t>troj</a:t>
            </a:r>
            <a:r>
              <a:rPr lang="sk-SK" sz="1000" dirty="0"/>
              <a:t>- a </a:t>
            </a:r>
            <a:r>
              <a:rPr lang="sk-SK" sz="1000" dirty="0" err="1"/>
              <a:t>štvor</a:t>
            </a:r>
            <a:r>
              <a:rPr lang="sk-SK" sz="1000" dirty="0"/>
              <a:t>-členných domácnostiach</a:t>
            </a:r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/>
              <a:t>slobodní/é; rozvedení/-é</a:t>
            </a:r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 smtClean="0"/>
              <a:t>žijúci </a:t>
            </a:r>
            <a:r>
              <a:rPr lang="sk-SK" sz="1000" dirty="0"/>
              <a:t>v domácnostiach s čistým mesačným príjmom viac ako 1 101 eur</a:t>
            </a:r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/>
              <a:t>žijúci v obciach a mestách s počtom 5 až 20 tisíc obyvateľov; ako aj v mestách s 50 až 100 tisíc </a:t>
            </a:r>
            <a:r>
              <a:rPr lang="sk-SK" sz="1000" dirty="0" smtClean="0"/>
              <a:t>obyvateľmi</a:t>
            </a:r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 smtClean="0"/>
              <a:t>žijúci </a:t>
            </a:r>
            <a:r>
              <a:rPr lang="sk-SK" sz="1000" dirty="0"/>
              <a:t>v </a:t>
            </a:r>
            <a:r>
              <a:rPr lang="sk-SK" sz="1000" dirty="0" smtClean="0"/>
              <a:t>Bratislavskom, Trnavskom, Trenčianskym, Žilinskom a </a:t>
            </a:r>
            <a:r>
              <a:rPr lang="sk-SK" sz="1000" dirty="0" err="1" smtClean="0"/>
              <a:t>Banskobytrickom</a:t>
            </a:r>
            <a:r>
              <a:rPr lang="sk-SK" sz="1000" dirty="0" smtClean="0"/>
              <a:t> kraji</a:t>
            </a:r>
            <a:endParaRPr lang="sk-SK" sz="1000" dirty="0"/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/>
              <a:t>súčasní voliči </a:t>
            </a:r>
            <a:r>
              <a:rPr lang="sk-SK" sz="1000" dirty="0" err="1"/>
              <a:t>OĽaNO</a:t>
            </a:r>
            <a:r>
              <a:rPr lang="sk-SK" sz="1000" dirty="0"/>
              <a:t>-NOVA; SME RODINA-</a:t>
            </a:r>
            <a:r>
              <a:rPr lang="sk-SK" sz="1000" dirty="0" err="1"/>
              <a:t>B.Kollár</a:t>
            </a:r>
            <a:r>
              <a:rPr lang="sk-SK" sz="1000" dirty="0"/>
              <a:t>; </a:t>
            </a:r>
            <a:r>
              <a:rPr lang="sk-SK" sz="1000" dirty="0" smtClean="0"/>
              <a:t>SNS; </a:t>
            </a:r>
            <a:r>
              <a:rPr lang="sk-SK" sz="1000" dirty="0"/>
              <a:t>SaS; ako aj </a:t>
            </a:r>
            <a:r>
              <a:rPr lang="sk-SK" sz="1000" dirty="0" smtClean="0"/>
              <a:t>nerozhodnutí</a:t>
            </a:r>
            <a:endParaRPr lang="sk-SK" sz="1000" dirty="0"/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/>
              <a:t>volili v 2012: </a:t>
            </a:r>
            <a:r>
              <a:rPr lang="sk-SK" sz="1000" dirty="0" err="1"/>
              <a:t>OĽaNO</a:t>
            </a:r>
            <a:r>
              <a:rPr lang="sk-SK" sz="1000" dirty="0"/>
              <a:t>; SaS, SNS; </a:t>
            </a:r>
            <a:r>
              <a:rPr lang="sk-SK" sz="1000" dirty="0" smtClean="0"/>
              <a:t>resp</a:t>
            </a:r>
            <a:r>
              <a:rPr lang="sk-SK" sz="1000" dirty="0"/>
              <a:t>. sa týchto volieb nezúčastnili/ nepamätajú si</a:t>
            </a:r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/>
              <a:t>s liberálnou </a:t>
            </a:r>
            <a:r>
              <a:rPr lang="sk-SK" sz="1000" dirty="0" smtClean="0"/>
              <a:t>orientáciou</a:t>
            </a:r>
            <a:endParaRPr lang="sk-SK" sz="1000" dirty="0"/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/>
              <a:t>nerozhodnutí a ateisti čo sa vzťahu k viere týka</a:t>
            </a:r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/>
              <a:t>každodenní užívatelia </a:t>
            </a:r>
            <a:r>
              <a:rPr lang="sk-SK" sz="1000" dirty="0" smtClean="0"/>
              <a:t>internetu</a:t>
            </a:r>
            <a:endParaRPr lang="sk-SK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33" name="Zástupný symbol čísla snímky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fld id="{A2B3DEA1-FD2A-4FB9-9B97-887B061C48CC}" type="slidenum">
              <a:rPr lang="cs-CZ" altLang="sk-SK">
                <a:solidFill>
                  <a:srgbClr val="808080"/>
                </a:solidFill>
              </a:rPr>
              <a:pPr/>
              <a:t>19</a:t>
            </a:fld>
            <a:endParaRPr lang="cs-CZ" altLang="sk-SK">
              <a:solidFill>
                <a:srgbClr val="808080"/>
              </a:solidFill>
            </a:endParaRPr>
          </a:p>
        </p:txBody>
      </p:sp>
      <p:sp>
        <p:nvSpPr>
          <p:cNvPr id="38934" name="Line 13"/>
          <p:cNvSpPr>
            <a:spLocks noChangeShapeType="1"/>
          </p:cNvSpPr>
          <p:nvPr/>
        </p:nvSpPr>
        <p:spPr bwMode="auto">
          <a:xfrm flipV="1">
            <a:off x="4284663" y="1052513"/>
            <a:ext cx="0" cy="5256212"/>
          </a:xfrm>
          <a:prstGeom prst="line">
            <a:avLst/>
          </a:prstGeom>
          <a:noFill/>
          <a:ln w="6350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38935" name="Rectangle 7"/>
          <p:cNvSpPr>
            <a:spLocks noChangeArrowheads="1"/>
          </p:cNvSpPr>
          <p:nvPr/>
        </p:nvSpPr>
        <p:spPr bwMode="auto">
          <a:xfrm>
            <a:off x="0" y="133350"/>
            <a:ext cx="9144000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0" hangingPunct="0">
              <a:lnSpc>
                <a:spcPct val="110000"/>
              </a:lnSpc>
            </a:pPr>
            <a:r>
              <a:rPr lang="sk-SK" altLang="sk-SK" b="1">
                <a:solidFill>
                  <a:srgbClr val="4D4D4D"/>
                </a:solidFill>
              </a:rPr>
              <a:t>Názory na inštitúciu manželstva – II. </a:t>
            </a:r>
            <a:br>
              <a:rPr lang="sk-SK" altLang="sk-SK" b="1">
                <a:solidFill>
                  <a:srgbClr val="4D4D4D"/>
                </a:solidFill>
              </a:rPr>
            </a:br>
            <a:r>
              <a:rPr lang="en-GB" altLang="sk-SK" sz="1600">
                <a:solidFill>
                  <a:srgbClr val="4D4D4D"/>
                </a:solidFill>
              </a:rPr>
              <a:t>% </a:t>
            </a:r>
            <a:r>
              <a:rPr lang="sk-SK" altLang="sk-SK" sz="1600">
                <a:solidFill>
                  <a:srgbClr val="4D4D4D"/>
                </a:solidFill>
              </a:rPr>
              <a:t> všetkých respondentov; porovnanie</a:t>
            </a:r>
            <a:endParaRPr lang="en-GB" altLang="sk-SK" sz="1400" b="1">
              <a:solidFill>
                <a:srgbClr val="808080"/>
              </a:solidFill>
            </a:endParaRPr>
          </a:p>
        </p:txBody>
      </p:sp>
      <p:graphicFrame>
        <p:nvGraphicFramePr>
          <p:cNvPr id="38932" name="Object 20"/>
          <p:cNvGraphicFramePr>
            <a:graphicFrameLocks noChangeAspect="1"/>
          </p:cNvGraphicFramePr>
          <p:nvPr/>
        </p:nvGraphicFramePr>
        <p:xfrm>
          <a:off x="1579563" y="1268413"/>
          <a:ext cx="6664325" cy="5175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005" name="Graf" r:id="rId4" imgW="6734251" imgH="5229149" progId="MSGraph.Chart.8">
                  <p:embed followColorScheme="full"/>
                </p:oleObj>
              </mc:Choice>
              <mc:Fallback>
                <p:oleObj name="Graf" r:id="rId4" imgW="6734251" imgH="5229149" progId="MSGraph.Chart.8">
                  <p:embed followColorScheme="full"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79563" y="1268413"/>
                        <a:ext cx="6664325" cy="5175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936" name="Rectangle 8"/>
          <p:cNvSpPr>
            <a:spLocks noChangeArrowheads="1"/>
          </p:cNvSpPr>
          <p:nvPr/>
        </p:nvSpPr>
        <p:spPr bwMode="auto">
          <a:xfrm>
            <a:off x="44450" y="1374775"/>
            <a:ext cx="2987675" cy="11557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0" hangingPunct="0"/>
            <a:r>
              <a:rPr lang="sk-SK" altLang="sk-SK" sz="1400" b="1">
                <a:solidFill>
                  <a:schemeClr val="bg1"/>
                </a:solidFill>
              </a:rPr>
              <a:t>A. Manželstvo je inštitúcia, ktorá by mala vydržať všetky problémy, ktoré sa môžu vyskytnúť počas života partnerov a teda manželia by sa nemali za žiadnych okolností rozviesť. </a:t>
            </a:r>
          </a:p>
        </p:txBody>
      </p:sp>
      <p:sp>
        <p:nvSpPr>
          <p:cNvPr id="38937" name="Rectangle 9"/>
          <p:cNvSpPr>
            <a:spLocks noChangeArrowheads="1"/>
          </p:cNvSpPr>
          <p:nvPr/>
        </p:nvSpPr>
        <p:spPr bwMode="auto">
          <a:xfrm>
            <a:off x="6156325" y="1374775"/>
            <a:ext cx="2879725" cy="1155700"/>
          </a:xfrm>
          <a:prstGeom prst="rect">
            <a:avLst/>
          </a:prstGeom>
          <a:solidFill>
            <a:srgbClr val="003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0" hangingPunct="0"/>
            <a:r>
              <a:rPr lang="sk-SK" altLang="sk-SK" sz="1400" b="1">
                <a:solidFill>
                  <a:schemeClr val="bg1"/>
                </a:solidFill>
              </a:rPr>
              <a:t>B. Ak manžel alebo manželka zistí, že z určitých dôvodov nie je možné pokračovať v spoločnom živote s partnerom, tak rozvod je jedným z možných riešení situácie.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17" name="Rectangle 39"/>
          <p:cNvSpPr txBox="1">
            <a:spLocks noGrp="1" noChangeArrowheads="1"/>
          </p:cNvSpPr>
          <p:nvPr/>
        </p:nvSpPr>
        <p:spPr bwMode="auto">
          <a:xfrm>
            <a:off x="7513638" y="6637338"/>
            <a:ext cx="1630362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r"/>
            <a:fld id="{C9E5CFFD-184B-4C05-A00C-512FCEFC6D9F}" type="slidenum">
              <a:rPr lang="cs-CZ" altLang="sk-SK" sz="1200">
                <a:solidFill>
                  <a:schemeClr val="bg2"/>
                </a:solidFill>
              </a:rPr>
              <a:pPr algn="r"/>
              <a:t>20</a:t>
            </a:fld>
            <a:endParaRPr lang="cs-CZ" altLang="sk-SK" sz="1200">
              <a:solidFill>
                <a:schemeClr val="bg2"/>
              </a:solidFill>
            </a:endParaRPr>
          </a:p>
        </p:txBody>
      </p:sp>
      <p:graphicFrame>
        <p:nvGraphicFramePr>
          <p:cNvPr id="16615" name="Object 23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68256045"/>
              </p:ext>
            </p:extLst>
          </p:nvPr>
        </p:nvGraphicFramePr>
        <p:xfrm>
          <a:off x="306388" y="906463"/>
          <a:ext cx="8658225" cy="577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6420" name="Chart" r:id="rId4" imgW="11325323" imgH="7543800" progId="MSGraph.Chart.8">
                  <p:embed followColorScheme="full"/>
                </p:oleObj>
              </mc:Choice>
              <mc:Fallback>
                <p:oleObj name="Chart" r:id="rId4" imgW="11325323" imgH="7543800" progId="MSGraph.Chart.8">
                  <p:embed followColorScheme="full"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6388" y="906463"/>
                        <a:ext cx="8658225" cy="5778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618" name="Rectangle 3"/>
          <p:cNvSpPr>
            <a:spLocks noChangeArrowheads="1"/>
          </p:cNvSpPr>
          <p:nvPr/>
        </p:nvSpPr>
        <p:spPr bwMode="auto">
          <a:xfrm>
            <a:off x="684213" y="204788"/>
            <a:ext cx="8208962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0" hangingPunct="0">
              <a:buFont typeface="Wingdings 2" panose="05020102010507070707" pitchFamily="18" charset="2"/>
              <a:buNone/>
            </a:pPr>
            <a:r>
              <a:rPr lang="sk-SK" altLang="sk-SK" b="1" dirty="0">
                <a:solidFill>
                  <a:srgbClr val="4D4D4D"/>
                </a:solidFill>
              </a:rPr>
              <a:t>Názory na inštitúciu manželstva – </a:t>
            </a:r>
            <a:r>
              <a:rPr lang="sk-SK" altLang="sk-SK" b="1" dirty="0" smtClean="0">
                <a:solidFill>
                  <a:srgbClr val="4D4D4D"/>
                </a:solidFill>
              </a:rPr>
              <a:t>II</a:t>
            </a:r>
            <a:r>
              <a:rPr lang="sk-SK" altLang="sk-SK" b="1" dirty="0">
                <a:solidFill>
                  <a:srgbClr val="4D4D4D"/>
                </a:solidFill>
              </a:rPr>
              <a:t>. </a:t>
            </a:r>
          </a:p>
          <a:p>
            <a:pPr algn="ctr" eaLnBrk="0" hangingPunct="0">
              <a:buFont typeface="Wingdings 2" panose="05020102010507070707" pitchFamily="18" charset="2"/>
              <a:buNone/>
            </a:pPr>
            <a:r>
              <a:rPr lang="sk-SK" altLang="sk-SK" b="1" dirty="0">
                <a:solidFill>
                  <a:srgbClr val="4D4D4D"/>
                </a:solidFill>
              </a:rPr>
              <a:t>podľa sociálno-demografických charakteristík respondentov</a:t>
            </a:r>
          </a:p>
        </p:txBody>
      </p:sp>
      <p:sp>
        <p:nvSpPr>
          <p:cNvPr id="16619" name="Rectangle 4"/>
          <p:cNvSpPr>
            <a:spLocks noChangeArrowheads="1"/>
          </p:cNvSpPr>
          <p:nvPr/>
        </p:nvSpPr>
        <p:spPr bwMode="auto">
          <a:xfrm>
            <a:off x="7145338" y="6613525"/>
            <a:ext cx="1871662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sk-SK" altLang="sk-SK" sz="900" i="1">
                <a:solidFill>
                  <a:srgbClr val="000000"/>
                </a:solidFill>
                <a:latin typeface="Arial" panose="020B0604020202020204" pitchFamily="34" charset="0"/>
              </a:rPr>
              <a:t>%, N = 1009, celá vzorka</a:t>
            </a:r>
          </a:p>
        </p:txBody>
      </p:sp>
      <p:sp>
        <p:nvSpPr>
          <p:cNvPr id="16620" name="Rectangle 5"/>
          <p:cNvSpPr>
            <a:spLocks noChangeArrowheads="1"/>
          </p:cNvSpPr>
          <p:nvPr/>
        </p:nvSpPr>
        <p:spPr bwMode="auto">
          <a:xfrm>
            <a:off x="0" y="1438275"/>
            <a:ext cx="82708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>
                <a:solidFill>
                  <a:srgbClr val="808080"/>
                </a:solidFill>
              </a:rPr>
              <a:t>pohlavie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16621" name="Rectangle 6"/>
          <p:cNvSpPr>
            <a:spLocks noChangeArrowheads="1"/>
          </p:cNvSpPr>
          <p:nvPr/>
        </p:nvSpPr>
        <p:spPr bwMode="auto">
          <a:xfrm>
            <a:off x="-14288" y="2111375"/>
            <a:ext cx="61118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>
                <a:solidFill>
                  <a:srgbClr val="808080"/>
                </a:solidFill>
              </a:rPr>
              <a:t>vek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16622" name="Rectangle 7"/>
          <p:cNvSpPr>
            <a:spLocks noChangeArrowheads="1"/>
          </p:cNvSpPr>
          <p:nvPr/>
        </p:nvSpPr>
        <p:spPr bwMode="auto">
          <a:xfrm>
            <a:off x="0" y="3068638"/>
            <a:ext cx="82708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>
                <a:solidFill>
                  <a:srgbClr val="808080"/>
                </a:solidFill>
              </a:rPr>
              <a:t>vzdelanie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16623" name="Rectangle 8"/>
          <p:cNvSpPr>
            <a:spLocks noChangeArrowheads="1"/>
          </p:cNvSpPr>
          <p:nvPr/>
        </p:nvSpPr>
        <p:spPr bwMode="auto">
          <a:xfrm>
            <a:off x="-11113" y="4897438"/>
            <a:ext cx="1187451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>
                <a:solidFill>
                  <a:srgbClr val="808080"/>
                </a:solidFill>
              </a:rPr>
              <a:t>zamestnanie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16624" name="Line 10"/>
          <p:cNvSpPr>
            <a:spLocks noChangeShapeType="1"/>
          </p:cNvSpPr>
          <p:nvPr/>
        </p:nvSpPr>
        <p:spPr bwMode="auto">
          <a:xfrm>
            <a:off x="6899275" y="1363663"/>
            <a:ext cx="0" cy="523875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graphicFrame>
        <p:nvGraphicFramePr>
          <p:cNvPr id="16616" name="Object 23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67005053"/>
              </p:ext>
            </p:extLst>
          </p:nvPr>
        </p:nvGraphicFramePr>
        <p:xfrm>
          <a:off x="5228164" y="1050925"/>
          <a:ext cx="3730625" cy="5654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6421" name="Chart" r:id="rId6" imgW="4914799" imgH="7429590" progId="MSGraph.Chart.8">
                  <p:embed followColorScheme="full"/>
                </p:oleObj>
              </mc:Choice>
              <mc:Fallback>
                <p:oleObj name="Chart" r:id="rId6" imgW="4914799" imgH="7429590" progId="MSGraph.Chart.8">
                  <p:embed followColorScheme="full"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28164" y="1050925"/>
                        <a:ext cx="3730625" cy="5654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625" name="Line 12"/>
          <p:cNvSpPr>
            <a:spLocks noChangeShapeType="1"/>
          </p:cNvSpPr>
          <p:nvPr/>
        </p:nvSpPr>
        <p:spPr bwMode="auto">
          <a:xfrm flipV="1">
            <a:off x="4694238" y="1373033"/>
            <a:ext cx="4454525" cy="30163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6626" name="Line 16"/>
          <p:cNvSpPr>
            <a:spLocks noChangeShapeType="1"/>
          </p:cNvSpPr>
          <p:nvPr/>
        </p:nvSpPr>
        <p:spPr bwMode="auto">
          <a:xfrm flipV="1">
            <a:off x="4694238" y="2181070"/>
            <a:ext cx="4462462" cy="25399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6627" name="Rectangle 17"/>
          <p:cNvSpPr>
            <a:spLocks noChangeArrowheads="1"/>
          </p:cNvSpPr>
          <p:nvPr/>
        </p:nvSpPr>
        <p:spPr bwMode="auto">
          <a:xfrm>
            <a:off x="8494713" y="2833688"/>
            <a:ext cx="433387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350" tIns="6350" rIns="6350" bIns="6350" anchor="b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r" fontAlgn="b"/>
            <a:endParaRPr lang="sk-SK" altLang="sk-SK" sz="800" i="1">
              <a:solidFill>
                <a:srgbClr val="7F7F7F"/>
              </a:solidFill>
              <a:latin typeface="Arial Narrow CE"/>
            </a:endParaRPr>
          </a:p>
        </p:txBody>
      </p:sp>
      <p:sp>
        <p:nvSpPr>
          <p:cNvPr id="16628" name="Rectangle 18"/>
          <p:cNvSpPr>
            <a:spLocks noChangeArrowheads="1"/>
          </p:cNvSpPr>
          <p:nvPr/>
        </p:nvSpPr>
        <p:spPr bwMode="auto">
          <a:xfrm>
            <a:off x="-15875" y="3681413"/>
            <a:ext cx="82708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>
                <a:solidFill>
                  <a:srgbClr val="808080"/>
                </a:solidFill>
              </a:rPr>
              <a:t>národnosť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16629" name="Rectangle 19"/>
          <p:cNvSpPr>
            <a:spLocks noChangeArrowheads="1"/>
          </p:cNvSpPr>
          <p:nvPr/>
        </p:nvSpPr>
        <p:spPr bwMode="auto">
          <a:xfrm>
            <a:off x="4678363" y="5513388"/>
            <a:ext cx="1079500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>
                <a:solidFill>
                  <a:srgbClr val="808080"/>
                </a:solidFill>
              </a:rPr>
              <a:t>kraj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16630" name="Rectangle 20"/>
          <p:cNvSpPr>
            <a:spLocks noChangeArrowheads="1"/>
          </p:cNvSpPr>
          <p:nvPr/>
        </p:nvSpPr>
        <p:spPr bwMode="auto">
          <a:xfrm>
            <a:off x="-36513" y="1149350"/>
            <a:ext cx="933451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0" hangingPunct="0"/>
            <a:r>
              <a:rPr lang="sk-SK" altLang="sk-SK" sz="1000" b="1">
                <a:solidFill>
                  <a:srgbClr val="808080"/>
                </a:solidFill>
              </a:rPr>
              <a:t>CELÁ VZORKA</a:t>
            </a:r>
          </a:p>
        </p:txBody>
      </p:sp>
      <p:sp>
        <p:nvSpPr>
          <p:cNvPr id="16631" name="Line 21"/>
          <p:cNvSpPr>
            <a:spLocks noChangeShapeType="1"/>
          </p:cNvSpPr>
          <p:nvPr/>
        </p:nvSpPr>
        <p:spPr bwMode="auto">
          <a:xfrm>
            <a:off x="-15875" y="1335088"/>
            <a:ext cx="4371975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sk-SK"/>
          </a:p>
        </p:txBody>
      </p:sp>
      <p:sp>
        <p:nvSpPr>
          <p:cNvPr id="16632" name="Rectangle 29"/>
          <p:cNvSpPr>
            <a:spLocks noChangeArrowheads="1"/>
          </p:cNvSpPr>
          <p:nvPr/>
        </p:nvSpPr>
        <p:spPr bwMode="auto">
          <a:xfrm>
            <a:off x="4694238" y="1544638"/>
            <a:ext cx="9350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r>
              <a:rPr lang="sk-SK" altLang="sk-SK" sz="1000" b="1">
                <a:solidFill>
                  <a:srgbClr val="808080"/>
                </a:solidFill>
              </a:rPr>
              <a:t>rodinný </a:t>
            </a:r>
          </a:p>
          <a:p>
            <a:r>
              <a:rPr lang="sk-SK" altLang="sk-SK" sz="1000" b="1">
                <a:solidFill>
                  <a:srgbClr val="808080"/>
                </a:solidFill>
              </a:rPr>
              <a:t>stav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16633" name="Line 314"/>
          <p:cNvSpPr>
            <a:spLocks noChangeShapeType="1"/>
          </p:cNvSpPr>
          <p:nvPr/>
        </p:nvSpPr>
        <p:spPr bwMode="auto">
          <a:xfrm>
            <a:off x="1588" y="1698625"/>
            <a:ext cx="4371975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sk-SK"/>
          </a:p>
        </p:txBody>
      </p:sp>
      <p:sp>
        <p:nvSpPr>
          <p:cNvPr id="16634" name="Line 315"/>
          <p:cNvSpPr>
            <a:spLocks noChangeShapeType="1"/>
          </p:cNvSpPr>
          <p:nvPr/>
        </p:nvSpPr>
        <p:spPr bwMode="auto">
          <a:xfrm>
            <a:off x="-7938" y="2808288"/>
            <a:ext cx="4371976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sk-SK"/>
          </a:p>
        </p:txBody>
      </p:sp>
      <p:sp>
        <p:nvSpPr>
          <p:cNvPr id="16635" name="Line 316"/>
          <p:cNvSpPr>
            <a:spLocks noChangeShapeType="1"/>
          </p:cNvSpPr>
          <p:nvPr/>
        </p:nvSpPr>
        <p:spPr bwMode="auto">
          <a:xfrm>
            <a:off x="1588" y="3529013"/>
            <a:ext cx="4371975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sk-SK"/>
          </a:p>
        </p:txBody>
      </p:sp>
      <p:sp>
        <p:nvSpPr>
          <p:cNvPr id="16636" name="Line 317"/>
          <p:cNvSpPr>
            <a:spLocks noChangeShapeType="1"/>
          </p:cNvSpPr>
          <p:nvPr/>
        </p:nvSpPr>
        <p:spPr bwMode="auto">
          <a:xfrm>
            <a:off x="3175" y="4087813"/>
            <a:ext cx="4371975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sk-SK"/>
          </a:p>
        </p:txBody>
      </p:sp>
      <p:sp>
        <p:nvSpPr>
          <p:cNvPr id="16637" name="Rectangle 6"/>
          <p:cNvSpPr>
            <a:spLocks noChangeArrowheads="1"/>
          </p:cNvSpPr>
          <p:nvPr/>
        </p:nvSpPr>
        <p:spPr bwMode="auto">
          <a:xfrm>
            <a:off x="4635500" y="2646363"/>
            <a:ext cx="993775" cy="55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>
                <a:solidFill>
                  <a:srgbClr val="808080"/>
                </a:solidFill>
              </a:rPr>
              <a:t>čistý mesačný príjem domácnosti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graphicFrame>
        <p:nvGraphicFramePr>
          <p:cNvPr id="16706" name="Group 322"/>
          <p:cNvGraphicFramePr>
            <a:graphicFrameLocks noGrp="1"/>
          </p:cNvGraphicFramePr>
          <p:nvPr/>
        </p:nvGraphicFramePr>
        <p:xfrm>
          <a:off x="8783638" y="1176338"/>
          <a:ext cx="266700" cy="5486400"/>
        </p:xfrm>
        <a:graphic>
          <a:graphicData uri="http://schemas.openxmlformats.org/drawingml/2006/table">
            <a:tbl>
              <a:tblPr/>
              <a:tblGrid>
                <a:gridCol w="26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1 009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619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250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61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79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69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65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185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143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152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127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170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98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305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138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162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155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123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126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116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106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11</a:t>
                      </a:r>
                      <a:r>
                        <a:rPr kumimoji="0" lang="sk-SK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</a:t>
                      </a:r>
                      <a:endParaRPr kumimoji="0" lang="cs-CZ" altLang="sk-SK" sz="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133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126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125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145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</a:t>
                      </a:r>
                      <a:r>
                        <a:rPr kumimoji="0" lang="sk-SK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44</a:t>
                      </a:r>
                      <a:endParaRPr kumimoji="0" lang="cs-CZ" altLang="sk-SK" sz="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</a:tbl>
          </a:graphicData>
        </a:graphic>
      </p:graphicFrame>
      <p:sp>
        <p:nvSpPr>
          <p:cNvPr id="16666" name="Line 28"/>
          <p:cNvSpPr>
            <a:spLocks noChangeShapeType="1"/>
          </p:cNvSpPr>
          <p:nvPr/>
        </p:nvSpPr>
        <p:spPr bwMode="auto">
          <a:xfrm flipV="1">
            <a:off x="4694238" y="3813175"/>
            <a:ext cx="4449762" cy="794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6667" name="Line 28"/>
          <p:cNvSpPr>
            <a:spLocks noChangeShapeType="1"/>
          </p:cNvSpPr>
          <p:nvPr/>
        </p:nvSpPr>
        <p:spPr bwMode="auto">
          <a:xfrm flipV="1">
            <a:off x="4694238" y="5032530"/>
            <a:ext cx="4449762" cy="6346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6668" name="Line 317"/>
          <p:cNvSpPr>
            <a:spLocks noChangeShapeType="1"/>
          </p:cNvSpPr>
          <p:nvPr/>
        </p:nvSpPr>
        <p:spPr bwMode="auto">
          <a:xfrm>
            <a:off x="34925" y="5732463"/>
            <a:ext cx="4371975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sk-SK"/>
          </a:p>
        </p:txBody>
      </p:sp>
      <p:graphicFrame>
        <p:nvGraphicFramePr>
          <p:cNvPr id="16705" name="Group 321"/>
          <p:cNvGraphicFramePr>
            <a:graphicFrameLocks noGrp="1"/>
          </p:cNvGraphicFramePr>
          <p:nvPr/>
        </p:nvGraphicFramePr>
        <p:xfrm>
          <a:off x="4300538" y="1163638"/>
          <a:ext cx="323850" cy="5476890"/>
        </p:xfrm>
        <a:graphic>
          <a:graphicData uri="http://schemas.openxmlformats.org/drawingml/2006/table">
            <a:tbl>
              <a:tblPr/>
              <a:tblGrid>
                <a:gridCol w="323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1 00</a:t>
                      </a:r>
                      <a:r>
                        <a:rPr kumimoji="0" lang="sk-SK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9</a:t>
                      </a:r>
                      <a:endParaRPr kumimoji="0" lang="cs-CZ" altLang="sk-SK" sz="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489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520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128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209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180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176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161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155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155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294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378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182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869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105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35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45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249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181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91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80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210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83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23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47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73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293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255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266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122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</a:tbl>
          </a:graphicData>
        </a:graphic>
      </p:graphicFrame>
      <p:sp>
        <p:nvSpPr>
          <p:cNvPr id="16700" name="Rectangle 6"/>
          <p:cNvSpPr>
            <a:spLocks noChangeArrowheads="1"/>
          </p:cNvSpPr>
          <p:nvPr/>
        </p:nvSpPr>
        <p:spPr bwMode="auto">
          <a:xfrm>
            <a:off x="6350" y="5911850"/>
            <a:ext cx="8969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>
                <a:solidFill>
                  <a:srgbClr val="808080"/>
                </a:solidFill>
              </a:rPr>
              <a:t>počet členov domácnosti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16701" name="Rectangle 6"/>
          <p:cNvSpPr>
            <a:spLocks noChangeArrowheads="1"/>
          </p:cNvSpPr>
          <p:nvPr/>
        </p:nvSpPr>
        <p:spPr bwMode="auto">
          <a:xfrm>
            <a:off x="4635500" y="4227513"/>
            <a:ext cx="896938" cy="55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>
                <a:solidFill>
                  <a:srgbClr val="808080"/>
                </a:solidFill>
              </a:rPr>
              <a:t>počet obyvateľov obce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cxnSp>
        <p:nvCxnSpPr>
          <p:cNvPr id="16702" name="Rovná spojnica 4"/>
          <p:cNvCxnSpPr>
            <a:cxnSpLocks noChangeShapeType="1"/>
          </p:cNvCxnSpPr>
          <p:nvPr/>
        </p:nvCxnSpPr>
        <p:spPr bwMode="auto">
          <a:xfrm>
            <a:off x="2583324" y="1149350"/>
            <a:ext cx="0" cy="5487988"/>
          </a:xfrm>
          <a:prstGeom prst="line">
            <a:avLst/>
          </a:prstGeom>
          <a:noFill/>
          <a:ln w="12700" algn="ctr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703" name="Rovná spojnica 35"/>
          <p:cNvCxnSpPr>
            <a:cxnSpLocks noChangeShapeType="1"/>
          </p:cNvCxnSpPr>
          <p:nvPr/>
        </p:nvCxnSpPr>
        <p:spPr bwMode="auto">
          <a:xfrm>
            <a:off x="6891620" y="1181100"/>
            <a:ext cx="0" cy="5487988"/>
          </a:xfrm>
          <a:prstGeom prst="line">
            <a:avLst/>
          </a:prstGeom>
          <a:noFill/>
          <a:ln w="12700" algn="ctr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3048969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9" name="Rectangle 39"/>
          <p:cNvSpPr txBox="1">
            <a:spLocks noGrp="1" noChangeArrowheads="1"/>
          </p:cNvSpPr>
          <p:nvPr/>
        </p:nvSpPr>
        <p:spPr bwMode="auto">
          <a:xfrm>
            <a:off x="7513638" y="6637338"/>
            <a:ext cx="1630362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r"/>
            <a:fld id="{8662FF1E-FEDD-4CB5-A514-0DE587B7662D}" type="slidenum">
              <a:rPr lang="cs-CZ" altLang="sk-SK" sz="1200">
                <a:solidFill>
                  <a:schemeClr val="bg2"/>
                </a:solidFill>
              </a:rPr>
              <a:pPr algn="r"/>
              <a:t>21</a:t>
            </a:fld>
            <a:endParaRPr lang="cs-CZ" altLang="sk-SK" sz="1200">
              <a:solidFill>
                <a:schemeClr val="bg2"/>
              </a:solidFill>
            </a:endParaRPr>
          </a:p>
        </p:txBody>
      </p:sp>
      <p:graphicFrame>
        <p:nvGraphicFramePr>
          <p:cNvPr id="18637" name="Object 20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28216236"/>
              </p:ext>
            </p:extLst>
          </p:nvPr>
        </p:nvGraphicFramePr>
        <p:xfrm>
          <a:off x="323850" y="836613"/>
          <a:ext cx="8658225" cy="5683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7446" name="Chart" r:id="rId4" imgW="11315599" imgH="7543800" progId="MSGraph.Chart.8">
                  <p:embed followColorScheme="full"/>
                </p:oleObj>
              </mc:Choice>
              <mc:Fallback>
                <p:oleObj name="Chart" r:id="rId4" imgW="11315599" imgH="7543800" progId="MSGraph.Chart.8">
                  <p:embed followColorScheme="full"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836613"/>
                        <a:ext cx="8658225" cy="5683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640" name="Line 10"/>
          <p:cNvSpPr>
            <a:spLocks noChangeShapeType="1"/>
          </p:cNvSpPr>
          <p:nvPr/>
        </p:nvSpPr>
        <p:spPr bwMode="auto">
          <a:xfrm>
            <a:off x="6899275" y="1363663"/>
            <a:ext cx="0" cy="523875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graphicFrame>
        <p:nvGraphicFramePr>
          <p:cNvPr id="18638" name="Object 20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24789799"/>
              </p:ext>
            </p:extLst>
          </p:nvPr>
        </p:nvGraphicFramePr>
        <p:xfrm>
          <a:off x="5295900" y="1049338"/>
          <a:ext cx="3633788" cy="5430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7447" name="Chart" r:id="rId6" imgW="4876710" imgH="7315110" progId="MSGraph.Chart.8">
                  <p:embed followColorScheme="full"/>
                </p:oleObj>
              </mc:Choice>
              <mc:Fallback>
                <p:oleObj name="Chart" r:id="rId6" imgW="4876710" imgH="7315110" progId="MSGraph.Chart.8">
                  <p:embed followColorScheme="full"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95900" y="1049338"/>
                        <a:ext cx="3633788" cy="5430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641" name="Line 12"/>
          <p:cNvSpPr>
            <a:spLocks noChangeShapeType="1"/>
          </p:cNvSpPr>
          <p:nvPr/>
        </p:nvSpPr>
        <p:spPr bwMode="auto">
          <a:xfrm flipV="1">
            <a:off x="4794250" y="1595438"/>
            <a:ext cx="4349749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8643" name="Rectangle 17"/>
          <p:cNvSpPr>
            <a:spLocks noChangeArrowheads="1"/>
          </p:cNvSpPr>
          <p:nvPr/>
        </p:nvSpPr>
        <p:spPr bwMode="auto">
          <a:xfrm>
            <a:off x="8494713" y="2833688"/>
            <a:ext cx="433387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350" tIns="6350" rIns="6350" bIns="6350" anchor="b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r" fontAlgn="b"/>
            <a:endParaRPr lang="sk-SK" altLang="sk-SK" sz="800" i="1">
              <a:solidFill>
                <a:srgbClr val="7F7F7F"/>
              </a:solidFill>
              <a:latin typeface="Arial Narrow CE"/>
            </a:endParaRPr>
          </a:p>
        </p:txBody>
      </p:sp>
      <p:sp>
        <p:nvSpPr>
          <p:cNvPr id="18644" name="Rectangle 20"/>
          <p:cNvSpPr>
            <a:spLocks noChangeArrowheads="1"/>
          </p:cNvSpPr>
          <p:nvPr/>
        </p:nvSpPr>
        <p:spPr bwMode="auto">
          <a:xfrm>
            <a:off x="-36513" y="1149350"/>
            <a:ext cx="933451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0" hangingPunct="0"/>
            <a:r>
              <a:rPr lang="sk-SK" altLang="sk-SK" sz="1000" b="1">
                <a:solidFill>
                  <a:srgbClr val="808080"/>
                </a:solidFill>
              </a:rPr>
              <a:t>CELÁ VZORKA</a:t>
            </a:r>
          </a:p>
        </p:txBody>
      </p:sp>
      <p:sp>
        <p:nvSpPr>
          <p:cNvPr id="18645" name="Line 21"/>
          <p:cNvSpPr>
            <a:spLocks noChangeShapeType="1"/>
          </p:cNvSpPr>
          <p:nvPr/>
        </p:nvSpPr>
        <p:spPr bwMode="auto">
          <a:xfrm>
            <a:off x="0" y="1398588"/>
            <a:ext cx="4371975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sk-SK"/>
          </a:p>
        </p:txBody>
      </p:sp>
      <p:sp>
        <p:nvSpPr>
          <p:cNvPr id="18647" name="Line 317"/>
          <p:cNvSpPr>
            <a:spLocks noChangeShapeType="1"/>
          </p:cNvSpPr>
          <p:nvPr/>
        </p:nvSpPr>
        <p:spPr bwMode="auto">
          <a:xfrm>
            <a:off x="19050" y="4170363"/>
            <a:ext cx="4371975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sk-SK"/>
          </a:p>
        </p:txBody>
      </p:sp>
      <p:sp>
        <p:nvSpPr>
          <p:cNvPr id="18648" name="Line 28"/>
          <p:cNvSpPr>
            <a:spLocks noChangeShapeType="1"/>
          </p:cNvSpPr>
          <p:nvPr/>
        </p:nvSpPr>
        <p:spPr bwMode="auto">
          <a:xfrm flipV="1">
            <a:off x="4794250" y="3205163"/>
            <a:ext cx="4349750" cy="1270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8649" name="Line 28"/>
          <p:cNvSpPr>
            <a:spLocks noChangeShapeType="1"/>
          </p:cNvSpPr>
          <p:nvPr/>
        </p:nvSpPr>
        <p:spPr bwMode="auto">
          <a:xfrm flipV="1">
            <a:off x="4794250" y="4807426"/>
            <a:ext cx="4349749" cy="11113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8650" name="Rectangle 6"/>
          <p:cNvSpPr>
            <a:spLocks noChangeArrowheads="1"/>
          </p:cNvSpPr>
          <p:nvPr/>
        </p:nvSpPr>
        <p:spPr bwMode="auto">
          <a:xfrm>
            <a:off x="4788024" y="4562951"/>
            <a:ext cx="896937" cy="24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 dirty="0">
                <a:solidFill>
                  <a:srgbClr val="808080"/>
                </a:solidFill>
              </a:rPr>
              <a:t>vzťah k </a:t>
            </a:r>
            <a:r>
              <a:rPr lang="sk-SK" altLang="sk-SK" sz="1000" b="1" dirty="0" smtClean="0">
                <a:solidFill>
                  <a:srgbClr val="808080"/>
                </a:solidFill>
              </a:rPr>
              <a:t>viere</a:t>
            </a:r>
            <a:endParaRPr lang="sk-SK" altLang="sk-SK" sz="1000" b="1" dirty="0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18651" name="Rectangle 29"/>
          <p:cNvSpPr>
            <a:spLocks noChangeArrowheads="1"/>
          </p:cNvSpPr>
          <p:nvPr/>
        </p:nvSpPr>
        <p:spPr bwMode="auto">
          <a:xfrm>
            <a:off x="-3175" y="2792413"/>
            <a:ext cx="9350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>
                <a:solidFill>
                  <a:srgbClr val="808080"/>
                </a:solidFill>
              </a:rPr>
              <a:t>volebné preferencie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18652" name="Rectangle 19"/>
          <p:cNvSpPr>
            <a:spLocks noChangeArrowheads="1"/>
          </p:cNvSpPr>
          <p:nvPr/>
        </p:nvSpPr>
        <p:spPr bwMode="auto">
          <a:xfrm>
            <a:off x="-4763" y="4437063"/>
            <a:ext cx="1079501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>
                <a:solidFill>
                  <a:srgbClr val="808080"/>
                </a:solidFill>
              </a:rPr>
              <a:t>parlamentné voľby 2012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18653" name="Rectangle 29"/>
          <p:cNvSpPr>
            <a:spLocks noChangeArrowheads="1"/>
          </p:cNvSpPr>
          <p:nvPr/>
        </p:nvSpPr>
        <p:spPr bwMode="auto">
          <a:xfrm>
            <a:off x="4788024" y="2663701"/>
            <a:ext cx="935037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r>
              <a:rPr lang="sk-SK" altLang="sk-SK" sz="1000" b="1" dirty="0">
                <a:solidFill>
                  <a:srgbClr val="808080"/>
                </a:solidFill>
              </a:rPr>
              <a:t>liberálno-konzervatívna orientácia</a:t>
            </a:r>
            <a:endParaRPr lang="sk-SK" altLang="sk-SK" sz="1000" b="1" dirty="0">
              <a:solidFill>
                <a:srgbClr val="808080"/>
              </a:solidFill>
              <a:latin typeface="Arial Narrow CE"/>
            </a:endParaRPr>
          </a:p>
        </p:txBody>
      </p:sp>
      <p:cxnSp>
        <p:nvCxnSpPr>
          <p:cNvPr id="18654" name="Rovná spojnica 23"/>
          <p:cNvCxnSpPr>
            <a:cxnSpLocks noChangeShapeType="1"/>
          </p:cNvCxnSpPr>
          <p:nvPr/>
        </p:nvCxnSpPr>
        <p:spPr bwMode="auto">
          <a:xfrm>
            <a:off x="2411760" y="1149350"/>
            <a:ext cx="0" cy="5487988"/>
          </a:xfrm>
          <a:prstGeom prst="line">
            <a:avLst/>
          </a:prstGeom>
          <a:noFill/>
          <a:ln w="12700" algn="ctr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655" name="Rovná spojnica 24"/>
          <p:cNvCxnSpPr>
            <a:cxnSpLocks noChangeShapeType="1"/>
          </p:cNvCxnSpPr>
          <p:nvPr/>
        </p:nvCxnSpPr>
        <p:spPr bwMode="auto">
          <a:xfrm>
            <a:off x="6856800" y="1149350"/>
            <a:ext cx="0" cy="5487988"/>
          </a:xfrm>
          <a:prstGeom prst="line">
            <a:avLst/>
          </a:prstGeom>
          <a:noFill/>
          <a:ln w="12700" algn="ctr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8656" name="Rectangle 3"/>
          <p:cNvSpPr>
            <a:spLocks noChangeArrowheads="1"/>
          </p:cNvSpPr>
          <p:nvPr/>
        </p:nvSpPr>
        <p:spPr bwMode="auto">
          <a:xfrm>
            <a:off x="684213" y="204788"/>
            <a:ext cx="8208962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0" hangingPunct="0">
              <a:buFont typeface="Wingdings 2" panose="05020102010507070707" pitchFamily="18" charset="2"/>
              <a:buNone/>
            </a:pPr>
            <a:r>
              <a:rPr lang="sk-SK" altLang="sk-SK" b="1" dirty="0">
                <a:solidFill>
                  <a:srgbClr val="4D4D4D"/>
                </a:solidFill>
              </a:rPr>
              <a:t>Názory na inštitúciu manželstva – </a:t>
            </a:r>
            <a:r>
              <a:rPr lang="sk-SK" altLang="sk-SK" b="1" dirty="0" smtClean="0">
                <a:solidFill>
                  <a:srgbClr val="4D4D4D"/>
                </a:solidFill>
              </a:rPr>
              <a:t>II. </a:t>
            </a:r>
            <a:endParaRPr lang="sk-SK" altLang="sk-SK" b="1" dirty="0">
              <a:solidFill>
                <a:srgbClr val="4D4D4D"/>
              </a:solidFill>
            </a:endParaRPr>
          </a:p>
          <a:p>
            <a:pPr algn="ctr" eaLnBrk="0" hangingPunct="0">
              <a:buFont typeface="Wingdings 2" panose="05020102010507070707" pitchFamily="18" charset="2"/>
              <a:buNone/>
            </a:pPr>
            <a:r>
              <a:rPr lang="sk-SK" altLang="sk-SK" b="1" dirty="0">
                <a:solidFill>
                  <a:srgbClr val="4D4D4D"/>
                </a:solidFill>
              </a:rPr>
              <a:t>podľa sociálno-demografických charakteristík respondentov</a:t>
            </a:r>
          </a:p>
        </p:txBody>
      </p:sp>
      <p:sp>
        <p:nvSpPr>
          <p:cNvPr id="18657" name="Rectangle 4"/>
          <p:cNvSpPr>
            <a:spLocks noChangeArrowheads="1"/>
          </p:cNvSpPr>
          <p:nvPr/>
        </p:nvSpPr>
        <p:spPr bwMode="auto">
          <a:xfrm>
            <a:off x="7145338" y="6613525"/>
            <a:ext cx="1871662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sk-SK" altLang="sk-SK" sz="900" i="1">
                <a:solidFill>
                  <a:srgbClr val="000000"/>
                </a:solidFill>
                <a:latin typeface="Arial" panose="020B0604020202020204" pitchFamily="34" charset="0"/>
              </a:rPr>
              <a:t>%, N = 1009, celá vzorka</a:t>
            </a:r>
          </a:p>
        </p:txBody>
      </p:sp>
      <p:sp>
        <p:nvSpPr>
          <p:cNvPr id="18658" name="Rectangle 19"/>
          <p:cNvSpPr>
            <a:spLocks noChangeArrowheads="1"/>
          </p:cNvSpPr>
          <p:nvPr/>
        </p:nvSpPr>
        <p:spPr bwMode="auto">
          <a:xfrm>
            <a:off x="4860652" y="5991225"/>
            <a:ext cx="1079500" cy="40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 dirty="0">
                <a:solidFill>
                  <a:srgbClr val="808080"/>
                </a:solidFill>
              </a:rPr>
              <a:t>používanie internetu</a:t>
            </a:r>
            <a:r>
              <a:rPr lang="sk-SK" altLang="sk-SK" sz="1000" b="1" dirty="0">
                <a:solidFill>
                  <a:srgbClr val="808080"/>
                </a:solidFill>
                <a:latin typeface="Arial Narrow CE"/>
              </a:rPr>
              <a:t> </a:t>
            </a:r>
            <a:endParaRPr lang="sk-SK" altLang="sk-SK" sz="1000" b="1" dirty="0">
              <a:solidFill>
                <a:srgbClr val="808080"/>
              </a:solidFill>
            </a:endParaRPr>
          </a:p>
        </p:txBody>
      </p:sp>
      <p:graphicFrame>
        <p:nvGraphicFramePr>
          <p:cNvPr id="30" name="Group 277"/>
          <p:cNvGraphicFramePr>
            <a:graphicFrameLocks noGrp="1"/>
          </p:cNvGraphicFramePr>
          <p:nvPr/>
        </p:nvGraphicFramePr>
        <p:xfrm>
          <a:off x="4449763" y="1176338"/>
          <a:ext cx="266700" cy="5280032"/>
        </p:xfrm>
        <a:graphic>
          <a:graphicData uri="http://schemas.openxmlformats.org/drawingml/2006/table">
            <a:tbl>
              <a:tblPr/>
              <a:tblGrid>
                <a:gridCol w="26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1 00</a:t>
                      </a:r>
                      <a:r>
                        <a:rPr kumimoji="0" lang="sk-SK" altLang="sk-SK" sz="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9</a:t>
                      </a:r>
                      <a:endParaRPr kumimoji="0" lang="cs-CZ" altLang="sk-SK" sz="8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49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28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59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56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277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6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54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99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29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6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42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71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86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114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131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75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86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55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45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5</a:t>
                      </a:r>
                      <a:r>
                        <a:rPr kumimoji="0" lang="sk-SK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8</a:t>
                      </a:r>
                      <a:endParaRPr kumimoji="0" lang="cs-CZ" altLang="sk-SK" sz="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86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47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321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286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22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36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22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286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328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</a:tbl>
          </a:graphicData>
        </a:graphic>
      </p:graphicFrame>
      <p:graphicFrame>
        <p:nvGraphicFramePr>
          <p:cNvPr id="18703" name="Group 271"/>
          <p:cNvGraphicFramePr>
            <a:graphicFrameLocks noGrp="1"/>
          </p:cNvGraphicFramePr>
          <p:nvPr/>
        </p:nvGraphicFramePr>
        <p:xfrm>
          <a:off x="8604250" y="1196975"/>
          <a:ext cx="374650" cy="5184781"/>
        </p:xfrm>
        <a:graphic>
          <a:graphicData uri="http://schemas.openxmlformats.org/drawingml/2006/table">
            <a:tbl>
              <a:tblPr/>
              <a:tblGrid>
                <a:gridCol w="374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98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1 009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8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308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8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325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16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268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8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108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8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110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68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558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8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270</a:t>
                      </a:r>
                      <a:endParaRPr kumimoji="0" lang="cs-CZ" altLang="sk-SK" sz="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8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71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8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472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016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201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98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199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98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137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52187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61" name="Rectangle 39"/>
          <p:cNvSpPr txBox="1">
            <a:spLocks noGrp="1" noChangeArrowheads="1"/>
          </p:cNvSpPr>
          <p:nvPr/>
        </p:nvSpPr>
        <p:spPr bwMode="auto">
          <a:xfrm>
            <a:off x="7513638" y="6637338"/>
            <a:ext cx="1630362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r"/>
            <a:fld id="{7BABAF39-B0CC-474B-94ED-299EA51A6481}" type="slidenum">
              <a:rPr lang="cs-CZ" altLang="sk-SK" sz="1200">
                <a:solidFill>
                  <a:schemeClr val="bg2"/>
                </a:solidFill>
              </a:rPr>
              <a:pPr algn="r"/>
              <a:t>22</a:t>
            </a:fld>
            <a:endParaRPr lang="cs-CZ" altLang="sk-SK" sz="1200">
              <a:solidFill>
                <a:schemeClr val="bg2"/>
              </a:solidFill>
            </a:endParaRPr>
          </a:p>
        </p:txBody>
      </p:sp>
      <p:sp>
        <p:nvSpPr>
          <p:cNvPr id="2048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565400"/>
            <a:ext cx="9144000" cy="1584325"/>
          </a:xfrm>
        </p:spPr>
        <p:txBody>
          <a:bodyPr/>
          <a:lstStyle/>
          <a:p>
            <a:pPr marL="457200" indent="-457200" algn="ctr">
              <a:defRPr/>
            </a:pPr>
            <a:r>
              <a:rPr lang="sk-SK" altLang="sk-SK" sz="3200" cap="all" dirty="0" smtClean="0">
                <a:solidFill>
                  <a:srgbClr val="808080"/>
                </a:solidFill>
              </a:rPr>
              <a:t> 2. názory na vplyv úplnej rodiny </a:t>
            </a:r>
            <a:br>
              <a:rPr lang="sk-SK" altLang="sk-SK" sz="3200" cap="all" dirty="0" smtClean="0">
                <a:solidFill>
                  <a:srgbClr val="808080"/>
                </a:solidFill>
              </a:rPr>
            </a:br>
            <a:r>
              <a:rPr lang="sk-SK" altLang="sk-SK" sz="3200" cap="all" dirty="0" smtClean="0">
                <a:solidFill>
                  <a:srgbClr val="808080"/>
                </a:solidFill>
              </a:rPr>
              <a:t>na vývin dieťaťa</a:t>
            </a:r>
          </a:p>
        </p:txBody>
      </p:sp>
      <p:sp>
        <p:nvSpPr>
          <p:cNvPr id="296963" name="Rectangle 3"/>
          <p:cNvSpPr>
            <a:spLocks noChangeArrowheads="1"/>
          </p:cNvSpPr>
          <p:nvPr/>
        </p:nvSpPr>
        <p:spPr bwMode="auto">
          <a:xfrm>
            <a:off x="206375" y="458788"/>
            <a:ext cx="404813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/>
            <a:endParaRPr lang="en-US" altLang="sk-SK" sz="1200" i="1">
              <a:latin typeface="Arial Black" panose="020B0A0402010202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09" name="Rectangle 39"/>
          <p:cNvSpPr txBox="1">
            <a:spLocks noGrp="1" noChangeArrowheads="1"/>
          </p:cNvSpPr>
          <p:nvPr/>
        </p:nvSpPr>
        <p:spPr bwMode="auto">
          <a:xfrm>
            <a:off x="7513638" y="6637338"/>
            <a:ext cx="1630362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r"/>
            <a:fld id="{6BF301C7-F9BC-42AD-82DD-5EE82EA9C3EA}" type="slidenum">
              <a:rPr lang="cs-CZ" altLang="sk-SK" sz="1200">
                <a:solidFill>
                  <a:schemeClr val="bg2"/>
                </a:solidFill>
              </a:rPr>
              <a:pPr algn="r"/>
              <a:t>23</a:t>
            </a:fld>
            <a:endParaRPr lang="cs-CZ" altLang="sk-SK" sz="1200">
              <a:solidFill>
                <a:schemeClr val="bg2"/>
              </a:solidFill>
            </a:endParaRPr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611188" y="1125538"/>
            <a:ext cx="8137525" cy="5040312"/>
          </a:xfrm>
        </p:spPr>
        <p:txBody>
          <a:bodyPr/>
          <a:lstStyle/>
          <a:p>
            <a:pPr algn="just">
              <a:buFont typeface="Wingdings" panose="05000000000000000000" pitchFamily="2" charset="2"/>
              <a:buNone/>
              <a:defRPr/>
            </a:pPr>
            <a:endParaRPr lang="sk-SK" altLang="sk-SK" sz="1000" b="1" dirty="0" smtClean="0"/>
          </a:p>
          <a:p>
            <a:pPr marL="0" indent="0" algn="just">
              <a:buFont typeface="Wingdings 2" panose="05020102010507070707" pitchFamily="18" charset="2"/>
              <a:buNone/>
              <a:defRPr/>
            </a:pPr>
            <a:endParaRPr lang="sk-SK" altLang="sk-SK" dirty="0" smtClean="0"/>
          </a:p>
          <a:p>
            <a:pPr algn="just">
              <a:defRPr/>
            </a:pPr>
            <a:r>
              <a:rPr lang="sk-SK" altLang="sk-SK" dirty="0"/>
              <a:t>Prevažná väčšina respondentov </a:t>
            </a:r>
            <a:r>
              <a:rPr lang="sk-SK" altLang="sk-SK" dirty="0" smtClean="0"/>
              <a:t>(79%), </a:t>
            </a:r>
            <a:r>
              <a:rPr lang="sk-SK" altLang="sk-SK" dirty="0"/>
              <a:t>súhlasí s tvrdením, že dieťa potrebuje domov s oboma rodičmi, aby vyrastalo šťastne. Rozhodne s týmto tvrdením súhlasí </a:t>
            </a:r>
            <a:r>
              <a:rPr lang="sk-SK" altLang="sk-SK" dirty="0" smtClean="0"/>
              <a:t>41% respondentov a </a:t>
            </a:r>
            <a:r>
              <a:rPr lang="sk-SK" altLang="sk-SK" dirty="0"/>
              <a:t>skôr s týmto tvrdením súhlasí </a:t>
            </a:r>
            <a:r>
              <a:rPr lang="sk-SK" altLang="sk-SK" dirty="0" smtClean="0"/>
              <a:t>37% </a:t>
            </a:r>
            <a:r>
              <a:rPr lang="sk-SK" altLang="sk-SK" dirty="0"/>
              <a:t>respondentov.</a:t>
            </a:r>
          </a:p>
          <a:p>
            <a:pPr algn="just">
              <a:defRPr/>
            </a:pPr>
            <a:endParaRPr lang="sk-SK" altLang="sk-SK" dirty="0"/>
          </a:p>
          <a:p>
            <a:pPr algn="just">
              <a:defRPr/>
            </a:pPr>
            <a:r>
              <a:rPr lang="sk-SK" altLang="sk-SK" dirty="0"/>
              <a:t>Nesúhlas s týmto tvrdením </a:t>
            </a:r>
            <a:r>
              <a:rPr lang="sk-SK" altLang="sk-SK" dirty="0" smtClean="0"/>
              <a:t>vyjadrila takmer pätina respondentov (19%), </a:t>
            </a:r>
            <a:r>
              <a:rPr lang="sk-SK" altLang="sk-SK" dirty="0"/>
              <a:t>pričom </a:t>
            </a:r>
            <a:r>
              <a:rPr lang="sk-SK" altLang="sk-SK" dirty="0" smtClean="0"/>
              <a:t>15% </a:t>
            </a:r>
            <a:r>
              <a:rPr lang="sk-SK" altLang="sk-SK" dirty="0"/>
              <a:t>respondentov skôr nesúhlasí s týmto tvrdením a zvyšné 4% respondentov rozhodne nesúhlasia s týmto tvrdením.</a:t>
            </a:r>
          </a:p>
          <a:p>
            <a:pPr marL="0" indent="0" algn="just">
              <a:buFont typeface="Wingdings 2" panose="05020102010507070707" pitchFamily="18" charset="2"/>
              <a:buNone/>
              <a:defRPr/>
            </a:pPr>
            <a:endParaRPr lang="sk-SK" altLang="sk-SK" sz="1200" dirty="0" smtClean="0"/>
          </a:p>
          <a:p>
            <a:pPr algn="just">
              <a:defRPr/>
            </a:pPr>
            <a:r>
              <a:rPr lang="sk-SK" altLang="ko-KR" dirty="0" smtClean="0"/>
              <a:t>K </a:t>
            </a:r>
            <a:r>
              <a:rPr lang="sk-SK" altLang="ko-KR" dirty="0"/>
              <a:t>tejto otázke sa </a:t>
            </a:r>
            <a:r>
              <a:rPr lang="sk-SK" altLang="ko-KR" dirty="0" smtClean="0"/>
              <a:t>nevedeli </a:t>
            </a:r>
            <a:r>
              <a:rPr lang="sk-SK" altLang="ko-KR" dirty="0"/>
              <a:t>vyjadriť </a:t>
            </a:r>
            <a:r>
              <a:rPr lang="sk-SK" altLang="ko-KR" dirty="0" smtClean="0"/>
              <a:t>2% opýtaných</a:t>
            </a:r>
            <a:r>
              <a:rPr lang="sk-SK" altLang="ko-KR" sz="1200" dirty="0" smtClean="0"/>
              <a:t>.</a:t>
            </a:r>
          </a:p>
          <a:p>
            <a:pPr algn="just">
              <a:defRPr/>
            </a:pPr>
            <a:endParaRPr lang="sk-SK" altLang="ko-KR" sz="1200" dirty="0"/>
          </a:p>
          <a:p>
            <a:pPr algn="just">
              <a:defRPr/>
            </a:pPr>
            <a:endParaRPr lang="sk-SK" altLang="ko-KR" sz="1200" dirty="0" smtClean="0"/>
          </a:p>
          <a:p>
            <a:pPr algn="just">
              <a:defRPr/>
            </a:pPr>
            <a:endParaRPr lang="sk-SK" altLang="ko-KR" sz="1200" dirty="0"/>
          </a:p>
          <a:p>
            <a:pPr algn="just">
              <a:defRPr/>
            </a:pPr>
            <a:r>
              <a:rPr lang="sk-SK" altLang="ko-KR" i="1" dirty="0"/>
              <a:t>Oproti výsledkom prieskumu v roku </a:t>
            </a:r>
            <a:r>
              <a:rPr lang="sk-SK" altLang="ko-KR" i="1" dirty="0" smtClean="0"/>
              <a:t>2013 významne poklesol počet </a:t>
            </a:r>
            <a:r>
              <a:rPr lang="sk-SK" altLang="ko-KR" i="1" dirty="0"/>
              <a:t>tých, ktorí rozhodne súhlasia s predloženým tvrdením – z </a:t>
            </a:r>
            <a:r>
              <a:rPr lang="sk-SK" altLang="ko-KR" i="1" dirty="0" smtClean="0"/>
              <a:t>58% </a:t>
            </a:r>
            <a:r>
              <a:rPr lang="sk-SK" altLang="ko-KR" i="1" dirty="0"/>
              <a:t>opýtaných spred </a:t>
            </a:r>
            <a:r>
              <a:rPr lang="sk-SK" altLang="ko-KR" i="1" dirty="0" smtClean="0"/>
              <a:t>troch </a:t>
            </a:r>
            <a:r>
              <a:rPr lang="sk-SK" altLang="ko-KR" i="1" dirty="0"/>
              <a:t>rokov na </a:t>
            </a:r>
            <a:r>
              <a:rPr lang="sk-SK" altLang="ko-KR" i="1" dirty="0" smtClean="0"/>
              <a:t>41% </a:t>
            </a:r>
            <a:r>
              <a:rPr lang="sk-SK" altLang="ko-KR" i="1" dirty="0"/>
              <a:t>respondentov v tomto roku. Naopak, významnejšie </a:t>
            </a:r>
            <a:r>
              <a:rPr lang="sk-SK" altLang="ko-KR" i="1" dirty="0" smtClean="0"/>
              <a:t>narástol podiel </a:t>
            </a:r>
            <a:r>
              <a:rPr lang="sk-SK" altLang="ko-KR" i="1" dirty="0"/>
              <a:t>tých, ktorí s výrokom skôr súhlasia </a:t>
            </a:r>
            <a:r>
              <a:rPr lang="sk-SK" altLang="ko-KR" i="1" dirty="0" smtClean="0"/>
              <a:t>– o 8%. </a:t>
            </a:r>
          </a:p>
          <a:p>
            <a:pPr algn="just">
              <a:defRPr/>
            </a:pPr>
            <a:r>
              <a:rPr lang="sk-SK" altLang="ko-KR" i="1" dirty="0" smtClean="0"/>
              <a:t>V celkovom hodnotení došlo v porovnaní so situáciou spred troch rokov k poklesu súhlasných vyjadrení (z 87% na aktuálnych 79%) na úkor nárastu nesúhlasných vyjadrení (z 12% na aktuálnych 19%). </a:t>
            </a:r>
            <a:endParaRPr lang="sk-SK" altLang="ko-KR" i="1" dirty="0"/>
          </a:p>
          <a:p>
            <a:pPr algn="just">
              <a:defRPr/>
            </a:pPr>
            <a:endParaRPr lang="sk-SK" altLang="ko-KR" dirty="0"/>
          </a:p>
          <a:p>
            <a:pPr algn="just">
              <a:defRPr/>
            </a:pPr>
            <a:endParaRPr lang="sk-SK" altLang="ko-KR" dirty="0" smtClean="0"/>
          </a:p>
          <a:p>
            <a:pPr algn="just">
              <a:defRPr/>
            </a:pPr>
            <a:endParaRPr lang="sk-SK" altLang="ko-KR" sz="1200" dirty="0" smtClean="0"/>
          </a:p>
          <a:p>
            <a:pPr algn="just">
              <a:buFont typeface="Wingdings 2" panose="05020102010507070707" pitchFamily="18" charset="2"/>
              <a:buNone/>
              <a:defRPr/>
            </a:pPr>
            <a:endParaRPr lang="sk-SK" altLang="ko-KR" sz="1200" dirty="0" smtClean="0"/>
          </a:p>
          <a:p>
            <a:pPr algn="just">
              <a:buFont typeface="Wingdings" panose="05000000000000000000" pitchFamily="2" charset="2"/>
              <a:buChar char="Ø"/>
              <a:defRPr/>
            </a:pPr>
            <a:endParaRPr lang="sk-SK" altLang="sk-SK" sz="1200" dirty="0" smtClean="0"/>
          </a:p>
          <a:p>
            <a:pPr algn="just">
              <a:buFont typeface="Wingdings" panose="05000000000000000000" pitchFamily="2" charset="2"/>
              <a:buChar char="Ø"/>
              <a:defRPr/>
            </a:pPr>
            <a:endParaRPr lang="sk-SK" altLang="sk-SK" sz="1200" dirty="0" smtClean="0">
              <a:latin typeface="Arial" panose="020B0604020202020204" pitchFamily="34" charset="0"/>
            </a:endParaRPr>
          </a:p>
          <a:p>
            <a:pPr algn="just">
              <a:buFont typeface="Wingdings" panose="05000000000000000000" pitchFamily="2" charset="2"/>
              <a:buChar char="Ø"/>
              <a:defRPr/>
            </a:pPr>
            <a:endParaRPr lang="sk-SK" altLang="sk-SK" sz="1200" dirty="0" smtClean="0">
              <a:latin typeface="Arial" panose="020B0604020202020204" pitchFamily="34" charset="0"/>
            </a:endParaRPr>
          </a:p>
          <a:p>
            <a:pPr algn="just">
              <a:buFont typeface="Wingdings" panose="05000000000000000000" pitchFamily="2" charset="2"/>
              <a:buNone/>
              <a:defRPr/>
            </a:pPr>
            <a:endParaRPr lang="sk-SK" altLang="sk-SK" sz="1200" dirty="0" smtClean="0">
              <a:solidFill>
                <a:srgbClr val="FF3300"/>
              </a:solidFill>
              <a:latin typeface="Arial" panose="020B0604020202020204" pitchFamily="34" charset="0"/>
            </a:endParaRPr>
          </a:p>
        </p:txBody>
      </p:sp>
      <p:sp>
        <p:nvSpPr>
          <p:cNvPr id="299011" name="Rectangle 3"/>
          <p:cNvSpPr>
            <a:spLocks noChangeArrowheads="1"/>
          </p:cNvSpPr>
          <p:nvPr/>
        </p:nvSpPr>
        <p:spPr bwMode="auto">
          <a:xfrm>
            <a:off x="827088" y="260350"/>
            <a:ext cx="7561262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r>
              <a:rPr lang="sk-SK" altLang="sk-SK" b="1">
                <a:solidFill>
                  <a:srgbClr val="4D4D4D"/>
                </a:solidFill>
              </a:rPr>
              <a:t>2. Názory na vplyv úplnej rodiny na vývin dieťaťa</a:t>
            </a:r>
            <a:endParaRPr lang="en-US" altLang="sk-SK" b="1">
              <a:solidFill>
                <a:srgbClr val="4D4D4D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35" name="Rectangle 39"/>
          <p:cNvSpPr txBox="1">
            <a:spLocks noGrp="1" noChangeArrowheads="1"/>
          </p:cNvSpPr>
          <p:nvPr/>
        </p:nvSpPr>
        <p:spPr bwMode="auto">
          <a:xfrm>
            <a:off x="7513638" y="6637338"/>
            <a:ext cx="1630362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r"/>
            <a:fld id="{1D0C8440-4AE9-47F6-A3AA-F20DD85C4F57}" type="slidenum">
              <a:rPr lang="cs-CZ" altLang="sk-SK" sz="1200">
                <a:solidFill>
                  <a:schemeClr val="bg2"/>
                </a:solidFill>
              </a:rPr>
              <a:pPr algn="r"/>
              <a:t>24</a:t>
            </a:fld>
            <a:endParaRPr lang="cs-CZ" altLang="sk-SK" sz="1200">
              <a:solidFill>
                <a:schemeClr val="bg2"/>
              </a:solidFill>
            </a:endParaRPr>
          </a:p>
        </p:txBody>
      </p:sp>
      <p:sp>
        <p:nvSpPr>
          <p:cNvPr id="23636" name="Rectangle 3"/>
          <p:cNvSpPr>
            <a:spLocks noChangeArrowheads="1"/>
          </p:cNvSpPr>
          <p:nvPr/>
        </p:nvSpPr>
        <p:spPr bwMode="auto">
          <a:xfrm>
            <a:off x="900113" y="260350"/>
            <a:ext cx="7127875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/>
            <a:r>
              <a:rPr lang="sk-SK" altLang="sk-SK" b="1">
                <a:solidFill>
                  <a:srgbClr val="4D4D4D"/>
                </a:solidFill>
              </a:rPr>
              <a:t>Ak niekto hovorí, že dieťa potrebuje domov s oboma rodičmi na to, aby vyrastalo šťastne, súhlasíte s ním alebo nesúhlasíte?</a:t>
            </a:r>
            <a:endParaRPr lang="en-US" altLang="sk-SK" b="1">
              <a:solidFill>
                <a:srgbClr val="4D4D4D"/>
              </a:solidFill>
            </a:endParaRPr>
          </a:p>
          <a:p>
            <a:pPr algn="ctr"/>
            <a:r>
              <a:rPr lang="sk-SK" altLang="sk-SK" sz="1600" b="1">
                <a:solidFill>
                  <a:srgbClr val="4D4D4D"/>
                </a:solidFill>
              </a:rPr>
              <a:t> </a:t>
            </a:r>
            <a:r>
              <a:rPr lang="en-GB" altLang="sk-SK" sz="1600">
                <a:solidFill>
                  <a:srgbClr val="4D4D4D"/>
                </a:solidFill>
              </a:rPr>
              <a:t>% </a:t>
            </a:r>
            <a:r>
              <a:rPr lang="sk-SK" altLang="sk-SK" sz="1600">
                <a:solidFill>
                  <a:srgbClr val="4D4D4D"/>
                </a:solidFill>
              </a:rPr>
              <a:t> všetkých respondentov; január 2016; báza: 1009 respondentov</a:t>
            </a:r>
          </a:p>
        </p:txBody>
      </p:sp>
      <p:sp>
        <p:nvSpPr>
          <p:cNvPr id="23637" name="Rectangle 12"/>
          <p:cNvSpPr>
            <a:spLocks noChangeArrowheads="1"/>
          </p:cNvSpPr>
          <p:nvPr/>
        </p:nvSpPr>
        <p:spPr bwMode="auto">
          <a:xfrm>
            <a:off x="1403350" y="6381750"/>
            <a:ext cx="6769100" cy="246063"/>
          </a:xfrm>
          <a:prstGeom prst="rect">
            <a:avLst/>
          </a:prstGeom>
          <a:noFill/>
          <a:ln w="3175" cap="rnd" algn="ctr">
            <a:solidFill>
              <a:schemeClr val="tx1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0" hangingPunct="0"/>
            <a:r>
              <a:rPr lang="sk-SK" altLang="sk-SK" sz="1000" i="1">
                <a:solidFill>
                  <a:srgbClr val="4D4D4D"/>
                </a:solidFill>
              </a:rPr>
              <a:t>Otázka: „Ak niekto hovorí, že dieťa potrebuje domov s oboma rodičmi na to, aby vyrastalo šťastne, súhlasíte s ním alebo nesúhlasíte?“</a:t>
            </a:r>
          </a:p>
        </p:txBody>
      </p:sp>
      <p:sp>
        <p:nvSpPr>
          <p:cNvPr id="23638" name="Text Box 6"/>
          <p:cNvSpPr txBox="1">
            <a:spLocks noChangeArrowheads="1"/>
          </p:cNvSpPr>
          <p:nvPr/>
        </p:nvSpPr>
        <p:spPr bwMode="auto">
          <a:xfrm>
            <a:off x="6877050" y="1995488"/>
            <a:ext cx="1150938" cy="641350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rgbClr val="99866B"/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sk-SK" altLang="sk-SK" b="1" dirty="0">
                <a:solidFill>
                  <a:srgbClr val="FF9900"/>
                </a:solidFill>
                <a:latin typeface="Calibri" panose="020F0502020204030204" pitchFamily="34" charset="0"/>
              </a:rPr>
              <a:t>SÚHLAS</a:t>
            </a:r>
          </a:p>
          <a:p>
            <a:pPr algn="ctr"/>
            <a:r>
              <a:rPr lang="sk-SK" altLang="sk-SK" b="1" dirty="0" smtClean="0">
                <a:solidFill>
                  <a:srgbClr val="FF9900"/>
                </a:solidFill>
                <a:latin typeface="Calibri" panose="020F0502020204030204" pitchFamily="34" charset="0"/>
              </a:rPr>
              <a:t>79%</a:t>
            </a:r>
            <a:endParaRPr lang="sk-SK" altLang="sk-SK" b="1" dirty="0">
              <a:solidFill>
                <a:srgbClr val="FF9900"/>
              </a:solidFill>
              <a:latin typeface="Calibri" panose="020F0502020204030204" pitchFamily="34" charset="0"/>
            </a:endParaRPr>
          </a:p>
        </p:txBody>
      </p:sp>
      <p:sp>
        <p:nvSpPr>
          <p:cNvPr id="23639" name="Text Box 7"/>
          <p:cNvSpPr txBox="1">
            <a:spLocks noChangeArrowheads="1"/>
          </p:cNvSpPr>
          <p:nvPr/>
        </p:nvSpPr>
        <p:spPr bwMode="auto">
          <a:xfrm>
            <a:off x="612775" y="2282825"/>
            <a:ext cx="1366838" cy="641350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rgbClr val="99866B"/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sk-SK" altLang="sk-SK" b="1" dirty="0">
                <a:solidFill>
                  <a:srgbClr val="6699FF"/>
                </a:solidFill>
                <a:latin typeface="Calibri" panose="020F0502020204030204" pitchFamily="34" charset="0"/>
              </a:rPr>
              <a:t>NESÚHLAS</a:t>
            </a:r>
          </a:p>
          <a:p>
            <a:pPr algn="ctr"/>
            <a:r>
              <a:rPr lang="sk-SK" altLang="sk-SK" b="1" dirty="0">
                <a:solidFill>
                  <a:srgbClr val="6699FF"/>
                </a:solidFill>
                <a:latin typeface="Calibri" panose="020F0502020204030204" pitchFamily="34" charset="0"/>
              </a:rPr>
              <a:t>19%</a:t>
            </a:r>
          </a:p>
        </p:txBody>
      </p:sp>
      <p:graphicFrame>
        <p:nvGraphicFramePr>
          <p:cNvPr id="23634" name="Object 82"/>
          <p:cNvGraphicFramePr>
            <a:graphicFrameLocks noChangeAspect="1"/>
          </p:cNvGraphicFramePr>
          <p:nvPr/>
        </p:nvGraphicFramePr>
        <p:xfrm>
          <a:off x="1692275" y="1268413"/>
          <a:ext cx="5133975" cy="4094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712" name="Graf" r:id="rId4" imgW="7553249" imgH="5991149" progId="MSGraph.Chart.8">
                  <p:embed followColorScheme="full"/>
                </p:oleObj>
              </mc:Choice>
              <mc:Fallback>
                <p:oleObj name="Graf" r:id="rId4" imgW="7553249" imgH="5991149" progId="MSGraph.Chart.8">
                  <p:embed followColorScheme="full"/>
                  <p:pic>
                    <p:nvPicPr>
                      <p:cNvPr id="0" name="Object 8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2275" y="1268413"/>
                        <a:ext cx="5133975" cy="40941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ovéPole 11"/>
          <p:cNvSpPr txBox="1"/>
          <p:nvPr/>
        </p:nvSpPr>
        <p:spPr>
          <a:xfrm>
            <a:off x="6084169" y="3108444"/>
            <a:ext cx="2808312" cy="27392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sk-SK" sz="1200" u="sng" dirty="0">
                <a:solidFill>
                  <a:srgbClr val="FF9900"/>
                </a:solidFill>
                <a:latin typeface="+mj-lt"/>
                <a:cs typeface="Arial" panose="020B0604020202020204" pitchFamily="34" charset="0"/>
              </a:rPr>
              <a:t>Súhlas</a:t>
            </a:r>
            <a:r>
              <a:rPr lang="sk-SK" sz="1200" dirty="0">
                <a:solidFill>
                  <a:srgbClr val="FF99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sk-SK" sz="1200" dirty="0" smtClean="0">
                <a:solidFill>
                  <a:srgbClr val="FF9900"/>
                </a:solidFill>
                <a:latin typeface="+mj-lt"/>
                <a:cs typeface="Arial" panose="020B0604020202020204" pitchFamily="34" charset="0"/>
              </a:rPr>
              <a:t>s týmto názorom častejšie </a:t>
            </a:r>
            <a:r>
              <a:rPr lang="sk-SK" sz="1200" dirty="0">
                <a:solidFill>
                  <a:srgbClr val="FF9900"/>
                </a:solidFill>
                <a:latin typeface="+mj-lt"/>
                <a:cs typeface="Arial" panose="020B0604020202020204" pitchFamily="34" charset="0"/>
              </a:rPr>
              <a:t>uvádzajú:</a:t>
            </a:r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 smtClean="0"/>
              <a:t>ľudia </a:t>
            </a:r>
            <a:r>
              <a:rPr lang="sk-SK" sz="1000" dirty="0"/>
              <a:t>vo veku </a:t>
            </a:r>
            <a:r>
              <a:rPr lang="sk-SK" sz="1000" dirty="0" smtClean="0"/>
              <a:t>45 a viac rokov</a:t>
            </a:r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 smtClean="0"/>
              <a:t>respondenti maďarskej resp. inej národnosti</a:t>
            </a:r>
            <a:endParaRPr lang="sk-SK" sz="1000" dirty="0"/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 smtClean="0"/>
              <a:t>dôchodcovia; nezamestnaní</a:t>
            </a:r>
            <a:endParaRPr lang="sk-SK" sz="1000" dirty="0"/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/>
              <a:t>žijúci v jedno- alebo dvoj-člennej domácnosti</a:t>
            </a:r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/>
              <a:t>ženatí/ </a:t>
            </a:r>
            <a:r>
              <a:rPr lang="sk-SK" sz="1000" dirty="0" smtClean="0"/>
              <a:t>vydaté</a:t>
            </a:r>
            <a:endParaRPr lang="sk-SK" sz="1000" dirty="0"/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 smtClean="0"/>
              <a:t>žijúci </a:t>
            </a:r>
            <a:r>
              <a:rPr lang="sk-SK" sz="1000" dirty="0"/>
              <a:t>v domácnostiach s čistým mesačným príjmom </a:t>
            </a:r>
            <a:r>
              <a:rPr lang="sk-SK" sz="1000" dirty="0" smtClean="0"/>
              <a:t>900 eur </a:t>
            </a:r>
            <a:r>
              <a:rPr lang="sk-SK" sz="1000" dirty="0"/>
              <a:t>a menej</a:t>
            </a:r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 smtClean="0"/>
              <a:t>žijúci </a:t>
            </a:r>
            <a:r>
              <a:rPr lang="sk-SK" sz="1000" dirty="0"/>
              <a:t>v </a:t>
            </a:r>
            <a:r>
              <a:rPr lang="sk-SK" sz="1000" dirty="0" smtClean="0"/>
              <a:t>Bratislavskom, Trenčianskom, Nitrianskom, Banskobystrickom a Prešovskom kraji</a:t>
            </a:r>
            <a:endParaRPr lang="sk-SK" sz="1000" dirty="0"/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/>
              <a:t>súčasní voliči </a:t>
            </a:r>
            <a:r>
              <a:rPr lang="sk-SK" sz="1000" dirty="0" err="1"/>
              <a:t>MOST-Híd</a:t>
            </a:r>
            <a:r>
              <a:rPr lang="sk-SK" sz="1000" dirty="0"/>
              <a:t>; </a:t>
            </a:r>
            <a:r>
              <a:rPr lang="sk-SK" sz="1000" dirty="0" smtClean="0"/>
              <a:t>SMER-SD; KDH</a:t>
            </a:r>
            <a:endParaRPr lang="sk-SK" sz="1000" dirty="0"/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/>
              <a:t>volili v 2012: KDH, </a:t>
            </a:r>
            <a:r>
              <a:rPr lang="sk-SK" sz="1000" dirty="0" err="1"/>
              <a:t>MOST-Híd</a:t>
            </a:r>
            <a:r>
              <a:rPr lang="sk-SK" sz="1000" dirty="0"/>
              <a:t>, </a:t>
            </a:r>
            <a:r>
              <a:rPr lang="sk-SK" sz="1000" dirty="0" err="1" smtClean="0"/>
              <a:t>OĽaNO</a:t>
            </a:r>
            <a:r>
              <a:rPr lang="sk-SK" sz="1000" dirty="0" smtClean="0"/>
              <a:t>; SaS; SDKÚ-DS; SMER-SD; SMK</a:t>
            </a:r>
            <a:endParaRPr lang="sk-SK" sz="1000" dirty="0"/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/>
              <a:t>s konzervatívnou orientáciou</a:t>
            </a:r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/>
              <a:t>hlboko veriaci </a:t>
            </a:r>
            <a:r>
              <a:rPr lang="sk-SK" sz="1000" dirty="0" smtClean="0"/>
              <a:t>a veriaci čo </a:t>
            </a:r>
            <a:r>
              <a:rPr lang="sk-SK" sz="1000" dirty="0"/>
              <a:t>sa vzťahu k viere týka</a:t>
            </a:r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 smtClean="0"/>
              <a:t>ľudia</a:t>
            </a:r>
            <a:r>
              <a:rPr lang="sk-SK" sz="1000" dirty="0"/>
              <a:t>, ktorí </a:t>
            </a:r>
            <a:r>
              <a:rPr lang="sk-SK" sz="1000" dirty="0" smtClean="0"/>
              <a:t>internet </a:t>
            </a:r>
            <a:r>
              <a:rPr lang="sk-SK" sz="1000" dirty="0"/>
              <a:t>nepoužívajú vôbec</a:t>
            </a:r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endParaRPr lang="sk-SK" sz="1000" dirty="0" smtClean="0"/>
          </a:p>
        </p:txBody>
      </p:sp>
      <p:sp>
        <p:nvSpPr>
          <p:cNvPr id="12" name="TextovéPole 11"/>
          <p:cNvSpPr txBox="1"/>
          <p:nvPr/>
        </p:nvSpPr>
        <p:spPr>
          <a:xfrm>
            <a:off x="108099" y="3570109"/>
            <a:ext cx="2807717" cy="27392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sk-SK" sz="1200" u="sng" dirty="0" smtClean="0">
                <a:solidFill>
                  <a:srgbClr val="6699FF"/>
                </a:solidFill>
                <a:latin typeface="+mj-lt"/>
                <a:cs typeface="Arial" panose="020B0604020202020204" pitchFamily="34" charset="0"/>
              </a:rPr>
              <a:t>Nesúhlas</a:t>
            </a:r>
            <a:r>
              <a:rPr lang="sk-SK" sz="1200" dirty="0" smtClean="0">
                <a:solidFill>
                  <a:srgbClr val="6699FF"/>
                </a:solidFill>
                <a:latin typeface="+mj-lt"/>
                <a:cs typeface="Arial" panose="020B0604020202020204" pitchFamily="34" charset="0"/>
              </a:rPr>
              <a:t> s týmto názorom častejšie </a:t>
            </a:r>
            <a:r>
              <a:rPr lang="sk-SK" sz="1200" dirty="0">
                <a:solidFill>
                  <a:srgbClr val="6699FF"/>
                </a:solidFill>
                <a:latin typeface="+mj-lt"/>
                <a:cs typeface="Arial" panose="020B0604020202020204" pitchFamily="34" charset="0"/>
              </a:rPr>
              <a:t>uvádzajú:</a:t>
            </a:r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 smtClean="0"/>
              <a:t>ľudia vo veku 18 až 44 rokov</a:t>
            </a:r>
            <a:endParaRPr lang="sk-SK" sz="1000" dirty="0"/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 smtClean="0"/>
              <a:t>kvalifikovaní manuálni/ prevádzkoví pracovníci</a:t>
            </a:r>
            <a:r>
              <a:rPr lang="sk-SK" sz="1000" dirty="0"/>
              <a:t>;  </a:t>
            </a:r>
            <a:r>
              <a:rPr lang="sk-SK" sz="1000" dirty="0" smtClean="0"/>
              <a:t>podnikatelia, živnostníci; študenti; </a:t>
            </a:r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 smtClean="0"/>
              <a:t>žijúci </a:t>
            </a:r>
            <a:r>
              <a:rPr lang="sk-SK" sz="1000" dirty="0"/>
              <a:t>v </a:t>
            </a:r>
            <a:r>
              <a:rPr lang="sk-SK" sz="1000" dirty="0" err="1" smtClean="0"/>
              <a:t>troj</a:t>
            </a:r>
            <a:r>
              <a:rPr lang="sk-SK" sz="1000" dirty="0" smtClean="0"/>
              <a:t>-členných </a:t>
            </a:r>
            <a:r>
              <a:rPr lang="sk-SK" sz="1000" dirty="0"/>
              <a:t>domácnostiach</a:t>
            </a:r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 smtClean="0"/>
              <a:t>slobodní/é, rozvedení/é</a:t>
            </a:r>
            <a:endParaRPr lang="sk-SK" sz="1000" dirty="0"/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 smtClean="0"/>
              <a:t>žijúci </a:t>
            </a:r>
            <a:r>
              <a:rPr lang="sk-SK" sz="1000" dirty="0"/>
              <a:t>v domácnostiach s čistým mesačným príjmom </a:t>
            </a:r>
            <a:r>
              <a:rPr lang="sk-SK" sz="1000" dirty="0" smtClean="0"/>
              <a:t>1 </a:t>
            </a:r>
            <a:r>
              <a:rPr lang="sk-SK" sz="1000" dirty="0"/>
              <a:t>101 </a:t>
            </a:r>
            <a:r>
              <a:rPr lang="sk-SK" sz="1000" dirty="0" smtClean="0"/>
              <a:t>až 1 500 eur</a:t>
            </a:r>
            <a:endParaRPr lang="sk-SK" sz="1000" dirty="0"/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/>
              <a:t>žijúci </a:t>
            </a:r>
            <a:r>
              <a:rPr lang="sk-SK" sz="1000" dirty="0" smtClean="0"/>
              <a:t>v </a:t>
            </a:r>
            <a:r>
              <a:rPr lang="sk-SK" sz="1000" dirty="0"/>
              <a:t>mestách s 50 až 100 tisíc </a:t>
            </a:r>
            <a:r>
              <a:rPr lang="sk-SK" sz="1000" dirty="0" smtClean="0"/>
              <a:t>obyvateľmi</a:t>
            </a:r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 smtClean="0"/>
              <a:t>žijúci </a:t>
            </a:r>
            <a:r>
              <a:rPr lang="sk-SK" sz="1000" dirty="0"/>
              <a:t>v </a:t>
            </a:r>
            <a:r>
              <a:rPr lang="sk-SK" sz="1000" dirty="0" smtClean="0"/>
              <a:t>Trnavskom, Žilinskom kraji</a:t>
            </a:r>
            <a:endParaRPr lang="sk-SK" sz="1000" dirty="0"/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/>
              <a:t>súčasní voliči </a:t>
            </a:r>
            <a:r>
              <a:rPr lang="sk-SK" sz="1000" dirty="0" err="1"/>
              <a:t>OĽaNO</a:t>
            </a:r>
            <a:r>
              <a:rPr lang="sk-SK" sz="1000" dirty="0"/>
              <a:t>-NOVA; SME RODINA-</a:t>
            </a:r>
            <a:r>
              <a:rPr lang="sk-SK" sz="1000" dirty="0" err="1"/>
              <a:t>B.Kollár</a:t>
            </a:r>
            <a:r>
              <a:rPr lang="sk-SK" sz="1000" dirty="0"/>
              <a:t>; </a:t>
            </a:r>
            <a:r>
              <a:rPr lang="sk-SK" sz="1000" dirty="0" smtClean="0"/>
              <a:t>ako </a:t>
            </a:r>
            <a:r>
              <a:rPr lang="sk-SK" sz="1000" dirty="0"/>
              <a:t>aj </a:t>
            </a:r>
            <a:r>
              <a:rPr lang="sk-SK" sz="1000" dirty="0" smtClean="0"/>
              <a:t>nerozhodnutí a nevoliči</a:t>
            </a:r>
            <a:endParaRPr lang="sk-SK" sz="1000" dirty="0"/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/>
              <a:t>volili v </a:t>
            </a:r>
            <a:r>
              <a:rPr lang="sk-SK" sz="1000" dirty="0" smtClean="0"/>
              <a:t>2012 SNS</a:t>
            </a:r>
            <a:r>
              <a:rPr lang="sk-SK" sz="1000" dirty="0"/>
              <a:t>; </a:t>
            </a:r>
            <a:r>
              <a:rPr lang="sk-SK" sz="1000" dirty="0" smtClean="0"/>
              <a:t>resp</a:t>
            </a:r>
            <a:r>
              <a:rPr lang="sk-SK" sz="1000" dirty="0"/>
              <a:t>. sa týchto volieb nezúčastnili/ nepamätajú si</a:t>
            </a:r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/>
              <a:t>s liberálnou </a:t>
            </a:r>
            <a:r>
              <a:rPr lang="sk-SK" sz="1000" dirty="0" smtClean="0"/>
              <a:t>orientáciou</a:t>
            </a:r>
            <a:endParaRPr lang="sk-SK" sz="1000" dirty="0"/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/>
              <a:t>nerozhodnutí a ateisti čo sa vzťahu k viere týka</a:t>
            </a:r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/>
              <a:t>každodenní užívatelia </a:t>
            </a:r>
            <a:r>
              <a:rPr lang="sk-SK" sz="1000" dirty="0" smtClean="0"/>
              <a:t>internetu</a:t>
            </a:r>
            <a:endParaRPr lang="sk-SK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04" name="Zástupný symbol čísla snímky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fld id="{08E7C7C6-A6F3-46B4-92E4-F42986B05C1B}" type="slidenum">
              <a:rPr lang="cs-CZ" altLang="sk-SK">
                <a:solidFill>
                  <a:srgbClr val="808080"/>
                </a:solidFill>
              </a:rPr>
              <a:pPr/>
              <a:t>25</a:t>
            </a:fld>
            <a:endParaRPr lang="cs-CZ" altLang="sk-SK">
              <a:solidFill>
                <a:srgbClr val="808080"/>
              </a:solidFill>
            </a:endParaRPr>
          </a:p>
        </p:txBody>
      </p:sp>
      <p:sp>
        <p:nvSpPr>
          <p:cNvPr id="42005" name="Line 13"/>
          <p:cNvSpPr>
            <a:spLocks noChangeShapeType="1"/>
          </p:cNvSpPr>
          <p:nvPr/>
        </p:nvSpPr>
        <p:spPr bwMode="auto">
          <a:xfrm flipV="1">
            <a:off x="4057650" y="908720"/>
            <a:ext cx="50800" cy="4959350"/>
          </a:xfrm>
          <a:prstGeom prst="line">
            <a:avLst/>
          </a:prstGeom>
          <a:noFill/>
          <a:ln w="6350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42006" name="Rectangle 7"/>
          <p:cNvSpPr>
            <a:spLocks noChangeArrowheads="1"/>
          </p:cNvSpPr>
          <p:nvPr/>
        </p:nvSpPr>
        <p:spPr bwMode="auto">
          <a:xfrm>
            <a:off x="0" y="144463"/>
            <a:ext cx="9144000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0" hangingPunct="0">
              <a:lnSpc>
                <a:spcPct val="110000"/>
              </a:lnSpc>
            </a:pPr>
            <a:r>
              <a:rPr lang="sk-SK" altLang="sk-SK" b="1">
                <a:solidFill>
                  <a:srgbClr val="4D4D4D"/>
                </a:solidFill>
              </a:rPr>
              <a:t>Názory na vplyv úplnej rodiny na vývin dieťaťa</a:t>
            </a:r>
            <a:br>
              <a:rPr lang="sk-SK" altLang="sk-SK" b="1">
                <a:solidFill>
                  <a:srgbClr val="4D4D4D"/>
                </a:solidFill>
              </a:rPr>
            </a:br>
            <a:r>
              <a:rPr lang="en-GB" altLang="sk-SK" sz="1600">
                <a:solidFill>
                  <a:srgbClr val="4D4D4D"/>
                </a:solidFill>
              </a:rPr>
              <a:t>% </a:t>
            </a:r>
            <a:r>
              <a:rPr lang="sk-SK" altLang="sk-SK" sz="1600">
                <a:solidFill>
                  <a:srgbClr val="4D4D4D"/>
                </a:solidFill>
              </a:rPr>
              <a:t> všetkých respondentov; porovnanie</a:t>
            </a:r>
            <a:endParaRPr lang="en-GB" altLang="sk-SK" sz="1400" b="1">
              <a:solidFill>
                <a:srgbClr val="808080"/>
              </a:solidFill>
            </a:endParaRPr>
          </a:p>
        </p:txBody>
      </p:sp>
      <p:graphicFrame>
        <p:nvGraphicFramePr>
          <p:cNvPr id="42003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5582498"/>
              </p:ext>
            </p:extLst>
          </p:nvPr>
        </p:nvGraphicFramePr>
        <p:xfrm>
          <a:off x="1403350" y="918046"/>
          <a:ext cx="6664325" cy="5175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77" name="Chart" r:id="rId4" imgW="6734144" imgH="5229360" progId="MSGraph.Chart.8">
                  <p:embed followColorScheme="full"/>
                </p:oleObj>
              </mc:Choice>
              <mc:Fallback>
                <p:oleObj name="Chart" r:id="rId4" imgW="6734144" imgH="5229360" progId="MSGraph.Chart.8">
                  <p:embed followColorScheme="full"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3350" y="918046"/>
                        <a:ext cx="6664325" cy="5175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2007" name="Rectangle 8"/>
          <p:cNvSpPr>
            <a:spLocks noChangeArrowheads="1"/>
          </p:cNvSpPr>
          <p:nvPr/>
        </p:nvSpPr>
        <p:spPr bwMode="auto">
          <a:xfrm>
            <a:off x="34925" y="1700808"/>
            <a:ext cx="1516063" cy="307975"/>
          </a:xfrm>
          <a:prstGeom prst="rect">
            <a:avLst/>
          </a:pr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0" hangingPunct="0"/>
            <a:r>
              <a:rPr lang="sk-SK" altLang="sk-SK" sz="1400" b="1" dirty="0">
                <a:solidFill>
                  <a:schemeClr val="bg1"/>
                </a:solidFill>
              </a:rPr>
              <a:t>SÚHLAS</a:t>
            </a:r>
          </a:p>
        </p:txBody>
      </p:sp>
      <p:sp>
        <p:nvSpPr>
          <p:cNvPr id="42008" name="Rectangle 9"/>
          <p:cNvSpPr>
            <a:spLocks noChangeArrowheads="1"/>
          </p:cNvSpPr>
          <p:nvPr/>
        </p:nvSpPr>
        <p:spPr bwMode="auto">
          <a:xfrm>
            <a:off x="4205288" y="1700808"/>
            <a:ext cx="1530350" cy="307975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0" hangingPunct="0"/>
            <a:r>
              <a:rPr lang="sk-SK" altLang="sk-SK" sz="1400" b="1">
                <a:solidFill>
                  <a:schemeClr val="bg1"/>
                </a:solidFill>
              </a:rPr>
              <a:t>NESÚHLAS</a:t>
            </a:r>
          </a:p>
        </p:txBody>
      </p:sp>
      <p:sp>
        <p:nvSpPr>
          <p:cNvPr id="2" name="Obdĺžnik 1"/>
          <p:cNvSpPr/>
          <p:nvPr/>
        </p:nvSpPr>
        <p:spPr>
          <a:xfrm>
            <a:off x="2699792" y="6140420"/>
            <a:ext cx="6202298" cy="461665"/>
          </a:xfrm>
          <a:prstGeom prst="rect">
            <a:avLst/>
          </a:prstGeom>
          <a:ln w="1905">
            <a:solidFill>
              <a:srgbClr val="939393"/>
            </a:solidFill>
            <a:prstDash val="sysDot"/>
          </a:ln>
        </p:spPr>
        <p:txBody>
          <a:bodyPr wrap="square">
            <a:spAutoFit/>
          </a:bodyPr>
          <a:lstStyle/>
          <a:p>
            <a:pPr marL="0" indent="0">
              <a:buFont typeface="Wingdings 2" panose="05020102010507070707" pitchFamily="18" charset="2"/>
              <a:buNone/>
              <a:defRPr/>
            </a:pPr>
            <a:r>
              <a:rPr lang="sk-SK" altLang="ko-KR" sz="1200" i="1" dirty="0" smtClean="0"/>
              <a:t>* </a:t>
            </a:r>
            <a:r>
              <a:rPr lang="sk-SK" altLang="ko-KR" sz="1200" i="1" dirty="0"/>
              <a:t>V prieskume v roku 2007 boli dopytovaní aj respondenti vo veku 15-17 rokov, ostatné výberové kritériá respondentov boli rovnaké ako v tohoročnom prieskume. Vzorku predstavovalo 1155 respondentov.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2" name="Rectangle 39"/>
          <p:cNvSpPr txBox="1">
            <a:spLocks noGrp="1" noChangeArrowheads="1"/>
          </p:cNvSpPr>
          <p:nvPr/>
        </p:nvSpPr>
        <p:spPr bwMode="auto">
          <a:xfrm>
            <a:off x="7513638" y="6637338"/>
            <a:ext cx="1630362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r"/>
            <a:fld id="{08197BA5-5801-40E8-892F-4DFA29B911ED}" type="slidenum">
              <a:rPr lang="cs-CZ" altLang="sk-SK" sz="1200">
                <a:solidFill>
                  <a:schemeClr val="bg2"/>
                </a:solidFill>
              </a:rPr>
              <a:pPr algn="r"/>
              <a:t>26</a:t>
            </a:fld>
            <a:endParaRPr lang="cs-CZ" altLang="sk-SK" sz="1200">
              <a:solidFill>
                <a:schemeClr val="bg2"/>
              </a:solidFill>
            </a:endParaRPr>
          </a:p>
        </p:txBody>
      </p:sp>
      <p:graphicFrame>
        <p:nvGraphicFramePr>
          <p:cNvPr id="27750" name="Object 10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71924776"/>
              </p:ext>
            </p:extLst>
          </p:nvPr>
        </p:nvGraphicFramePr>
        <p:xfrm>
          <a:off x="306388" y="906463"/>
          <a:ext cx="8658225" cy="577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972" name="Chart" r:id="rId4" imgW="11315599" imgH="7505730" progId="MSGraph.Chart.8">
                  <p:embed followColorScheme="full"/>
                </p:oleObj>
              </mc:Choice>
              <mc:Fallback>
                <p:oleObj name="Chart" r:id="rId4" imgW="11315599" imgH="7505730" progId="MSGraph.Chart.8">
                  <p:embed followColorScheme="full"/>
                  <p:pic>
                    <p:nvPicPr>
                      <p:cNvPr id="0" name="Object 102"/>
                      <p:cNvPicPr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6388" y="906463"/>
                        <a:ext cx="8658225" cy="5778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753" name="Rectangle 4"/>
          <p:cNvSpPr>
            <a:spLocks noChangeArrowheads="1"/>
          </p:cNvSpPr>
          <p:nvPr/>
        </p:nvSpPr>
        <p:spPr bwMode="auto">
          <a:xfrm>
            <a:off x="7145338" y="6613525"/>
            <a:ext cx="1871662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sk-SK" altLang="sk-SK" sz="900" i="1" dirty="0">
                <a:solidFill>
                  <a:srgbClr val="000000"/>
                </a:solidFill>
                <a:latin typeface="Arial" panose="020B0604020202020204" pitchFamily="34" charset="0"/>
              </a:rPr>
              <a:t>%, N = </a:t>
            </a:r>
            <a:r>
              <a:rPr lang="sk-SK" altLang="sk-SK" sz="900" i="1" dirty="0" smtClean="0">
                <a:solidFill>
                  <a:srgbClr val="000000"/>
                </a:solidFill>
                <a:latin typeface="Arial" panose="020B0604020202020204" pitchFamily="34" charset="0"/>
              </a:rPr>
              <a:t>1009, </a:t>
            </a:r>
            <a:r>
              <a:rPr lang="sk-SK" altLang="sk-SK" sz="900" i="1" dirty="0">
                <a:solidFill>
                  <a:srgbClr val="000000"/>
                </a:solidFill>
                <a:latin typeface="Arial" panose="020B0604020202020204" pitchFamily="34" charset="0"/>
              </a:rPr>
              <a:t>celá vzorka</a:t>
            </a:r>
          </a:p>
        </p:txBody>
      </p:sp>
      <p:sp>
        <p:nvSpPr>
          <p:cNvPr id="27754" name="Rectangle 5"/>
          <p:cNvSpPr>
            <a:spLocks noChangeArrowheads="1"/>
          </p:cNvSpPr>
          <p:nvPr/>
        </p:nvSpPr>
        <p:spPr bwMode="auto">
          <a:xfrm>
            <a:off x="0" y="1438275"/>
            <a:ext cx="82708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>
                <a:solidFill>
                  <a:srgbClr val="808080"/>
                </a:solidFill>
              </a:rPr>
              <a:t>pohlavie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27755" name="Rectangle 6"/>
          <p:cNvSpPr>
            <a:spLocks noChangeArrowheads="1"/>
          </p:cNvSpPr>
          <p:nvPr/>
        </p:nvSpPr>
        <p:spPr bwMode="auto">
          <a:xfrm>
            <a:off x="-14288" y="2111375"/>
            <a:ext cx="61118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>
                <a:solidFill>
                  <a:srgbClr val="808080"/>
                </a:solidFill>
              </a:rPr>
              <a:t>vek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27756" name="Rectangle 7"/>
          <p:cNvSpPr>
            <a:spLocks noChangeArrowheads="1"/>
          </p:cNvSpPr>
          <p:nvPr/>
        </p:nvSpPr>
        <p:spPr bwMode="auto">
          <a:xfrm>
            <a:off x="0" y="3068638"/>
            <a:ext cx="82708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>
                <a:solidFill>
                  <a:srgbClr val="808080"/>
                </a:solidFill>
              </a:rPr>
              <a:t>vzdelanie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27757" name="Rectangle 8"/>
          <p:cNvSpPr>
            <a:spLocks noChangeArrowheads="1"/>
          </p:cNvSpPr>
          <p:nvPr/>
        </p:nvSpPr>
        <p:spPr bwMode="auto">
          <a:xfrm>
            <a:off x="-11113" y="4897438"/>
            <a:ext cx="1187451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>
                <a:solidFill>
                  <a:srgbClr val="808080"/>
                </a:solidFill>
              </a:rPr>
              <a:t>zamestnanie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27758" name="Line 10"/>
          <p:cNvSpPr>
            <a:spLocks noChangeShapeType="1"/>
          </p:cNvSpPr>
          <p:nvPr/>
        </p:nvSpPr>
        <p:spPr bwMode="auto">
          <a:xfrm>
            <a:off x="6899275" y="1363663"/>
            <a:ext cx="0" cy="523875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graphicFrame>
        <p:nvGraphicFramePr>
          <p:cNvPr id="27751" name="Object 10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04563999"/>
              </p:ext>
            </p:extLst>
          </p:nvPr>
        </p:nvGraphicFramePr>
        <p:xfrm>
          <a:off x="5268712" y="1050925"/>
          <a:ext cx="3730625" cy="5654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973" name="Chart" r:id="rId6" imgW="4914799" imgH="7419870" progId="MSGraph.Chart.8">
                  <p:embed followColorScheme="full"/>
                </p:oleObj>
              </mc:Choice>
              <mc:Fallback>
                <p:oleObj name="Chart" r:id="rId6" imgW="4914799" imgH="7419870" progId="MSGraph.Chart.8">
                  <p:embed followColorScheme="full"/>
                  <p:pic>
                    <p:nvPicPr>
                      <p:cNvPr id="0" name="Object 103"/>
                      <p:cNvPicPr>
                        <a:picLocks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68712" y="1050925"/>
                        <a:ext cx="3730625" cy="5654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759" name="Line 12"/>
          <p:cNvSpPr>
            <a:spLocks noChangeShapeType="1"/>
          </p:cNvSpPr>
          <p:nvPr/>
        </p:nvSpPr>
        <p:spPr bwMode="auto">
          <a:xfrm flipV="1">
            <a:off x="4679950" y="1389063"/>
            <a:ext cx="4498975" cy="14287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27760" name="Line 16"/>
          <p:cNvSpPr>
            <a:spLocks noChangeShapeType="1"/>
          </p:cNvSpPr>
          <p:nvPr/>
        </p:nvSpPr>
        <p:spPr bwMode="auto">
          <a:xfrm flipV="1">
            <a:off x="4656138" y="2189163"/>
            <a:ext cx="4500562" cy="14287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27761" name="Rectangle 17"/>
          <p:cNvSpPr>
            <a:spLocks noChangeArrowheads="1"/>
          </p:cNvSpPr>
          <p:nvPr/>
        </p:nvSpPr>
        <p:spPr bwMode="auto">
          <a:xfrm>
            <a:off x="8494713" y="2833688"/>
            <a:ext cx="433387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350" tIns="6350" rIns="6350" bIns="6350" anchor="b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r" fontAlgn="b"/>
            <a:endParaRPr lang="sk-SK" altLang="sk-SK" sz="800" i="1">
              <a:solidFill>
                <a:srgbClr val="7F7F7F"/>
              </a:solidFill>
              <a:latin typeface="Arial Narrow CE"/>
            </a:endParaRPr>
          </a:p>
        </p:txBody>
      </p:sp>
      <p:sp>
        <p:nvSpPr>
          <p:cNvPr id="27762" name="Rectangle 18"/>
          <p:cNvSpPr>
            <a:spLocks noChangeArrowheads="1"/>
          </p:cNvSpPr>
          <p:nvPr/>
        </p:nvSpPr>
        <p:spPr bwMode="auto">
          <a:xfrm>
            <a:off x="-15875" y="3681413"/>
            <a:ext cx="82708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>
                <a:solidFill>
                  <a:srgbClr val="808080"/>
                </a:solidFill>
              </a:rPr>
              <a:t>národnosť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27763" name="Rectangle 19"/>
          <p:cNvSpPr>
            <a:spLocks noChangeArrowheads="1"/>
          </p:cNvSpPr>
          <p:nvPr/>
        </p:nvSpPr>
        <p:spPr bwMode="auto">
          <a:xfrm>
            <a:off x="4678363" y="6349702"/>
            <a:ext cx="1079500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 dirty="0">
                <a:solidFill>
                  <a:srgbClr val="808080"/>
                </a:solidFill>
              </a:rPr>
              <a:t>kraj</a:t>
            </a:r>
            <a:endParaRPr lang="sk-SK" altLang="sk-SK" sz="1000" b="1" dirty="0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27764" name="Rectangle 20"/>
          <p:cNvSpPr>
            <a:spLocks noChangeArrowheads="1"/>
          </p:cNvSpPr>
          <p:nvPr/>
        </p:nvSpPr>
        <p:spPr bwMode="auto">
          <a:xfrm>
            <a:off x="-36513" y="1149350"/>
            <a:ext cx="933451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0" hangingPunct="0"/>
            <a:r>
              <a:rPr lang="sk-SK" altLang="sk-SK" sz="1000" b="1">
                <a:solidFill>
                  <a:srgbClr val="808080"/>
                </a:solidFill>
              </a:rPr>
              <a:t>CELÁ VZORKA</a:t>
            </a:r>
          </a:p>
        </p:txBody>
      </p:sp>
      <p:sp>
        <p:nvSpPr>
          <p:cNvPr id="27765" name="Line 21"/>
          <p:cNvSpPr>
            <a:spLocks noChangeShapeType="1"/>
          </p:cNvSpPr>
          <p:nvPr/>
        </p:nvSpPr>
        <p:spPr bwMode="auto">
          <a:xfrm>
            <a:off x="-15875" y="1335088"/>
            <a:ext cx="4371975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sk-SK"/>
          </a:p>
        </p:txBody>
      </p:sp>
      <p:sp>
        <p:nvSpPr>
          <p:cNvPr id="27766" name="Rectangle 29"/>
          <p:cNvSpPr>
            <a:spLocks noChangeArrowheads="1"/>
          </p:cNvSpPr>
          <p:nvPr/>
        </p:nvSpPr>
        <p:spPr bwMode="auto">
          <a:xfrm>
            <a:off x="4694238" y="1804814"/>
            <a:ext cx="9350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r>
              <a:rPr lang="sk-SK" altLang="sk-SK" sz="1000" b="1" dirty="0">
                <a:solidFill>
                  <a:srgbClr val="808080"/>
                </a:solidFill>
              </a:rPr>
              <a:t>rodinný </a:t>
            </a:r>
          </a:p>
          <a:p>
            <a:r>
              <a:rPr lang="sk-SK" altLang="sk-SK" sz="1000" b="1" dirty="0">
                <a:solidFill>
                  <a:srgbClr val="808080"/>
                </a:solidFill>
              </a:rPr>
              <a:t>stav</a:t>
            </a:r>
            <a:endParaRPr lang="sk-SK" altLang="sk-SK" sz="1000" b="1" dirty="0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27767" name="Line 314"/>
          <p:cNvSpPr>
            <a:spLocks noChangeShapeType="1"/>
          </p:cNvSpPr>
          <p:nvPr/>
        </p:nvSpPr>
        <p:spPr bwMode="auto">
          <a:xfrm>
            <a:off x="1588" y="1698625"/>
            <a:ext cx="4371975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sk-SK"/>
          </a:p>
        </p:txBody>
      </p:sp>
      <p:sp>
        <p:nvSpPr>
          <p:cNvPr id="27768" name="Line 315"/>
          <p:cNvSpPr>
            <a:spLocks noChangeShapeType="1"/>
          </p:cNvSpPr>
          <p:nvPr/>
        </p:nvSpPr>
        <p:spPr bwMode="auto">
          <a:xfrm>
            <a:off x="-7938" y="2797175"/>
            <a:ext cx="4371976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sk-SK"/>
          </a:p>
        </p:txBody>
      </p:sp>
      <p:sp>
        <p:nvSpPr>
          <p:cNvPr id="27769" name="Line 316"/>
          <p:cNvSpPr>
            <a:spLocks noChangeShapeType="1"/>
          </p:cNvSpPr>
          <p:nvPr/>
        </p:nvSpPr>
        <p:spPr bwMode="auto">
          <a:xfrm>
            <a:off x="1588" y="3529013"/>
            <a:ext cx="4371975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sk-SK"/>
          </a:p>
        </p:txBody>
      </p:sp>
      <p:sp>
        <p:nvSpPr>
          <p:cNvPr id="27770" name="Line 317"/>
          <p:cNvSpPr>
            <a:spLocks noChangeShapeType="1"/>
          </p:cNvSpPr>
          <p:nvPr/>
        </p:nvSpPr>
        <p:spPr bwMode="auto">
          <a:xfrm>
            <a:off x="3175" y="4076700"/>
            <a:ext cx="4371975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sk-SK"/>
          </a:p>
        </p:txBody>
      </p:sp>
      <p:sp>
        <p:nvSpPr>
          <p:cNvPr id="27771" name="Rectangle 6"/>
          <p:cNvSpPr>
            <a:spLocks noChangeArrowheads="1"/>
          </p:cNvSpPr>
          <p:nvPr/>
        </p:nvSpPr>
        <p:spPr bwMode="auto">
          <a:xfrm>
            <a:off x="4635500" y="3251888"/>
            <a:ext cx="993775" cy="55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 dirty="0">
                <a:solidFill>
                  <a:srgbClr val="808080"/>
                </a:solidFill>
              </a:rPr>
              <a:t>čistý mesačný príjem domácnosti</a:t>
            </a:r>
            <a:endParaRPr lang="sk-SK" altLang="sk-SK" sz="1000" b="1" dirty="0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27800" name="Line 28"/>
          <p:cNvSpPr>
            <a:spLocks noChangeShapeType="1"/>
          </p:cNvSpPr>
          <p:nvPr/>
        </p:nvSpPr>
        <p:spPr bwMode="auto">
          <a:xfrm flipV="1">
            <a:off x="4643438" y="3802063"/>
            <a:ext cx="4500562" cy="14287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27801" name="Line 28"/>
          <p:cNvSpPr>
            <a:spLocks noChangeShapeType="1"/>
          </p:cNvSpPr>
          <p:nvPr/>
        </p:nvSpPr>
        <p:spPr bwMode="auto">
          <a:xfrm flipV="1">
            <a:off x="4643438" y="5013325"/>
            <a:ext cx="4500562" cy="14288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27802" name="Line 317"/>
          <p:cNvSpPr>
            <a:spLocks noChangeShapeType="1"/>
          </p:cNvSpPr>
          <p:nvPr/>
        </p:nvSpPr>
        <p:spPr bwMode="auto">
          <a:xfrm>
            <a:off x="3175" y="5721350"/>
            <a:ext cx="4371975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sk-SK"/>
          </a:p>
        </p:txBody>
      </p:sp>
      <p:sp>
        <p:nvSpPr>
          <p:cNvPr id="27834" name="Rectangle 6"/>
          <p:cNvSpPr>
            <a:spLocks noChangeArrowheads="1"/>
          </p:cNvSpPr>
          <p:nvPr/>
        </p:nvSpPr>
        <p:spPr bwMode="auto">
          <a:xfrm>
            <a:off x="6350" y="5911850"/>
            <a:ext cx="8969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>
                <a:solidFill>
                  <a:srgbClr val="808080"/>
                </a:solidFill>
              </a:rPr>
              <a:t>počet členov domácnosti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27835" name="Rectangle 6"/>
          <p:cNvSpPr>
            <a:spLocks noChangeArrowheads="1"/>
          </p:cNvSpPr>
          <p:nvPr/>
        </p:nvSpPr>
        <p:spPr bwMode="auto">
          <a:xfrm>
            <a:off x="4635500" y="4467279"/>
            <a:ext cx="896938" cy="55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 dirty="0">
                <a:solidFill>
                  <a:srgbClr val="808080"/>
                </a:solidFill>
              </a:rPr>
              <a:t>počet obyvateľov obce</a:t>
            </a:r>
            <a:endParaRPr lang="sk-SK" altLang="sk-SK" sz="1000" b="1" dirty="0">
              <a:solidFill>
                <a:srgbClr val="808080"/>
              </a:solidFill>
              <a:latin typeface="Arial Narrow CE"/>
            </a:endParaRPr>
          </a:p>
        </p:txBody>
      </p:sp>
      <p:cxnSp>
        <p:nvCxnSpPr>
          <p:cNvPr id="27836" name="Rovná spojnica 4"/>
          <p:cNvCxnSpPr>
            <a:cxnSpLocks noChangeShapeType="1"/>
          </p:cNvCxnSpPr>
          <p:nvPr/>
        </p:nvCxnSpPr>
        <p:spPr bwMode="auto">
          <a:xfrm>
            <a:off x="3832464" y="1149350"/>
            <a:ext cx="0" cy="5487988"/>
          </a:xfrm>
          <a:prstGeom prst="line">
            <a:avLst/>
          </a:prstGeom>
          <a:noFill/>
          <a:ln w="12700" algn="ctr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7837" name="Rovná spojnica 35"/>
          <p:cNvCxnSpPr>
            <a:cxnSpLocks noChangeShapeType="1"/>
          </p:cNvCxnSpPr>
          <p:nvPr/>
        </p:nvCxnSpPr>
        <p:spPr bwMode="auto">
          <a:xfrm>
            <a:off x="8228224" y="1181100"/>
            <a:ext cx="0" cy="5487988"/>
          </a:xfrm>
          <a:prstGeom prst="line">
            <a:avLst/>
          </a:prstGeom>
          <a:noFill/>
          <a:ln w="12700" algn="ctr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7838" name="Rectangle 3"/>
          <p:cNvSpPr>
            <a:spLocks noChangeArrowheads="1"/>
          </p:cNvSpPr>
          <p:nvPr/>
        </p:nvSpPr>
        <p:spPr bwMode="auto">
          <a:xfrm>
            <a:off x="684213" y="204788"/>
            <a:ext cx="8208962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0" hangingPunct="0"/>
            <a:r>
              <a:rPr lang="sk-SK" altLang="sk-SK" b="1">
                <a:solidFill>
                  <a:srgbClr val="4D4D4D"/>
                </a:solidFill>
              </a:rPr>
              <a:t>Názory na vplyv úplnej rodiny na vývin dieťaťa</a:t>
            </a:r>
          </a:p>
          <a:p>
            <a:pPr algn="ctr" eaLnBrk="0" hangingPunct="0"/>
            <a:r>
              <a:rPr lang="sk-SK" altLang="sk-SK" b="1">
                <a:solidFill>
                  <a:srgbClr val="4D4D4D"/>
                </a:solidFill>
              </a:rPr>
              <a:t>podľa sociálno-demografických charakteristík respondentov</a:t>
            </a:r>
          </a:p>
        </p:txBody>
      </p:sp>
      <p:graphicFrame>
        <p:nvGraphicFramePr>
          <p:cNvPr id="34" name="Group 322"/>
          <p:cNvGraphicFramePr>
            <a:graphicFrameLocks noGrp="1"/>
          </p:cNvGraphicFramePr>
          <p:nvPr/>
        </p:nvGraphicFramePr>
        <p:xfrm>
          <a:off x="8783638" y="1176338"/>
          <a:ext cx="266700" cy="5486400"/>
        </p:xfrm>
        <a:graphic>
          <a:graphicData uri="http://schemas.openxmlformats.org/drawingml/2006/table">
            <a:tbl>
              <a:tblPr/>
              <a:tblGrid>
                <a:gridCol w="26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1 009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619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250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61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79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69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65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185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143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152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127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170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98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305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138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162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155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123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126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116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106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11</a:t>
                      </a:r>
                      <a:r>
                        <a:rPr kumimoji="0" lang="sk-SK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</a:t>
                      </a:r>
                      <a:endParaRPr kumimoji="0" lang="cs-CZ" altLang="sk-SK" sz="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133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126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125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145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</a:t>
                      </a:r>
                      <a:r>
                        <a:rPr kumimoji="0" lang="sk-SK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44</a:t>
                      </a:r>
                      <a:endParaRPr kumimoji="0" lang="cs-CZ" altLang="sk-SK" sz="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</a:tbl>
          </a:graphicData>
        </a:graphic>
      </p:graphicFrame>
      <p:graphicFrame>
        <p:nvGraphicFramePr>
          <p:cNvPr id="36" name="Group 321"/>
          <p:cNvGraphicFramePr>
            <a:graphicFrameLocks noGrp="1"/>
          </p:cNvGraphicFramePr>
          <p:nvPr/>
        </p:nvGraphicFramePr>
        <p:xfrm>
          <a:off x="4300538" y="1163638"/>
          <a:ext cx="323850" cy="5476890"/>
        </p:xfrm>
        <a:graphic>
          <a:graphicData uri="http://schemas.openxmlformats.org/drawingml/2006/table">
            <a:tbl>
              <a:tblPr/>
              <a:tblGrid>
                <a:gridCol w="323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1 00</a:t>
                      </a:r>
                      <a:r>
                        <a:rPr kumimoji="0" lang="sk-SK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9</a:t>
                      </a:r>
                      <a:endParaRPr kumimoji="0" lang="cs-CZ" altLang="sk-SK" sz="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489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520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128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209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180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176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161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155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155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294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378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182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869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105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35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45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249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181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91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80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210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83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23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47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73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293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255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266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122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9" name="Rectangle 39"/>
          <p:cNvSpPr txBox="1">
            <a:spLocks noGrp="1" noChangeArrowheads="1"/>
          </p:cNvSpPr>
          <p:nvPr/>
        </p:nvSpPr>
        <p:spPr bwMode="auto">
          <a:xfrm>
            <a:off x="7513638" y="6637338"/>
            <a:ext cx="1630362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r"/>
            <a:fld id="{8662FF1E-FEDD-4CB5-A514-0DE587B7662D}" type="slidenum">
              <a:rPr lang="cs-CZ" altLang="sk-SK" sz="1200">
                <a:solidFill>
                  <a:schemeClr val="bg2"/>
                </a:solidFill>
              </a:rPr>
              <a:pPr algn="r"/>
              <a:t>27</a:t>
            </a:fld>
            <a:endParaRPr lang="cs-CZ" altLang="sk-SK" sz="1200">
              <a:solidFill>
                <a:schemeClr val="bg2"/>
              </a:solidFill>
            </a:endParaRPr>
          </a:p>
        </p:txBody>
      </p:sp>
      <p:graphicFrame>
        <p:nvGraphicFramePr>
          <p:cNvPr id="18637" name="Object 20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54729995"/>
              </p:ext>
            </p:extLst>
          </p:nvPr>
        </p:nvGraphicFramePr>
        <p:xfrm>
          <a:off x="323850" y="836613"/>
          <a:ext cx="8658225" cy="5683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8462" name="Chart" r:id="rId4" imgW="11325323" imgH="7543800" progId="MSGraph.Chart.8">
                  <p:embed followColorScheme="full"/>
                </p:oleObj>
              </mc:Choice>
              <mc:Fallback>
                <p:oleObj name="Chart" r:id="rId4" imgW="11325323" imgH="7543800" progId="MSGraph.Chart.8">
                  <p:embed followColorScheme="full"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836613"/>
                        <a:ext cx="8658225" cy="5683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640" name="Line 10"/>
          <p:cNvSpPr>
            <a:spLocks noChangeShapeType="1"/>
          </p:cNvSpPr>
          <p:nvPr/>
        </p:nvSpPr>
        <p:spPr bwMode="auto">
          <a:xfrm>
            <a:off x="6899275" y="1363663"/>
            <a:ext cx="0" cy="523875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graphicFrame>
        <p:nvGraphicFramePr>
          <p:cNvPr id="18638" name="Object 20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72851539"/>
              </p:ext>
            </p:extLst>
          </p:nvPr>
        </p:nvGraphicFramePr>
        <p:xfrm>
          <a:off x="5295900" y="1049338"/>
          <a:ext cx="3633788" cy="5430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8463" name="Chart" r:id="rId6" imgW="4876710" imgH="7315110" progId="MSGraph.Chart.8">
                  <p:embed followColorScheme="full"/>
                </p:oleObj>
              </mc:Choice>
              <mc:Fallback>
                <p:oleObj name="Chart" r:id="rId6" imgW="4876710" imgH="7315110" progId="MSGraph.Chart.8">
                  <p:embed followColorScheme="full"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95900" y="1049338"/>
                        <a:ext cx="3633788" cy="5430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641" name="Line 12"/>
          <p:cNvSpPr>
            <a:spLocks noChangeShapeType="1"/>
          </p:cNvSpPr>
          <p:nvPr/>
        </p:nvSpPr>
        <p:spPr bwMode="auto">
          <a:xfrm flipV="1">
            <a:off x="4794250" y="1595438"/>
            <a:ext cx="4349749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8643" name="Rectangle 17"/>
          <p:cNvSpPr>
            <a:spLocks noChangeArrowheads="1"/>
          </p:cNvSpPr>
          <p:nvPr/>
        </p:nvSpPr>
        <p:spPr bwMode="auto">
          <a:xfrm>
            <a:off x="8494713" y="2833688"/>
            <a:ext cx="433387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350" tIns="6350" rIns="6350" bIns="6350" anchor="b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r" fontAlgn="b"/>
            <a:endParaRPr lang="sk-SK" altLang="sk-SK" sz="800" i="1">
              <a:solidFill>
                <a:srgbClr val="7F7F7F"/>
              </a:solidFill>
              <a:latin typeface="Arial Narrow CE"/>
            </a:endParaRPr>
          </a:p>
        </p:txBody>
      </p:sp>
      <p:sp>
        <p:nvSpPr>
          <p:cNvPr id="18644" name="Rectangle 20"/>
          <p:cNvSpPr>
            <a:spLocks noChangeArrowheads="1"/>
          </p:cNvSpPr>
          <p:nvPr/>
        </p:nvSpPr>
        <p:spPr bwMode="auto">
          <a:xfrm>
            <a:off x="-36513" y="1149350"/>
            <a:ext cx="933451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0" hangingPunct="0"/>
            <a:r>
              <a:rPr lang="sk-SK" altLang="sk-SK" sz="1000" b="1">
                <a:solidFill>
                  <a:srgbClr val="808080"/>
                </a:solidFill>
              </a:rPr>
              <a:t>CELÁ VZORKA</a:t>
            </a:r>
          </a:p>
        </p:txBody>
      </p:sp>
      <p:sp>
        <p:nvSpPr>
          <p:cNvPr id="18645" name="Line 21"/>
          <p:cNvSpPr>
            <a:spLocks noChangeShapeType="1"/>
          </p:cNvSpPr>
          <p:nvPr/>
        </p:nvSpPr>
        <p:spPr bwMode="auto">
          <a:xfrm>
            <a:off x="0" y="1398588"/>
            <a:ext cx="4371975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sk-SK"/>
          </a:p>
        </p:txBody>
      </p:sp>
      <p:sp>
        <p:nvSpPr>
          <p:cNvPr id="18647" name="Line 317"/>
          <p:cNvSpPr>
            <a:spLocks noChangeShapeType="1"/>
          </p:cNvSpPr>
          <p:nvPr/>
        </p:nvSpPr>
        <p:spPr bwMode="auto">
          <a:xfrm>
            <a:off x="19050" y="4170363"/>
            <a:ext cx="4371975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sk-SK"/>
          </a:p>
        </p:txBody>
      </p:sp>
      <p:sp>
        <p:nvSpPr>
          <p:cNvPr id="18648" name="Line 28"/>
          <p:cNvSpPr>
            <a:spLocks noChangeShapeType="1"/>
          </p:cNvSpPr>
          <p:nvPr/>
        </p:nvSpPr>
        <p:spPr bwMode="auto">
          <a:xfrm flipV="1">
            <a:off x="4794250" y="3205163"/>
            <a:ext cx="4349750" cy="1270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8649" name="Line 28"/>
          <p:cNvSpPr>
            <a:spLocks noChangeShapeType="1"/>
          </p:cNvSpPr>
          <p:nvPr/>
        </p:nvSpPr>
        <p:spPr bwMode="auto">
          <a:xfrm flipV="1">
            <a:off x="4794250" y="4807426"/>
            <a:ext cx="4349749" cy="11113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8650" name="Rectangle 6"/>
          <p:cNvSpPr>
            <a:spLocks noChangeArrowheads="1"/>
          </p:cNvSpPr>
          <p:nvPr/>
        </p:nvSpPr>
        <p:spPr bwMode="auto">
          <a:xfrm>
            <a:off x="4788024" y="4562951"/>
            <a:ext cx="896937" cy="24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 dirty="0">
                <a:solidFill>
                  <a:srgbClr val="808080"/>
                </a:solidFill>
              </a:rPr>
              <a:t>vzťah k </a:t>
            </a:r>
            <a:r>
              <a:rPr lang="sk-SK" altLang="sk-SK" sz="1000" b="1" dirty="0" smtClean="0">
                <a:solidFill>
                  <a:srgbClr val="808080"/>
                </a:solidFill>
              </a:rPr>
              <a:t>viere</a:t>
            </a:r>
            <a:endParaRPr lang="sk-SK" altLang="sk-SK" sz="1000" b="1" dirty="0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18651" name="Rectangle 29"/>
          <p:cNvSpPr>
            <a:spLocks noChangeArrowheads="1"/>
          </p:cNvSpPr>
          <p:nvPr/>
        </p:nvSpPr>
        <p:spPr bwMode="auto">
          <a:xfrm>
            <a:off x="-3175" y="2792413"/>
            <a:ext cx="9350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>
                <a:solidFill>
                  <a:srgbClr val="808080"/>
                </a:solidFill>
              </a:rPr>
              <a:t>volebné preferencie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18652" name="Rectangle 19"/>
          <p:cNvSpPr>
            <a:spLocks noChangeArrowheads="1"/>
          </p:cNvSpPr>
          <p:nvPr/>
        </p:nvSpPr>
        <p:spPr bwMode="auto">
          <a:xfrm>
            <a:off x="-4763" y="4437063"/>
            <a:ext cx="1079501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>
                <a:solidFill>
                  <a:srgbClr val="808080"/>
                </a:solidFill>
              </a:rPr>
              <a:t>parlamentné voľby 2012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18653" name="Rectangle 29"/>
          <p:cNvSpPr>
            <a:spLocks noChangeArrowheads="1"/>
          </p:cNvSpPr>
          <p:nvPr/>
        </p:nvSpPr>
        <p:spPr bwMode="auto">
          <a:xfrm>
            <a:off x="4788024" y="2663701"/>
            <a:ext cx="935037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r>
              <a:rPr lang="sk-SK" altLang="sk-SK" sz="1000" b="1" dirty="0">
                <a:solidFill>
                  <a:srgbClr val="808080"/>
                </a:solidFill>
              </a:rPr>
              <a:t>liberálno-konzervatívna orientácia</a:t>
            </a:r>
            <a:endParaRPr lang="sk-SK" altLang="sk-SK" sz="1000" b="1" dirty="0">
              <a:solidFill>
                <a:srgbClr val="808080"/>
              </a:solidFill>
              <a:latin typeface="Arial Narrow CE"/>
            </a:endParaRPr>
          </a:p>
        </p:txBody>
      </p:sp>
      <p:cxnSp>
        <p:nvCxnSpPr>
          <p:cNvPr id="18654" name="Rovná spojnica 23"/>
          <p:cNvCxnSpPr>
            <a:cxnSpLocks noChangeShapeType="1"/>
          </p:cNvCxnSpPr>
          <p:nvPr/>
        </p:nvCxnSpPr>
        <p:spPr bwMode="auto">
          <a:xfrm>
            <a:off x="3793552" y="1149350"/>
            <a:ext cx="0" cy="5487988"/>
          </a:xfrm>
          <a:prstGeom prst="line">
            <a:avLst/>
          </a:prstGeom>
          <a:noFill/>
          <a:ln w="12700" algn="ctr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655" name="Rovná spojnica 24"/>
          <p:cNvCxnSpPr>
            <a:cxnSpLocks noChangeShapeType="1"/>
          </p:cNvCxnSpPr>
          <p:nvPr/>
        </p:nvCxnSpPr>
        <p:spPr bwMode="auto">
          <a:xfrm>
            <a:off x="8164308" y="1149350"/>
            <a:ext cx="0" cy="5487988"/>
          </a:xfrm>
          <a:prstGeom prst="line">
            <a:avLst/>
          </a:prstGeom>
          <a:noFill/>
          <a:ln w="12700" algn="ctr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8657" name="Rectangle 4"/>
          <p:cNvSpPr>
            <a:spLocks noChangeArrowheads="1"/>
          </p:cNvSpPr>
          <p:nvPr/>
        </p:nvSpPr>
        <p:spPr bwMode="auto">
          <a:xfrm>
            <a:off x="7145338" y="6613525"/>
            <a:ext cx="1871662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sk-SK" altLang="sk-SK" sz="900" i="1">
                <a:solidFill>
                  <a:srgbClr val="000000"/>
                </a:solidFill>
                <a:latin typeface="Arial" panose="020B0604020202020204" pitchFamily="34" charset="0"/>
              </a:rPr>
              <a:t>%, N = 1009, celá vzorka</a:t>
            </a:r>
          </a:p>
        </p:txBody>
      </p:sp>
      <p:sp>
        <p:nvSpPr>
          <p:cNvPr id="18658" name="Rectangle 19"/>
          <p:cNvSpPr>
            <a:spLocks noChangeArrowheads="1"/>
          </p:cNvSpPr>
          <p:nvPr/>
        </p:nvSpPr>
        <p:spPr bwMode="auto">
          <a:xfrm>
            <a:off x="4860652" y="5991225"/>
            <a:ext cx="1079500" cy="40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 dirty="0">
                <a:solidFill>
                  <a:srgbClr val="808080"/>
                </a:solidFill>
              </a:rPr>
              <a:t>používanie internetu</a:t>
            </a:r>
            <a:r>
              <a:rPr lang="sk-SK" altLang="sk-SK" sz="1000" b="1" dirty="0">
                <a:solidFill>
                  <a:srgbClr val="808080"/>
                </a:solidFill>
                <a:latin typeface="Arial Narrow CE"/>
              </a:rPr>
              <a:t> </a:t>
            </a:r>
            <a:endParaRPr lang="sk-SK" altLang="sk-SK" sz="1000" b="1" dirty="0">
              <a:solidFill>
                <a:srgbClr val="808080"/>
              </a:solidFill>
            </a:endParaRPr>
          </a:p>
        </p:txBody>
      </p:sp>
      <p:graphicFrame>
        <p:nvGraphicFramePr>
          <p:cNvPr id="30" name="Group 277"/>
          <p:cNvGraphicFramePr>
            <a:graphicFrameLocks noGrp="1"/>
          </p:cNvGraphicFramePr>
          <p:nvPr/>
        </p:nvGraphicFramePr>
        <p:xfrm>
          <a:off x="4449763" y="1176338"/>
          <a:ext cx="266700" cy="5280032"/>
        </p:xfrm>
        <a:graphic>
          <a:graphicData uri="http://schemas.openxmlformats.org/drawingml/2006/table">
            <a:tbl>
              <a:tblPr/>
              <a:tblGrid>
                <a:gridCol w="26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1 00</a:t>
                      </a:r>
                      <a:r>
                        <a:rPr kumimoji="0" lang="sk-SK" altLang="sk-SK" sz="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9</a:t>
                      </a:r>
                      <a:endParaRPr kumimoji="0" lang="cs-CZ" altLang="sk-SK" sz="8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49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28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59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56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277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6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54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99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29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6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42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71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86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114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131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75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86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55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45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5</a:t>
                      </a:r>
                      <a:r>
                        <a:rPr kumimoji="0" lang="sk-SK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8</a:t>
                      </a:r>
                      <a:endParaRPr kumimoji="0" lang="cs-CZ" altLang="sk-SK" sz="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86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47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321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286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22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36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22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286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328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</a:tbl>
          </a:graphicData>
        </a:graphic>
      </p:graphicFrame>
      <p:graphicFrame>
        <p:nvGraphicFramePr>
          <p:cNvPr id="18703" name="Group 271"/>
          <p:cNvGraphicFramePr>
            <a:graphicFrameLocks noGrp="1"/>
          </p:cNvGraphicFramePr>
          <p:nvPr/>
        </p:nvGraphicFramePr>
        <p:xfrm>
          <a:off x="8604250" y="1196975"/>
          <a:ext cx="374650" cy="5184781"/>
        </p:xfrm>
        <a:graphic>
          <a:graphicData uri="http://schemas.openxmlformats.org/drawingml/2006/table">
            <a:tbl>
              <a:tblPr/>
              <a:tblGrid>
                <a:gridCol w="374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98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1 009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8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308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8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325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16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268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8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108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8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110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68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558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8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270</a:t>
                      </a:r>
                      <a:endParaRPr kumimoji="0" lang="cs-CZ" altLang="sk-SK" sz="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8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71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8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472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016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201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98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199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98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137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25" name="Rectangle 3"/>
          <p:cNvSpPr>
            <a:spLocks noChangeArrowheads="1"/>
          </p:cNvSpPr>
          <p:nvPr/>
        </p:nvSpPr>
        <p:spPr bwMode="auto">
          <a:xfrm>
            <a:off x="684213" y="204788"/>
            <a:ext cx="8208962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0" hangingPunct="0"/>
            <a:r>
              <a:rPr lang="sk-SK" altLang="sk-SK" b="1" dirty="0">
                <a:solidFill>
                  <a:srgbClr val="4D4D4D"/>
                </a:solidFill>
              </a:rPr>
              <a:t>Názory na vplyv úplnej rodiny na vývin dieťaťa</a:t>
            </a:r>
          </a:p>
          <a:p>
            <a:pPr algn="ctr" eaLnBrk="0" hangingPunct="0"/>
            <a:r>
              <a:rPr lang="sk-SK" altLang="sk-SK" b="1" dirty="0">
                <a:solidFill>
                  <a:srgbClr val="4D4D4D"/>
                </a:solidFill>
              </a:rPr>
              <a:t>podľa sociálno-demografických charakteristík respondentov</a:t>
            </a:r>
          </a:p>
        </p:txBody>
      </p:sp>
    </p:spTree>
    <p:extLst>
      <p:ext uri="{BB962C8B-B14F-4D97-AF65-F5344CB8AC3E}">
        <p14:creationId xmlns:p14="http://schemas.microsoft.com/office/powerpoint/2010/main" val="3130854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177" name="Rectangle 39"/>
          <p:cNvSpPr txBox="1">
            <a:spLocks noGrp="1" noChangeArrowheads="1"/>
          </p:cNvSpPr>
          <p:nvPr/>
        </p:nvSpPr>
        <p:spPr bwMode="auto">
          <a:xfrm>
            <a:off x="7513638" y="6637338"/>
            <a:ext cx="1630362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r"/>
            <a:fld id="{AA3A9231-9C9F-4190-9E29-FB00613FFBE6}" type="slidenum">
              <a:rPr lang="cs-CZ" altLang="sk-SK" sz="1200">
                <a:solidFill>
                  <a:schemeClr val="bg2"/>
                </a:solidFill>
              </a:rPr>
              <a:pPr algn="r"/>
              <a:t>28</a:t>
            </a:fld>
            <a:endParaRPr lang="cs-CZ" altLang="sk-SK" sz="1200">
              <a:solidFill>
                <a:schemeClr val="bg2"/>
              </a:solidFill>
            </a:endParaRPr>
          </a:p>
        </p:txBody>
      </p:sp>
      <p:sp>
        <p:nvSpPr>
          <p:cNvPr id="2048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565400"/>
            <a:ext cx="9144000" cy="1584325"/>
          </a:xfrm>
        </p:spPr>
        <p:txBody>
          <a:bodyPr/>
          <a:lstStyle/>
          <a:p>
            <a:pPr marL="457200" indent="-457200" algn="ctr">
              <a:defRPr/>
            </a:pPr>
            <a:r>
              <a:rPr lang="sk-SK" altLang="sk-SK" sz="3200" cap="all" dirty="0" smtClean="0">
                <a:solidFill>
                  <a:srgbClr val="808080"/>
                </a:solidFill>
              </a:rPr>
              <a:t> 3. názory na práva a postavenie ľudí s homosexuálnou orientáciou</a:t>
            </a:r>
          </a:p>
        </p:txBody>
      </p:sp>
      <p:sp>
        <p:nvSpPr>
          <p:cNvPr id="306179" name="Rectangle 3"/>
          <p:cNvSpPr>
            <a:spLocks noChangeArrowheads="1"/>
          </p:cNvSpPr>
          <p:nvPr/>
        </p:nvSpPr>
        <p:spPr bwMode="auto">
          <a:xfrm>
            <a:off x="206375" y="458788"/>
            <a:ext cx="404813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/>
            <a:endParaRPr lang="en-US" altLang="sk-SK" sz="1200" i="1">
              <a:latin typeface="Arial Black" panose="020B0A0402010202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225" name="Rectangle 39"/>
          <p:cNvSpPr txBox="1">
            <a:spLocks noGrp="1" noChangeArrowheads="1"/>
          </p:cNvSpPr>
          <p:nvPr/>
        </p:nvSpPr>
        <p:spPr bwMode="auto">
          <a:xfrm>
            <a:off x="7513638" y="6637338"/>
            <a:ext cx="1630362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r"/>
            <a:fld id="{77FA9F3E-961D-4A73-BD52-5897FC833F63}" type="slidenum">
              <a:rPr lang="cs-CZ" altLang="sk-SK" sz="1200">
                <a:solidFill>
                  <a:schemeClr val="bg2"/>
                </a:solidFill>
              </a:rPr>
              <a:pPr algn="r"/>
              <a:t>29</a:t>
            </a:fld>
            <a:endParaRPr lang="cs-CZ" altLang="sk-SK" sz="1200">
              <a:solidFill>
                <a:schemeClr val="bg2"/>
              </a:solidFill>
            </a:endParaRPr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611188" y="1125538"/>
            <a:ext cx="8137525" cy="5040312"/>
          </a:xfrm>
        </p:spPr>
        <p:txBody>
          <a:bodyPr/>
          <a:lstStyle/>
          <a:p>
            <a:pPr algn="just">
              <a:buFont typeface="Wingdings" panose="05000000000000000000" pitchFamily="2" charset="2"/>
              <a:buNone/>
              <a:defRPr/>
            </a:pPr>
            <a:endParaRPr lang="sk-SK" altLang="sk-SK" sz="1000" b="1" dirty="0" smtClean="0"/>
          </a:p>
          <a:p>
            <a:pPr marL="0" indent="0" algn="just">
              <a:buFont typeface="Wingdings 2" panose="05020102010507070707" pitchFamily="18" charset="2"/>
              <a:buNone/>
              <a:defRPr/>
            </a:pPr>
            <a:endParaRPr lang="sk-SK" altLang="sk-SK" dirty="0" smtClean="0"/>
          </a:p>
          <a:p>
            <a:pPr algn="just">
              <a:defRPr/>
            </a:pPr>
            <a:r>
              <a:rPr lang="sk-SK" altLang="sk-SK" dirty="0"/>
              <a:t>Viac ako polovica respondentov (</a:t>
            </a:r>
            <a:r>
              <a:rPr lang="sk-SK" altLang="sk-SK" dirty="0" smtClean="0"/>
              <a:t>56%) </a:t>
            </a:r>
            <a:r>
              <a:rPr lang="sk-SK" altLang="sk-SK" dirty="0"/>
              <a:t>sú zástancami názoru, že ľudia s homosexuálnou orientáciou by nemali mať právo uzatvoriť so svojim partnerom či partnerkou tzv. registrované partnerstvo, v ktorom partneri majú rovnaké ekonomické práva ako zosobášení manželia (napr. právo na daňové úľavy, dedičstvo a pod.). Pričom zástancov, že  „rozhodne “ by nemali mať takéto právo je </a:t>
            </a:r>
            <a:r>
              <a:rPr lang="sk-SK" altLang="sk-SK" dirty="0" smtClean="0"/>
              <a:t>37% </a:t>
            </a:r>
            <a:r>
              <a:rPr lang="sk-SK" altLang="sk-SK" dirty="0"/>
              <a:t>a zástancov „asi by nemali mať“ takéto právo je </a:t>
            </a:r>
            <a:r>
              <a:rPr lang="sk-SK" altLang="sk-SK" dirty="0" smtClean="0"/>
              <a:t>19% </a:t>
            </a:r>
            <a:r>
              <a:rPr lang="sk-SK" altLang="sk-SK" dirty="0"/>
              <a:t>opýtaných.</a:t>
            </a:r>
          </a:p>
          <a:p>
            <a:pPr algn="just">
              <a:defRPr/>
            </a:pPr>
            <a:endParaRPr lang="sk-SK" altLang="sk-SK" dirty="0"/>
          </a:p>
          <a:p>
            <a:pPr algn="just">
              <a:defRPr/>
            </a:pPr>
            <a:r>
              <a:rPr lang="sk-SK" altLang="sk-SK" dirty="0"/>
              <a:t>Opačný postoj – ľudia s homosexuálnou orientáciou by mali mať právo uzatvoriť so svojim partnerom či partnerkou tzv. registrované partnerstvo, v ktorom partneri majú rovnaké ekonomické práva ako zosobášení manželia (napr. právo na daňové úľavy, dedičstvo a pod.) – podporuje viac ako tretina opýtaných </a:t>
            </a:r>
            <a:r>
              <a:rPr lang="sk-SK" altLang="sk-SK" dirty="0" smtClean="0"/>
              <a:t>(40%). </a:t>
            </a:r>
            <a:r>
              <a:rPr lang="sk-SK" altLang="sk-SK" dirty="0"/>
              <a:t>Pričom zástancov, že  „rozhodne “ by mali mať takéto právo je 10% a zástancov „asi by mali mať“ takéto právo je </a:t>
            </a:r>
            <a:r>
              <a:rPr lang="sk-SK" altLang="sk-SK" dirty="0" smtClean="0"/>
              <a:t>30% </a:t>
            </a:r>
            <a:r>
              <a:rPr lang="sk-SK" altLang="sk-SK" dirty="0"/>
              <a:t>opýtaných.</a:t>
            </a:r>
          </a:p>
          <a:p>
            <a:pPr algn="just">
              <a:defRPr/>
            </a:pPr>
            <a:endParaRPr lang="sk-SK" altLang="sk-SK" dirty="0"/>
          </a:p>
          <a:p>
            <a:pPr algn="just">
              <a:defRPr/>
            </a:pPr>
            <a:r>
              <a:rPr lang="sk-SK" altLang="sk-SK" i="1" dirty="0"/>
              <a:t>Ak porovnáme výsledky aktuálneho prieskumu s rokom </a:t>
            </a:r>
            <a:r>
              <a:rPr lang="sk-SK" altLang="sk-SK" i="1" dirty="0" smtClean="0"/>
              <a:t>2013 nedošlo k výraznejším zmenám, a podiel ľudí, </a:t>
            </a:r>
            <a:r>
              <a:rPr lang="sk-SK" altLang="sk-SK" i="1" dirty="0"/>
              <a:t>ktorí s takýmto právom pre ľudí s homosexuálnou orientáciou </a:t>
            </a:r>
            <a:r>
              <a:rPr lang="sk-SK" altLang="sk-SK" i="1" dirty="0" smtClean="0"/>
              <a:t>nesúhlasia naďalej prevyšuje jeho zástancov. Výnimkou je výraznejší nárast „rozhodne </a:t>
            </a:r>
            <a:r>
              <a:rPr lang="sk-SK" altLang="sk-SK" i="1" dirty="0" err="1" smtClean="0"/>
              <a:t>nesúhlasiacich</a:t>
            </a:r>
            <a:r>
              <a:rPr lang="sk-SK" altLang="sk-SK" i="1" dirty="0" smtClean="0"/>
              <a:t>“, a to z 32% </a:t>
            </a:r>
            <a:r>
              <a:rPr lang="sk-SK" altLang="sk-SK" i="1" dirty="0"/>
              <a:t>v roku </a:t>
            </a:r>
            <a:r>
              <a:rPr lang="sk-SK" altLang="sk-SK" i="1" dirty="0" smtClean="0"/>
              <a:t>2013 </a:t>
            </a:r>
            <a:r>
              <a:rPr lang="sk-SK" altLang="sk-SK" i="1" dirty="0"/>
              <a:t>na </a:t>
            </a:r>
            <a:r>
              <a:rPr lang="sk-SK" altLang="sk-SK" i="1" dirty="0" smtClean="0"/>
              <a:t>37% </a:t>
            </a:r>
            <a:r>
              <a:rPr lang="sk-SK" altLang="sk-SK" i="1" dirty="0"/>
              <a:t>v aktuálnom prieskume.</a:t>
            </a:r>
          </a:p>
          <a:p>
            <a:pPr algn="just">
              <a:defRPr/>
            </a:pPr>
            <a:endParaRPr lang="sk-SK" altLang="ko-KR" sz="1200" dirty="0" smtClean="0"/>
          </a:p>
          <a:p>
            <a:pPr algn="just">
              <a:buFont typeface="Wingdings 2" panose="05020102010507070707" pitchFamily="18" charset="2"/>
              <a:buNone/>
              <a:defRPr/>
            </a:pPr>
            <a:endParaRPr lang="sk-SK" altLang="ko-KR" sz="1200" dirty="0" smtClean="0"/>
          </a:p>
          <a:p>
            <a:pPr algn="just">
              <a:buFont typeface="Wingdings" panose="05000000000000000000" pitchFamily="2" charset="2"/>
              <a:buChar char="Ø"/>
              <a:defRPr/>
            </a:pPr>
            <a:endParaRPr lang="sk-SK" altLang="sk-SK" sz="1200" dirty="0" smtClean="0"/>
          </a:p>
          <a:p>
            <a:pPr algn="just">
              <a:buFont typeface="Wingdings" panose="05000000000000000000" pitchFamily="2" charset="2"/>
              <a:buChar char="Ø"/>
              <a:defRPr/>
            </a:pPr>
            <a:endParaRPr lang="sk-SK" altLang="sk-SK" sz="1200" dirty="0" smtClean="0">
              <a:latin typeface="Arial" panose="020B0604020202020204" pitchFamily="34" charset="0"/>
            </a:endParaRPr>
          </a:p>
          <a:p>
            <a:pPr algn="just">
              <a:buFont typeface="Wingdings" panose="05000000000000000000" pitchFamily="2" charset="2"/>
              <a:buChar char="Ø"/>
              <a:defRPr/>
            </a:pPr>
            <a:endParaRPr lang="sk-SK" altLang="sk-SK" sz="1200" dirty="0" smtClean="0">
              <a:latin typeface="Arial" panose="020B0604020202020204" pitchFamily="34" charset="0"/>
            </a:endParaRPr>
          </a:p>
          <a:p>
            <a:pPr algn="just">
              <a:buFont typeface="Wingdings" panose="05000000000000000000" pitchFamily="2" charset="2"/>
              <a:buNone/>
              <a:defRPr/>
            </a:pPr>
            <a:endParaRPr lang="sk-SK" altLang="sk-SK" sz="1200" dirty="0" smtClean="0">
              <a:solidFill>
                <a:srgbClr val="FF3300"/>
              </a:solidFill>
              <a:latin typeface="Arial" panose="020B0604020202020204" pitchFamily="34" charset="0"/>
            </a:endParaRPr>
          </a:p>
        </p:txBody>
      </p:sp>
      <p:sp>
        <p:nvSpPr>
          <p:cNvPr id="308227" name="Rectangle 3"/>
          <p:cNvSpPr>
            <a:spLocks noChangeArrowheads="1"/>
          </p:cNvSpPr>
          <p:nvPr/>
        </p:nvSpPr>
        <p:spPr bwMode="auto">
          <a:xfrm>
            <a:off x="827088" y="260350"/>
            <a:ext cx="7561262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r>
              <a:rPr lang="sk-SK" altLang="sk-SK" b="1">
                <a:solidFill>
                  <a:srgbClr val="4D4D4D"/>
                </a:solidFill>
              </a:rPr>
              <a:t>3.1. Názory na právo homosexuálov uzatvoriť registrované partnerstvo</a:t>
            </a:r>
            <a:endParaRPr lang="en-US" altLang="sk-SK" b="1">
              <a:solidFill>
                <a:srgbClr val="4D4D4D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48" name="Rectangle 39"/>
          <p:cNvSpPr txBox="1">
            <a:spLocks noGrp="1" noChangeArrowheads="1"/>
          </p:cNvSpPr>
          <p:nvPr/>
        </p:nvSpPr>
        <p:spPr bwMode="auto">
          <a:xfrm>
            <a:off x="7513638" y="6637338"/>
            <a:ext cx="1630362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r"/>
            <a:fld id="{EFC07F3E-A579-4D54-BE29-884FD650C3E0}" type="slidenum">
              <a:rPr lang="cs-CZ" altLang="sk-SK" sz="1200">
                <a:solidFill>
                  <a:schemeClr val="bg2"/>
                </a:solidFill>
              </a:rPr>
              <a:pPr algn="r"/>
              <a:t>30</a:t>
            </a:fld>
            <a:endParaRPr lang="cs-CZ" altLang="sk-SK" sz="1200">
              <a:solidFill>
                <a:schemeClr val="bg2"/>
              </a:solidFill>
            </a:endParaRPr>
          </a:p>
        </p:txBody>
      </p:sp>
      <p:sp>
        <p:nvSpPr>
          <p:cNvPr id="44049" name="Rectangle 3"/>
          <p:cNvSpPr>
            <a:spLocks noChangeArrowheads="1"/>
          </p:cNvSpPr>
          <p:nvPr/>
        </p:nvSpPr>
        <p:spPr bwMode="auto">
          <a:xfrm>
            <a:off x="900113" y="260350"/>
            <a:ext cx="7127875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/>
            <a:r>
              <a:rPr lang="sk-SK" altLang="sk-SK" b="1">
                <a:solidFill>
                  <a:srgbClr val="4D4D4D"/>
                </a:solidFill>
              </a:rPr>
              <a:t>Názory na právo homosexuálov uzatvoriť registrované partnerstvo</a:t>
            </a:r>
            <a:endParaRPr lang="en-US" altLang="sk-SK" b="1">
              <a:solidFill>
                <a:srgbClr val="4D4D4D"/>
              </a:solidFill>
            </a:endParaRPr>
          </a:p>
          <a:p>
            <a:pPr algn="ctr"/>
            <a:r>
              <a:rPr lang="sk-SK" altLang="sk-SK" sz="1600" b="1">
                <a:solidFill>
                  <a:srgbClr val="4D4D4D"/>
                </a:solidFill>
              </a:rPr>
              <a:t> </a:t>
            </a:r>
            <a:r>
              <a:rPr lang="en-GB" altLang="sk-SK" sz="1600">
                <a:solidFill>
                  <a:srgbClr val="4D4D4D"/>
                </a:solidFill>
              </a:rPr>
              <a:t>% </a:t>
            </a:r>
            <a:r>
              <a:rPr lang="sk-SK" altLang="sk-SK" sz="1600">
                <a:solidFill>
                  <a:srgbClr val="4D4D4D"/>
                </a:solidFill>
              </a:rPr>
              <a:t> všetkých respondentov; január 2016; báza: 1009 respondentov</a:t>
            </a:r>
          </a:p>
        </p:txBody>
      </p:sp>
      <p:sp>
        <p:nvSpPr>
          <p:cNvPr id="44050" name="Text Box 6"/>
          <p:cNvSpPr txBox="1">
            <a:spLocks noChangeArrowheads="1"/>
          </p:cNvSpPr>
          <p:nvPr/>
        </p:nvSpPr>
        <p:spPr bwMode="auto">
          <a:xfrm>
            <a:off x="6588125" y="1628775"/>
            <a:ext cx="2159000" cy="915988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rgbClr val="99866B"/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sk-SK" altLang="sk-SK" b="1" dirty="0">
                <a:solidFill>
                  <a:srgbClr val="FF9900"/>
                </a:solidFill>
                <a:latin typeface="Calibri" panose="020F0502020204030204" pitchFamily="34" charset="0"/>
              </a:rPr>
              <a:t>MALI BY MAŤ TAKÉTO PRÁVO</a:t>
            </a:r>
          </a:p>
          <a:p>
            <a:pPr algn="ctr"/>
            <a:r>
              <a:rPr lang="sk-SK" altLang="sk-SK" b="1" dirty="0" smtClean="0">
                <a:solidFill>
                  <a:srgbClr val="FF9900"/>
                </a:solidFill>
                <a:latin typeface="Calibri" panose="020F0502020204030204" pitchFamily="34" charset="0"/>
              </a:rPr>
              <a:t>40%</a:t>
            </a:r>
            <a:endParaRPr lang="sk-SK" altLang="sk-SK" b="1" dirty="0">
              <a:solidFill>
                <a:srgbClr val="FF9900"/>
              </a:solidFill>
              <a:latin typeface="Calibri" panose="020F0502020204030204" pitchFamily="34" charset="0"/>
            </a:endParaRPr>
          </a:p>
        </p:txBody>
      </p:sp>
      <p:sp>
        <p:nvSpPr>
          <p:cNvPr id="44051" name="Text Box 7"/>
          <p:cNvSpPr txBox="1">
            <a:spLocks noChangeArrowheads="1"/>
          </p:cNvSpPr>
          <p:nvPr/>
        </p:nvSpPr>
        <p:spPr bwMode="auto">
          <a:xfrm>
            <a:off x="35496" y="1773238"/>
            <a:ext cx="2195513" cy="915987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rgbClr val="99866B"/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sk-SK" altLang="sk-SK" b="1" dirty="0">
                <a:solidFill>
                  <a:srgbClr val="6699FF"/>
                </a:solidFill>
                <a:latin typeface="Calibri" panose="020F0502020204030204" pitchFamily="34" charset="0"/>
              </a:rPr>
              <a:t>NEMALI BY MAŤ TAKÉTO PRÁVO</a:t>
            </a:r>
          </a:p>
          <a:p>
            <a:pPr algn="ctr"/>
            <a:r>
              <a:rPr lang="sk-SK" altLang="sk-SK" b="1" dirty="0" smtClean="0">
                <a:solidFill>
                  <a:srgbClr val="6699FF"/>
                </a:solidFill>
                <a:latin typeface="Calibri" panose="020F0502020204030204" pitchFamily="34" charset="0"/>
              </a:rPr>
              <a:t>56%</a:t>
            </a:r>
            <a:endParaRPr lang="sk-SK" altLang="sk-SK" b="1" dirty="0">
              <a:solidFill>
                <a:srgbClr val="6699FF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44047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67361350"/>
              </p:ext>
            </p:extLst>
          </p:nvPr>
        </p:nvGraphicFramePr>
        <p:xfrm>
          <a:off x="1692275" y="981075"/>
          <a:ext cx="5133975" cy="4094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124" name="Chart" r:id="rId4" imgW="7553457" imgH="6010200" progId="MSGraph.Chart.8">
                  <p:embed followColorScheme="full"/>
                </p:oleObj>
              </mc:Choice>
              <mc:Fallback>
                <p:oleObj name="Chart" r:id="rId4" imgW="7553457" imgH="6010200" progId="MSGraph.Chart.8">
                  <p:embed followColorScheme="full"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2275" y="981075"/>
                        <a:ext cx="5133975" cy="40941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054" name="Rectangle 7"/>
          <p:cNvSpPr>
            <a:spLocks noChangeArrowheads="1"/>
          </p:cNvSpPr>
          <p:nvPr/>
        </p:nvSpPr>
        <p:spPr bwMode="auto">
          <a:xfrm>
            <a:off x="900113" y="6111875"/>
            <a:ext cx="7848600" cy="554038"/>
          </a:xfrm>
          <a:prstGeom prst="rect">
            <a:avLst/>
          </a:prstGeom>
          <a:noFill/>
          <a:ln w="3175" cap="rnd" algn="ctr">
            <a:solidFill>
              <a:schemeClr val="tx1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0" hangingPunct="0"/>
            <a:r>
              <a:rPr lang="sk-SK" altLang="sk-SK" sz="1000" i="1">
                <a:solidFill>
                  <a:srgbClr val="4D4D4D"/>
                </a:solidFill>
              </a:rPr>
              <a:t>Otázka: „Na postavenie a práva ľudí s homosexuálnou orientáciou, teda pohlavnou náklonnosťou k osobám toho istého pohlavia, sú na Slovensku rozličné, často protichodné názory. Mali by mať, podľa Vás, ľudia s homosexuálnou orientáciou nasledujúce práva? Mali alebo nemali by mať právo uzatvoriť so svojim partnerom či partnerkou tzv. registrované partnerstvo, v ktorom partneri majú rovnaké ekonomické práva ako zosobášení manželia  (napr. právo na daňové úľavy, dedičstvo a pod.)“ </a:t>
            </a:r>
            <a:endParaRPr lang="en-US" altLang="sk-SK" sz="1000" i="1">
              <a:solidFill>
                <a:srgbClr val="4D4D4D"/>
              </a:solidFill>
            </a:endParaRPr>
          </a:p>
        </p:txBody>
      </p:sp>
      <p:sp>
        <p:nvSpPr>
          <p:cNvPr id="10" name="TextovéPole 11"/>
          <p:cNvSpPr txBox="1"/>
          <p:nvPr/>
        </p:nvSpPr>
        <p:spPr>
          <a:xfrm>
            <a:off x="6300192" y="2564904"/>
            <a:ext cx="2827933" cy="35086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sk-SK" sz="1200" u="sng" dirty="0" smtClean="0">
                <a:solidFill>
                  <a:srgbClr val="F7B309"/>
                </a:solidFill>
                <a:latin typeface="+mj-lt"/>
                <a:cs typeface="Arial" panose="020B0604020202020204" pitchFamily="34" charset="0"/>
              </a:rPr>
              <a:t>Mali by mať takéto právo </a:t>
            </a:r>
            <a:r>
              <a:rPr lang="sk-SK" sz="1200" dirty="0" smtClean="0">
                <a:solidFill>
                  <a:srgbClr val="F7B309"/>
                </a:solidFill>
                <a:latin typeface="+mj-lt"/>
                <a:cs typeface="Arial" panose="020B0604020202020204" pitchFamily="34" charset="0"/>
              </a:rPr>
              <a:t>častejšie </a:t>
            </a:r>
            <a:r>
              <a:rPr lang="sk-SK" sz="1200" dirty="0">
                <a:solidFill>
                  <a:srgbClr val="F7B309"/>
                </a:solidFill>
                <a:latin typeface="+mj-lt"/>
                <a:cs typeface="Arial" panose="020B0604020202020204" pitchFamily="34" charset="0"/>
              </a:rPr>
              <a:t>uvádzajú:</a:t>
            </a:r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 smtClean="0"/>
              <a:t>ľudia </a:t>
            </a:r>
            <a:r>
              <a:rPr lang="sk-SK" sz="1000" dirty="0"/>
              <a:t>vo veku </a:t>
            </a:r>
            <a:r>
              <a:rPr lang="sk-SK" sz="1000" dirty="0" smtClean="0"/>
              <a:t>18 až 44 rokov</a:t>
            </a:r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 smtClean="0"/>
              <a:t>respondenti so stredoškolským vzdelaním s maturitou; ako aj s vysokoškolským vzdelaním</a:t>
            </a:r>
            <a:endParaRPr lang="sk-SK" sz="1000" dirty="0"/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 smtClean="0"/>
              <a:t>kvalifikovaní manuálni/ prevádzkoví pracovníci; výkonní odborní pracovníci/ úradníci; tvoriví </a:t>
            </a:r>
            <a:r>
              <a:rPr lang="sk-SK" sz="1000" dirty="0"/>
              <a:t>odborní pracovníci;  </a:t>
            </a:r>
            <a:r>
              <a:rPr lang="sk-SK" sz="1000" dirty="0" smtClean="0"/>
              <a:t>podnikatelia, živnostníci; študenti</a:t>
            </a:r>
            <a:endParaRPr lang="sk-SK" sz="1000" dirty="0"/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/>
              <a:t>žijúci v </a:t>
            </a:r>
            <a:r>
              <a:rPr lang="sk-SK" sz="1000" dirty="0" err="1" smtClean="0"/>
              <a:t>troj</a:t>
            </a:r>
            <a:r>
              <a:rPr lang="sk-SK" sz="1000" dirty="0" smtClean="0"/>
              <a:t>- a </a:t>
            </a:r>
            <a:r>
              <a:rPr lang="sk-SK" sz="1000" dirty="0" err="1" smtClean="0"/>
              <a:t>štvor</a:t>
            </a:r>
            <a:r>
              <a:rPr lang="sk-SK" sz="1000" dirty="0" smtClean="0"/>
              <a:t>-členných </a:t>
            </a:r>
            <a:r>
              <a:rPr lang="sk-SK" sz="1000" dirty="0"/>
              <a:t>domácnostiach</a:t>
            </a:r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/>
              <a:t>slobodní/é; rozvedení/-é</a:t>
            </a:r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 smtClean="0"/>
              <a:t>žijúci v domácnostiach s čistým mesačným príjmom viac ako 1 101 eur</a:t>
            </a:r>
            <a:endParaRPr lang="sk-SK" sz="1000" dirty="0"/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/>
              <a:t>žijúci v </a:t>
            </a:r>
            <a:r>
              <a:rPr lang="sk-SK" sz="1000" dirty="0" smtClean="0"/>
              <a:t>obciach a mestách s počtom viac ako 5 tisíc obyvateľov</a:t>
            </a:r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 smtClean="0"/>
              <a:t>žijúci </a:t>
            </a:r>
            <a:r>
              <a:rPr lang="sk-SK" sz="1000" dirty="0"/>
              <a:t>v </a:t>
            </a:r>
            <a:r>
              <a:rPr lang="sk-SK" sz="1000" dirty="0" smtClean="0"/>
              <a:t>Bratislavskom, Trnavskom, Žilinskom a Banskobystrickom </a:t>
            </a:r>
            <a:r>
              <a:rPr lang="sk-SK" sz="1000" dirty="0"/>
              <a:t>kraji</a:t>
            </a:r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/>
              <a:t>súčasní voliči </a:t>
            </a:r>
            <a:r>
              <a:rPr lang="sk-SK" sz="1000" dirty="0" err="1"/>
              <a:t>OĽaNO</a:t>
            </a:r>
            <a:r>
              <a:rPr lang="sk-SK" sz="1000" dirty="0"/>
              <a:t>-NOVA; </a:t>
            </a:r>
            <a:r>
              <a:rPr lang="sk-SK" sz="1000" dirty="0" smtClean="0"/>
              <a:t>SIEŤ; SaS; ako aj nerozhodnutí</a:t>
            </a:r>
            <a:endParaRPr lang="sk-SK" sz="1000" dirty="0"/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/>
              <a:t>volili v 2012: </a:t>
            </a:r>
            <a:r>
              <a:rPr lang="sk-SK" sz="1000" dirty="0" err="1" smtClean="0"/>
              <a:t>OĽaNO</a:t>
            </a:r>
            <a:r>
              <a:rPr lang="sk-SK" sz="1000" dirty="0" smtClean="0"/>
              <a:t>; SaS</a:t>
            </a:r>
            <a:r>
              <a:rPr lang="sk-SK" sz="1000" dirty="0"/>
              <a:t>, </a:t>
            </a:r>
            <a:r>
              <a:rPr lang="sk-SK" sz="1000" dirty="0" smtClean="0"/>
              <a:t>iné strany; resp. sa týchto volieb nezúčastnili/ nepamätajú si</a:t>
            </a:r>
            <a:endParaRPr lang="sk-SK" sz="1000" dirty="0"/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 smtClean="0"/>
              <a:t>s liberálnou orientáciou</a:t>
            </a:r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 smtClean="0"/>
              <a:t>nerozhodnutí a ateisti čo sa vzťahu k viere týka</a:t>
            </a:r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 smtClean="0"/>
              <a:t>každodenní užívatelia internetu</a:t>
            </a:r>
            <a:endParaRPr lang="sk-SK" sz="1000" dirty="0"/>
          </a:p>
        </p:txBody>
      </p:sp>
      <p:sp>
        <p:nvSpPr>
          <p:cNvPr id="11" name="TextovéPole 11"/>
          <p:cNvSpPr txBox="1"/>
          <p:nvPr/>
        </p:nvSpPr>
        <p:spPr>
          <a:xfrm>
            <a:off x="35496" y="2820412"/>
            <a:ext cx="2807717" cy="32008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sk-SK" sz="1200" u="sng" dirty="0" smtClean="0">
                <a:solidFill>
                  <a:srgbClr val="6699FF"/>
                </a:solidFill>
                <a:latin typeface="+mj-lt"/>
                <a:cs typeface="Arial" panose="020B0604020202020204" pitchFamily="34" charset="0"/>
              </a:rPr>
              <a:t>Nemali by mať takéto právo</a:t>
            </a:r>
            <a:r>
              <a:rPr lang="sk-SK" sz="1200" dirty="0" smtClean="0">
                <a:solidFill>
                  <a:srgbClr val="6699FF"/>
                </a:solidFill>
                <a:latin typeface="+mj-lt"/>
                <a:cs typeface="Arial" panose="020B0604020202020204" pitchFamily="34" charset="0"/>
              </a:rPr>
              <a:t> častejšie </a:t>
            </a:r>
            <a:r>
              <a:rPr lang="sk-SK" sz="1200" dirty="0">
                <a:solidFill>
                  <a:srgbClr val="6699FF"/>
                </a:solidFill>
                <a:latin typeface="+mj-lt"/>
                <a:cs typeface="Arial" panose="020B0604020202020204" pitchFamily="34" charset="0"/>
              </a:rPr>
              <a:t>uvádzajú:</a:t>
            </a:r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 smtClean="0"/>
              <a:t>ľudia vo veku 45 </a:t>
            </a:r>
            <a:r>
              <a:rPr lang="sk-SK" sz="1000" dirty="0"/>
              <a:t>a viac </a:t>
            </a:r>
            <a:r>
              <a:rPr lang="sk-SK" sz="1000" dirty="0" smtClean="0"/>
              <a:t>rokov</a:t>
            </a:r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 smtClean="0"/>
              <a:t>respondenti so základným a stredoškolským vzdelaním bez maturity</a:t>
            </a:r>
            <a:endParaRPr lang="sk-SK" sz="1000" dirty="0"/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/>
              <a:t>respondenti maďarskej národnosti</a:t>
            </a:r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 smtClean="0"/>
              <a:t>nekvalifikovaní manuálni pracovníci; dôchodcovia; nezamestnaní</a:t>
            </a:r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 smtClean="0"/>
              <a:t>žijúci v jedno- alebo dvoj-člennej domácnosti</a:t>
            </a:r>
            <a:endParaRPr lang="sk-SK" sz="1000" dirty="0"/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/>
              <a:t>ženatí/ vydaté; ako aj vdovy/ vdovci</a:t>
            </a:r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 smtClean="0"/>
              <a:t>žijúci </a:t>
            </a:r>
            <a:r>
              <a:rPr lang="sk-SK" sz="1000" dirty="0"/>
              <a:t>v domácnostiach s čistým mesačným príjmom </a:t>
            </a:r>
            <a:r>
              <a:rPr lang="sk-SK" sz="1000" dirty="0" smtClean="0"/>
              <a:t>900 eur a menej</a:t>
            </a:r>
            <a:endParaRPr lang="sk-SK" sz="1000" dirty="0"/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 smtClean="0"/>
              <a:t>žijúci </a:t>
            </a:r>
            <a:r>
              <a:rPr lang="sk-SK" sz="1000" dirty="0"/>
              <a:t>v </a:t>
            </a:r>
            <a:r>
              <a:rPr lang="sk-SK" sz="1000" dirty="0" smtClean="0"/>
              <a:t>obciach s počtom menej ako 5 tisíc obyvateľov</a:t>
            </a:r>
            <a:endParaRPr lang="sk-SK" sz="1000" dirty="0"/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/>
              <a:t>žijúci v </a:t>
            </a:r>
            <a:r>
              <a:rPr lang="sk-SK" sz="1000" dirty="0" smtClean="0"/>
              <a:t>Nitrianskom, Prešovskom kraji</a:t>
            </a:r>
            <a:endParaRPr lang="sk-SK" sz="1000" dirty="0"/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/>
              <a:t>súčasní voliči </a:t>
            </a:r>
            <a:r>
              <a:rPr lang="sk-SK" sz="1000" dirty="0" smtClean="0"/>
              <a:t>SNS; KDH; iných strán, ako aj nevoliči</a:t>
            </a:r>
            <a:endParaRPr lang="sk-SK" sz="1000" dirty="0"/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/>
              <a:t>volili v 2012: KDH, </a:t>
            </a:r>
            <a:r>
              <a:rPr lang="sk-SK" sz="1000" dirty="0" smtClean="0"/>
              <a:t>SDKU-DS, SMK, SNS</a:t>
            </a:r>
            <a:endParaRPr lang="sk-SK" sz="1000" dirty="0"/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 smtClean="0"/>
              <a:t>so stredovou ako aj konzervatívnou orientáciou</a:t>
            </a:r>
            <a:endParaRPr lang="sk-SK" sz="1000" dirty="0"/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 smtClean="0"/>
              <a:t>hlboko veriaci a veriaci čo sa vzťahu k viere týka</a:t>
            </a:r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 smtClean="0"/>
              <a:t>menej častí užívatelia internetu, ako aj ľudia, ktorí ho nepoužívajú vôbec</a:t>
            </a:r>
            <a:endParaRPr lang="sk-SK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72" name="Zástupný symbol čísla snímky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fld id="{A0D8677A-FCA6-4E06-B9C9-553B01CA260F}" type="slidenum">
              <a:rPr lang="cs-CZ" altLang="sk-SK">
                <a:solidFill>
                  <a:srgbClr val="808080"/>
                </a:solidFill>
              </a:rPr>
              <a:pPr/>
              <a:t>31</a:t>
            </a:fld>
            <a:endParaRPr lang="cs-CZ" altLang="sk-SK">
              <a:solidFill>
                <a:srgbClr val="808080"/>
              </a:solidFill>
            </a:endParaRPr>
          </a:p>
        </p:txBody>
      </p:sp>
      <p:sp>
        <p:nvSpPr>
          <p:cNvPr id="45073" name="Rectangle 7"/>
          <p:cNvSpPr>
            <a:spLocks noChangeArrowheads="1"/>
          </p:cNvSpPr>
          <p:nvPr/>
        </p:nvSpPr>
        <p:spPr bwMode="auto">
          <a:xfrm>
            <a:off x="0" y="144463"/>
            <a:ext cx="9144000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0" hangingPunct="0">
              <a:lnSpc>
                <a:spcPct val="110000"/>
              </a:lnSpc>
            </a:pPr>
            <a:r>
              <a:rPr lang="sk-SK" altLang="sk-SK" b="1">
                <a:solidFill>
                  <a:srgbClr val="4D4D4D"/>
                </a:solidFill>
              </a:rPr>
              <a:t>Názory na právo homosexuálov uzatvoriť registrované partnerstvo</a:t>
            </a:r>
            <a:br>
              <a:rPr lang="sk-SK" altLang="sk-SK" b="1">
                <a:solidFill>
                  <a:srgbClr val="4D4D4D"/>
                </a:solidFill>
              </a:rPr>
            </a:br>
            <a:r>
              <a:rPr lang="en-GB" altLang="sk-SK" sz="1600">
                <a:solidFill>
                  <a:srgbClr val="4D4D4D"/>
                </a:solidFill>
              </a:rPr>
              <a:t>% </a:t>
            </a:r>
            <a:r>
              <a:rPr lang="sk-SK" altLang="sk-SK" sz="1600">
                <a:solidFill>
                  <a:srgbClr val="4D4D4D"/>
                </a:solidFill>
              </a:rPr>
              <a:t> všetkých respondentov; porovnanie</a:t>
            </a:r>
            <a:endParaRPr lang="en-GB" altLang="sk-SK" sz="1400" b="1">
              <a:solidFill>
                <a:srgbClr val="808080"/>
              </a:solidFill>
            </a:endParaRPr>
          </a:p>
        </p:txBody>
      </p:sp>
      <p:graphicFrame>
        <p:nvGraphicFramePr>
          <p:cNvPr id="45071" name="Object 15"/>
          <p:cNvGraphicFramePr>
            <a:graphicFrameLocks noChangeAspect="1"/>
          </p:cNvGraphicFramePr>
          <p:nvPr/>
        </p:nvGraphicFramePr>
        <p:xfrm>
          <a:off x="1292225" y="1196975"/>
          <a:ext cx="6664325" cy="5175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142" name="Graf" r:id="rId4" imgW="6734251" imgH="5229149" progId="MSGraph.Chart.8">
                  <p:embed followColorScheme="full"/>
                </p:oleObj>
              </mc:Choice>
              <mc:Fallback>
                <p:oleObj name="Graf" r:id="rId4" imgW="6734251" imgH="5229149" progId="MSGraph.Chart.8">
                  <p:embed followColorScheme="full"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2225" y="1196975"/>
                        <a:ext cx="6664325" cy="5175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074" name="Rectangle 8"/>
          <p:cNvSpPr>
            <a:spLocks noChangeArrowheads="1"/>
          </p:cNvSpPr>
          <p:nvPr/>
        </p:nvSpPr>
        <p:spPr bwMode="auto">
          <a:xfrm>
            <a:off x="34925" y="2044700"/>
            <a:ext cx="2663825" cy="304800"/>
          </a:xfrm>
          <a:prstGeom prst="rect">
            <a:avLst/>
          </a:pr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0" hangingPunct="0"/>
            <a:r>
              <a:rPr lang="sk-SK" altLang="sk-SK" sz="1400" b="1">
                <a:solidFill>
                  <a:schemeClr val="bg1"/>
                </a:solidFill>
              </a:rPr>
              <a:t>MALI BY MAŤ TAKÉTO PRÁVO</a:t>
            </a:r>
          </a:p>
        </p:txBody>
      </p:sp>
      <p:sp>
        <p:nvSpPr>
          <p:cNvPr id="45075" name="Rectangle 9"/>
          <p:cNvSpPr>
            <a:spLocks noChangeArrowheads="1"/>
          </p:cNvSpPr>
          <p:nvPr/>
        </p:nvSpPr>
        <p:spPr bwMode="auto">
          <a:xfrm>
            <a:off x="6229350" y="2076450"/>
            <a:ext cx="2879725" cy="304800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0" hangingPunct="0"/>
            <a:r>
              <a:rPr lang="sk-SK" altLang="sk-SK" sz="1400" b="1">
                <a:solidFill>
                  <a:schemeClr val="bg1"/>
                </a:solidFill>
              </a:rPr>
              <a:t>NEMALI BY MAŤ TAKÉTO PRÁVO</a:t>
            </a:r>
          </a:p>
        </p:txBody>
      </p:sp>
      <p:cxnSp>
        <p:nvCxnSpPr>
          <p:cNvPr id="5" name="Rovná spojnica 4"/>
          <p:cNvCxnSpPr/>
          <p:nvPr/>
        </p:nvCxnSpPr>
        <p:spPr bwMode="auto">
          <a:xfrm>
            <a:off x="3975100" y="1341438"/>
            <a:ext cx="20638" cy="5295900"/>
          </a:xfrm>
          <a:prstGeom prst="line">
            <a:avLst/>
          </a:prstGeom>
          <a:noFill/>
          <a:ln w="19050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2" name="Rectangle 39"/>
          <p:cNvSpPr txBox="1">
            <a:spLocks noGrp="1" noChangeArrowheads="1"/>
          </p:cNvSpPr>
          <p:nvPr/>
        </p:nvSpPr>
        <p:spPr bwMode="auto">
          <a:xfrm>
            <a:off x="7513638" y="6637338"/>
            <a:ext cx="1630362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r"/>
            <a:fld id="{08197BA5-5801-40E8-892F-4DFA29B911ED}" type="slidenum">
              <a:rPr lang="cs-CZ" altLang="sk-SK" sz="1200">
                <a:solidFill>
                  <a:schemeClr val="bg2"/>
                </a:solidFill>
              </a:rPr>
              <a:pPr algn="r"/>
              <a:t>32</a:t>
            </a:fld>
            <a:endParaRPr lang="cs-CZ" altLang="sk-SK" sz="1200">
              <a:solidFill>
                <a:schemeClr val="bg2"/>
              </a:solidFill>
            </a:endParaRPr>
          </a:p>
        </p:txBody>
      </p:sp>
      <p:graphicFrame>
        <p:nvGraphicFramePr>
          <p:cNvPr id="27750" name="Object 10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59603192"/>
              </p:ext>
            </p:extLst>
          </p:nvPr>
        </p:nvGraphicFramePr>
        <p:xfrm>
          <a:off x="306388" y="906463"/>
          <a:ext cx="8658225" cy="577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484" name="Chart" r:id="rId4" imgW="11315599" imgH="7505730" progId="MSGraph.Chart.8">
                  <p:embed followColorScheme="full"/>
                </p:oleObj>
              </mc:Choice>
              <mc:Fallback>
                <p:oleObj name="Chart" r:id="rId4" imgW="11315599" imgH="7505730" progId="MSGraph.Chart.8">
                  <p:embed followColorScheme="full"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6388" y="906463"/>
                        <a:ext cx="8658225" cy="5778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753" name="Rectangle 4"/>
          <p:cNvSpPr>
            <a:spLocks noChangeArrowheads="1"/>
          </p:cNvSpPr>
          <p:nvPr/>
        </p:nvSpPr>
        <p:spPr bwMode="auto">
          <a:xfrm>
            <a:off x="7145338" y="6613525"/>
            <a:ext cx="1871662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sk-SK" altLang="sk-SK" sz="900" i="1" dirty="0">
                <a:solidFill>
                  <a:srgbClr val="000000"/>
                </a:solidFill>
                <a:latin typeface="Arial" panose="020B0604020202020204" pitchFamily="34" charset="0"/>
              </a:rPr>
              <a:t>%, N = </a:t>
            </a:r>
            <a:r>
              <a:rPr lang="sk-SK" altLang="sk-SK" sz="900" i="1" dirty="0" smtClean="0">
                <a:solidFill>
                  <a:srgbClr val="000000"/>
                </a:solidFill>
                <a:latin typeface="Arial" panose="020B0604020202020204" pitchFamily="34" charset="0"/>
              </a:rPr>
              <a:t>1009, </a:t>
            </a:r>
            <a:r>
              <a:rPr lang="sk-SK" altLang="sk-SK" sz="900" i="1" dirty="0">
                <a:solidFill>
                  <a:srgbClr val="000000"/>
                </a:solidFill>
                <a:latin typeface="Arial" panose="020B0604020202020204" pitchFamily="34" charset="0"/>
              </a:rPr>
              <a:t>celá vzorka</a:t>
            </a:r>
          </a:p>
        </p:txBody>
      </p:sp>
      <p:sp>
        <p:nvSpPr>
          <p:cNvPr id="27754" name="Rectangle 5"/>
          <p:cNvSpPr>
            <a:spLocks noChangeArrowheads="1"/>
          </p:cNvSpPr>
          <p:nvPr/>
        </p:nvSpPr>
        <p:spPr bwMode="auto">
          <a:xfrm>
            <a:off x="0" y="1438275"/>
            <a:ext cx="82708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>
                <a:solidFill>
                  <a:srgbClr val="808080"/>
                </a:solidFill>
              </a:rPr>
              <a:t>pohlavie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27755" name="Rectangle 6"/>
          <p:cNvSpPr>
            <a:spLocks noChangeArrowheads="1"/>
          </p:cNvSpPr>
          <p:nvPr/>
        </p:nvSpPr>
        <p:spPr bwMode="auto">
          <a:xfrm>
            <a:off x="-14288" y="2111375"/>
            <a:ext cx="61118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>
                <a:solidFill>
                  <a:srgbClr val="808080"/>
                </a:solidFill>
              </a:rPr>
              <a:t>vek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27756" name="Rectangle 7"/>
          <p:cNvSpPr>
            <a:spLocks noChangeArrowheads="1"/>
          </p:cNvSpPr>
          <p:nvPr/>
        </p:nvSpPr>
        <p:spPr bwMode="auto">
          <a:xfrm>
            <a:off x="0" y="3068638"/>
            <a:ext cx="82708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>
                <a:solidFill>
                  <a:srgbClr val="808080"/>
                </a:solidFill>
              </a:rPr>
              <a:t>vzdelanie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27757" name="Rectangle 8"/>
          <p:cNvSpPr>
            <a:spLocks noChangeArrowheads="1"/>
          </p:cNvSpPr>
          <p:nvPr/>
        </p:nvSpPr>
        <p:spPr bwMode="auto">
          <a:xfrm>
            <a:off x="-11113" y="4897438"/>
            <a:ext cx="1187451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>
                <a:solidFill>
                  <a:srgbClr val="808080"/>
                </a:solidFill>
              </a:rPr>
              <a:t>zamestnanie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27758" name="Line 10"/>
          <p:cNvSpPr>
            <a:spLocks noChangeShapeType="1"/>
          </p:cNvSpPr>
          <p:nvPr/>
        </p:nvSpPr>
        <p:spPr bwMode="auto">
          <a:xfrm>
            <a:off x="6899275" y="1363663"/>
            <a:ext cx="0" cy="523875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graphicFrame>
        <p:nvGraphicFramePr>
          <p:cNvPr id="27751" name="Object 10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57135634"/>
              </p:ext>
            </p:extLst>
          </p:nvPr>
        </p:nvGraphicFramePr>
        <p:xfrm>
          <a:off x="5268712" y="1050925"/>
          <a:ext cx="3730625" cy="5654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485" name="Chart" r:id="rId6" imgW="4914799" imgH="7419870" progId="MSGraph.Chart.8">
                  <p:embed followColorScheme="full"/>
                </p:oleObj>
              </mc:Choice>
              <mc:Fallback>
                <p:oleObj name="Chart" r:id="rId6" imgW="4914799" imgH="7419870" progId="MSGraph.Chart.8">
                  <p:embed followColorScheme="full"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68712" y="1050925"/>
                        <a:ext cx="3730625" cy="5654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759" name="Line 12"/>
          <p:cNvSpPr>
            <a:spLocks noChangeShapeType="1"/>
          </p:cNvSpPr>
          <p:nvPr/>
        </p:nvSpPr>
        <p:spPr bwMode="auto">
          <a:xfrm flipV="1">
            <a:off x="4679950" y="1389063"/>
            <a:ext cx="4498975" cy="14287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27760" name="Line 16"/>
          <p:cNvSpPr>
            <a:spLocks noChangeShapeType="1"/>
          </p:cNvSpPr>
          <p:nvPr/>
        </p:nvSpPr>
        <p:spPr bwMode="auto">
          <a:xfrm flipV="1">
            <a:off x="4656138" y="2189163"/>
            <a:ext cx="4500562" cy="14287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27761" name="Rectangle 17"/>
          <p:cNvSpPr>
            <a:spLocks noChangeArrowheads="1"/>
          </p:cNvSpPr>
          <p:nvPr/>
        </p:nvSpPr>
        <p:spPr bwMode="auto">
          <a:xfrm>
            <a:off x="8494713" y="2833688"/>
            <a:ext cx="433387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350" tIns="6350" rIns="6350" bIns="6350" anchor="b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r" fontAlgn="b"/>
            <a:endParaRPr lang="sk-SK" altLang="sk-SK" sz="800" i="1">
              <a:solidFill>
                <a:srgbClr val="7F7F7F"/>
              </a:solidFill>
              <a:latin typeface="Arial Narrow CE"/>
            </a:endParaRPr>
          </a:p>
        </p:txBody>
      </p:sp>
      <p:sp>
        <p:nvSpPr>
          <p:cNvPr id="27762" name="Rectangle 18"/>
          <p:cNvSpPr>
            <a:spLocks noChangeArrowheads="1"/>
          </p:cNvSpPr>
          <p:nvPr/>
        </p:nvSpPr>
        <p:spPr bwMode="auto">
          <a:xfrm>
            <a:off x="-15875" y="3681413"/>
            <a:ext cx="82708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>
                <a:solidFill>
                  <a:srgbClr val="808080"/>
                </a:solidFill>
              </a:rPr>
              <a:t>národnosť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27763" name="Rectangle 19"/>
          <p:cNvSpPr>
            <a:spLocks noChangeArrowheads="1"/>
          </p:cNvSpPr>
          <p:nvPr/>
        </p:nvSpPr>
        <p:spPr bwMode="auto">
          <a:xfrm>
            <a:off x="4678363" y="6349702"/>
            <a:ext cx="1079500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 dirty="0">
                <a:solidFill>
                  <a:srgbClr val="808080"/>
                </a:solidFill>
              </a:rPr>
              <a:t>kraj</a:t>
            </a:r>
            <a:endParaRPr lang="sk-SK" altLang="sk-SK" sz="1000" b="1" dirty="0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27764" name="Rectangle 20"/>
          <p:cNvSpPr>
            <a:spLocks noChangeArrowheads="1"/>
          </p:cNvSpPr>
          <p:nvPr/>
        </p:nvSpPr>
        <p:spPr bwMode="auto">
          <a:xfrm>
            <a:off x="-36513" y="1149350"/>
            <a:ext cx="933451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0" hangingPunct="0"/>
            <a:r>
              <a:rPr lang="sk-SK" altLang="sk-SK" sz="1000" b="1">
                <a:solidFill>
                  <a:srgbClr val="808080"/>
                </a:solidFill>
              </a:rPr>
              <a:t>CELÁ VZORKA</a:t>
            </a:r>
          </a:p>
        </p:txBody>
      </p:sp>
      <p:sp>
        <p:nvSpPr>
          <p:cNvPr id="27765" name="Line 21"/>
          <p:cNvSpPr>
            <a:spLocks noChangeShapeType="1"/>
          </p:cNvSpPr>
          <p:nvPr/>
        </p:nvSpPr>
        <p:spPr bwMode="auto">
          <a:xfrm>
            <a:off x="-15875" y="1335088"/>
            <a:ext cx="4371975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sk-SK"/>
          </a:p>
        </p:txBody>
      </p:sp>
      <p:sp>
        <p:nvSpPr>
          <p:cNvPr id="27766" name="Rectangle 29"/>
          <p:cNvSpPr>
            <a:spLocks noChangeArrowheads="1"/>
          </p:cNvSpPr>
          <p:nvPr/>
        </p:nvSpPr>
        <p:spPr bwMode="auto">
          <a:xfrm>
            <a:off x="4694238" y="1804814"/>
            <a:ext cx="9350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r>
              <a:rPr lang="sk-SK" altLang="sk-SK" sz="1000" b="1" dirty="0">
                <a:solidFill>
                  <a:srgbClr val="808080"/>
                </a:solidFill>
              </a:rPr>
              <a:t>rodinný </a:t>
            </a:r>
          </a:p>
          <a:p>
            <a:r>
              <a:rPr lang="sk-SK" altLang="sk-SK" sz="1000" b="1" dirty="0">
                <a:solidFill>
                  <a:srgbClr val="808080"/>
                </a:solidFill>
              </a:rPr>
              <a:t>stav</a:t>
            </a:r>
            <a:endParaRPr lang="sk-SK" altLang="sk-SK" sz="1000" b="1" dirty="0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27767" name="Line 314"/>
          <p:cNvSpPr>
            <a:spLocks noChangeShapeType="1"/>
          </p:cNvSpPr>
          <p:nvPr/>
        </p:nvSpPr>
        <p:spPr bwMode="auto">
          <a:xfrm>
            <a:off x="1588" y="1698625"/>
            <a:ext cx="4371975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sk-SK"/>
          </a:p>
        </p:txBody>
      </p:sp>
      <p:sp>
        <p:nvSpPr>
          <p:cNvPr id="27768" name="Line 315"/>
          <p:cNvSpPr>
            <a:spLocks noChangeShapeType="1"/>
          </p:cNvSpPr>
          <p:nvPr/>
        </p:nvSpPr>
        <p:spPr bwMode="auto">
          <a:xfrm>
            <a:off x="-7938" y="2797175"/>
            <a:ext cx="4371976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sk-SK"/>
          </a:p>
        </p:txBody>
      </p:sp>
      <p:sp>
        <p:nvSpPr>
          <p:cNvPr id="27769" name="Line 316"/>
          <p:cNvSpPr>
            <a:spLocks noChangeShapeType="1"/>
          </p:cNvSpPr>
          <p:nvPr/>
        </p:nvSpPr>
        <p:spPr bwMode="auto">
          <a:xfrm>
            <a:off x="1588" y="3529013"/>
            <a:ext cx="4371975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sk-SK"/>
          </a:p>
        </p:txBody>
      </p:sp>
      <p:sp>
        <p:nvSpPr>
          <p:cNvPr id="27770" name="Line 317"/>
          <p:cNvSpPr>
            <a:spLocks noChangeShapeType="1"/>
          </p:cNvSpPr>
          <p:nvPr/>
        </p:nvSpPr>
        <p:spPr bwMode="auto">
          <a:xfrm>
            <a:off x="3175" y="4076700"/>
            <a:ext cx="4371975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sk-SK"/>
          </a:p>
        </p:txBody>
      </p:sp>
      <p:sp>
        <p:nvSpPr>
          <p:cNvPr id="27771" name="Rectangle 6"/>
          <p:cNvSpPr>
            <a:spLocks noChangeArrowheads="1"/>
          </p:cNvSpPr>
          <p:nvPr/>
        </p:nvSpPr>
        <p:spPr bwMode="auto">
          <a:xfrm>
            <a:off x="4635500" y="3251888"/>
            <a:ext cx="993775" cy="55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 dirty="0">
                <a:solidFill>
                  <a:srgbClr val="808080"/>
                </a:solidFill>
              </a:rPr>
              <a:t>čistý mesačný príjem domácnosti</a:t>
            </a:r>
            <a:endParaRPr lang="sk-SK" altLang="sk-SK" sz="1000" b="1" dirty="0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27800" name="Line 28"/>
          <p:cNvSpPr>
            <a:spLocks noChangeShapeType="1"/>
          </p:cNvSpPr>
          <p:nvPr/>
        </p:nvSpPr>
        <p:spPr bwMode="auto">
          <a:xfrm flipV="1">
            <a:off x="4643438" y="3802063"/>
            <a:ext cx="4500562" cy="14287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27801" name="Line 28"/>
          <p:cNvSpPr>
            <a:spLocks noChangeShapeType="1"/>
          </p:cNvSpPr>
          <p:nvPr/>
        </p:nvSpPr>
        <p:spPr bwMode="auto">
          <a:xfrm flipV="1">
            <a:off x="4643438" y="5013325"/>
            <a:ext cx="4500562" cy="14288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27802" name="Line 317"/>
          <p:cNvSpPr>
            <a:spLocks noChangeShapeType="1"/>
          </p:cNvSpPr>
          <p:nvPr/>
        </p:nvSpPr>
        <p:spPr bwMode="auto">
          <a:xfrm>
            <a:off x="3175" y="5721350"/>
            <a:ext cx="4371975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sk-SK"/>
          </a:p>
        </p:txBody>
      </p:sp>
      <p:sp>
        <p:nvSpPr>
          <p:cNvPr id="27834" name="Rectangle 6"/>
          <p:cNvSpPr>
            <a:spLocks noChangeArrowheads="1"/>
          </p:cNvSpPr>
          <p:nvPr/>
        </p:nvSpPr>
        <p:spPr bwMode="auto">
          <a:xfrm>
            <a:off x="6350" y="5911850"/>
            <a:ext cx="8969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>
                <a:solidFill>
                  <a:srgbClr val="808080"/>
                </a:solidFill>
              </a:rPr>
              <a:t>počet členov domácnosti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27835" name="Rectangle 6"/>
          <p:cNvSpPr>
            <a:spLocks noChangeArrowheads="1"/>
          </p:cNvSpPr>
          <p:nvPr/>
        </p:nvSpPr>
        <p:spPr bwMode="auto">
          <a:xfrm>
            <a:off x="4635500" y="4467279"/>
            <a:ext cx="896938" cy="55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 dirty="0">
                <a:solidFill>
                  <a:srgbClr val="808080"/>
                </a:solidFill>
              </a:rPr>
              <a:t>počet obyvateľov obce</a:t>
            </a:r>
            <a:endParaRPr lang="sk-SK" altLang="sk-SK" sz="1000" b="1" dirty="0">
              <a:solidFill>
                <a:srgbClr val="808080"/>
              </a:solidFill>
              <a:latin typeface="Arial Narrow CE"/>
            </a:endParaRPr>
          </a:p>
        </p:txBody>
      </p:sp>
      <p:cxnSp>
        <p:nvCxnSpPr>
          <p:cNvPr id="27836" name="Rovná spojnica 4"/>
          <p:cNvCxnSpPr>
            <a:cxnSpLocks noChangeShapeType="1"/>
          </p:cNvCxnSpPr>
          <p:nvPr/>
        </p:nvCxnSpPr>
        <p:spPr bwMode="auto">
          <a:xfrm>
            <a:off x="2872992" y="1149350"/>
            <a:ext cx="0" cy="5487988"/>
          </a:xfrm>
          <a:prstGeom prst="line">
            <a:avLst/>
          </a:prstGeom>
          <a:noFill/>
          <a:ln w="12700" algn="ctr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7837" name="Rovná spojnica 35"/>
          <p:cNvCxnSpPr>
            <a:cxnSpLocks noChangeShapeType="1"/>
          </p:cNvCxnSpPr>
          <p:nvPr/>
        </p:nvCxnSpPr>
        <p:spPr bwMode="auto">
          <a:xfrm>
            <a:off x="7236296" y="1181100"/>
            <a:ext cx="0" cy="5487988"/>
          </a:xfrm>
          <a:prstGeom prst="line">
            <a:avLst/>
          </a:prstGeom>
          <a:noFill/>
          <a:ln w="12700" algn="ctr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aphicFrame>
        <p:nvGraphicFramePr>
          <p:cNvPr id="34" name="Group 322"/>
          <p:cNvGraphicFramePr>
            <a:graphicFrameLocks noGrp="1"/>
          </p:cNvGraphicFramePr>
          <p:nvPr/>
        </p:nvGraphicFramePr>
        <p:xfrm>
          <a:off x="8783638" y="1176338"/>
          <a:ext cx="266700" cy="5486400"/>
        </p:xfrm>
        <a:graphic>
          <a:graphicData uri="http://schemas.openxmlformats.org/drawingml/2006/table">
            <a:tbl>
              <a:tblPr/>
              <a:tblGrid>
                <a:gridCol w="26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1 009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619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250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61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79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69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65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185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143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152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127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170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98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305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138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162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155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123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126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116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106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11</a:t>
                      </a:r>
                      <a:r>
                        <a:rPr kumimoji="0" lang="sk-SK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</a:t>
                      </a:r>
                      <a:endParaRPr kumimoji="0" lang="cs-CZ" altLang="sk-SK" sz="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133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126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125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145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</a:t>
                      </a:r>
                      <a:r>
                        <a:rPr kumimoji="0" lang="sk-SK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44</a:t>
                      </a:r>
                      <a:endParaRPr kumimoji="0" lang="cs-CZ" altLang="sk-SK" sz="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</a:tbl>
          </a:graphicData>
        </a:graphic>
      </p:graphicFrame>
      <p:graphicFrame>
        <p:nvGraphicFramePr>
          <p:cNvPr id="36" name="Group 321"/>
          <p:cNvGraphicFramePr>
            <a:graphicFrameLocks noGrp="1"/>
          </p:cNvGraphicFramePr>
          <p:nvPr/>
        </p:nvGraphicFramePr>
        <p:xfrm>
          <a:off x="4300538" y="1163638"/>
          <a:ext cx="323850" cy="5476890"/>
        </p:xfrm>
        <a:graphic>
          <a:graphicData uri="http://schemas.openxmlformats.org/drawingml/2006/table">
            <a:tbl>
              <a:tblPr/>
              <a:tblGrid>
                <a:gridCol w="323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1 00</a:t>
                      </a:r>
                      <a:r>
                        <a:rPr kumimoji="0" lang="sk-SK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9</a:t>
                      </a:r>
                      <a:endParaRPr kumimoji="0" lang="cs-CZ" altLang="sk-SK" sz="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489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520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128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209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180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176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161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155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155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294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378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182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869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105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35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45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249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181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91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80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210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83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23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47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73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293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255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266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122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</a:tbl>
          </a:graphicData>
        </a:graphic>
      </p:graphicFrame>
      <p:sp>
        <p:nvSpPr>
          <p:cNvPr id="35" name="Rectangle 3"/>
          <p:cNvSpPr>
            <a:spLocks noChangeArrowheads="1"/>
          </p:cNvSpPr>
          <p:nvPr/>
        </p:nvSpPr>
        <p:spPr bwMode="auto">
          <a:xfrm>
            <a:off x="684213" y="204788"/>
            <a:ext cx="8208962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0" hangingPunct="0"/>
            <a:r>
              <a:rPr lang="sk-SK" altLang="sk-SK" b="1" dirty="0">
                <a:solidFill>
                  <a:srgbClr val="4D4D4D"/>
                </a:solidFill>
              </a:rPr>
              <a:t>Názory na právo homosexuálov uzatvoriť registrované partnerstvo</a:t>
            </a:r>
          </a:p>
          <a:p>
            <a:pPr algn="ctr" eaLnBrk="0" hangingPunct="0"/>
            <a:r>
              <a:rPr lang="sk-SK" altLang="sk-SK" b="1" dirty="0">
                <a:solidFill>
                  <a:srgbClr val="4D4D4D"/>
                </a:solidFill>
              </a:rPr>
              <a:t>podľa sociálno-demografických charakteristík respondentov</a:t>
            </a:r>
          </a:p>
        </p:txBody>
      </p:sp>
    </p:spTree>
    <p:extLst>
      <p:ext uri="{BB962C8B-B14F-4D97-AF65-F5344CB8AC3E}">
        <p14:creationId xmlns:p14="http://schemas.microsoft.com/office/powerpoint/2010/main" val="643647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9" name="Rectangle 39"/>
          <p:cNvSpPr txBox="1">
            <a:spLocks noGrp="1" noChangeArrowheads="1"/>
          </p:cNvSpPr>
          <p:nvPr/>
        </p:nvSpPr>
        <p:spPr bwMode="auto">
          <a:xfrm>
            <a:off x="7513638" y="6637338"/>
            <a:ext cx="1630362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r"/>
            <a:fld id="{8662FF1E-FEDD-4CB5-A514-0DE587B7662D}" type="slidenum">
              <a:rPr lang="cs-CZ" altLang="sk-SK" sz="1200">
                <a:solidFill>
                  <a:schemeClr val="bg2"/>
                </a:solidFill>
              </a:rPr>
              <a:pPr algn="r"/>
              <a:t>33</a:t>
            </a:fld>
            <a:endParaRPr lang="cs-CZ" altLang="sk-SK" sz="1200">
              <a:solidFill>
                <a:schemeClr val="bg2"/>
              </a:solidFill>
            </a:endParaRPr>
          </a:p>
        </p:txBody>
      </p:sp>
      <p:graphicFrame>
        <p:nvGraphicFramePr>
          <p:cNvPr id="18637" name="Object 20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64441810"/>
              </p:ext>
            </p:extLst>
          </p:nvPr>
        </p:nvGraphicFramePr>
        <p:xfrm>
          <a:off x="323850" y="836613"/>
          <a:ext cx="8658225" cy="5683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0510" name="Chart" r:id="rId4" imgW="11325323" imgH="7543800" progId="MSGraph.Chart.8">
                  <p:embed followColorScheme="full"/>
                </p:oleObj>
              </mc:Choice>
              <mc:Fallback>
                <p:oleObj name="Chart" r:id="rId4" imgW="11325323" imgH="7543800" progId="MSGraph.Chart.8">
                  <p:embed followColorScheme="full"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836613"/>
                        <a:ext cx="8658225" cy="5683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640" name="Line 10"/>
          <p:cNvSpPr>
            <a:spLocks noChangeShapeType="1"/>
          </p:cNvSpPr>
          <p:nvPr/>
        </p:nvSpPr>
        <p:spPr bwMode="auto">
          <a:xfrm>
            <a:off x="6899275" y="1363663"/>
            <a:ext cx="0" cy="523875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graphicFrame>
        <p:nvGraphicFramePr>
          <p:cNvPr id="18638" name="Object 20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77694717"/>
              </p:ext>
            </p:extLst>
          </p:nvPr>
        </p:nvGraphicFramePr>
        <p:xfrm>
          <a:off x="5295900" y="1049338"/>
          <a:ext cx="3633788" cy="5430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0511" name="Chart" r:id="rId6" imgW="4876710" imgH="7315110" progId="MSGraph.Chart.8">
                  <p:embed followColorScheme="full"/>
                </p:oleObj>
              </mc:Choice>
              <mc:Fallback>
                <p:oleObj name="Chart" r:id="rId6" imgW="4876710" imgH="7315110" progId="MSGraph.Chart.8">
                  <p:embed followColorScheme="full"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95900" y="1049338"/>
                        <a:ext cx="3633788" cy="5430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641" name="Line 12"/>
          <p:cNvSpPr>
            <a:spLocks noChangeShapeType="1"/>
          </p:cNvSpPr>
          <p:nvPr/>
        </p:nvSpPr>
        <p:spPr bwMode="auto">
          <a:xfrm flipV="1">
            <a:off x="4794250" y="1595438"/>
            <a:ext cx="4349749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8643" name="Rectangle 17"/>
          <p:cNvSpPr>
            <a:spLocks noChangeArrowheads="1"/>
          </p:cNvSpPr>
          <p:nvPr/>
        </p:nvSpPr>
        <p:spPr bwMode="auto">
          <a:xfrm>
            <a:off x="8494713" y="2833688"/>
            <a:ext cx="433387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350" tIns="6350" rIns="6350" bIns="6350" anchor="b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r" fontAlgn="b"/>
            <a:endParaRPr lang="sk-SK" altLang="sk-SK" sz="800" i="1">
              <a:solidFill>
                <a:srgbClr val="7F7F7F"/>
              </a:solidFill>
              <a:latin typeface="Arial Narrow CE"/>
            </a:endParaRPr>
          </a:p>
        </p:txBody>
      </p:sp>
      <p:sp>
        <p:nvSpPr>
          <p:cNvPr id="18644" name="Rectangle 20"/>
          <p:cNvSpPr>
            <a:spLocks noChangeArrowheads="1"/>
          </p:cNvSpPr>
          <p:nvPr/>
        </p:nvSpPr>
        <p:spPr bwMode="auto">
          <a:xfrm>
            <a:off x="-36513" y="1149350"/>
            <a:ext cx="933451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0" hangingPunct="0"/>
            <a:r>
              <a:rPr lang="sk-SK" altLang="sk-SK" sz="1000" b="1">
                <a:solidFill>
                  <a:srgbClr val="808080"/>
                </a:solidFill>
              </a:rPr>
              <a:t>CELÁ VZORKA</a:t>
            </a:r>
          </a:p>
        </p:txBody>
      </p:sp>
      <p:sp>
        <p:nvSpPr>
          <p:cNvPr id="18645" name="Line 21"/>
          <p:cNvSpPr>
            <a:spLocks noChangeShapeType="1"/>
          </p:cNvSpPr>
          <p:nvPr/>
        </p:nvSpPr>
        <p:spPr bwMode="auto">
          <a:xfrm>
            <a:off x="0" y="1398588"/>
            <a:ext cx="4371975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sk-SK"/>
          </a:p>
        </p:txBody>
      </p:sp>
      <p:sp>
        <p:nvSpPr>
          <p:cNvPr id="18647" name="Line 317"/>
          <p:cNvSpPr>
            <a:spLocks noChangeShapeType="1"/>
          </p:cNvSpPr>
          <p:nvPr/>
        </p:nvSpPr>
        <p:spPr bwMode="auto">
          <a:xfrm>
            <a:off x="19050" y="4170363"/>
            <a:ext cx="4371975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sk-SK"/>
          </a:p>
        </p:txBody>
      </p:sp>
      <p:sp>
        <p:nvSpPr>
          <p:cNvPr id="18648" name="Line 28"/>
          <p:cNvSpPr>
            <a:spLocks noChangeShapeType="1"/>
          </p:cNvSpPr>
          <p:nvPr/>
        </p:nvSpPr>
        <p:spPr bwMode="auto">
          <a:xfrm flipV="1">
            <a:off x="4794250" y="3205163"/>
            <a:ext cx="4349750" cy="1270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8649" name="Line 28"/>
          <p:cNvSpPr>
            <a:spLocks noChangeShapeType="1"/>
          </p:cNvSpPr>
          <p:nvPr/>
        </p:nvSpPr>
        <p:spPr bwMode="auto">
          <a:xfrm flipV="1">
            <a:off x="4794250" y="4807426"/>
            <a:ext cx="4349749" cy="11113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8650" name="Rectangle 6"/>
          <p:cNvSpPr>
            <a:spLocks noChangeArrowheads="1"/>
          </p:cNvSpPr>
          <p:nvPr/>
        </p:nvSpPr>
        <p:spPr bwMode="auto">
          <a:xfrm>
            <a:off x="4788024" y="4562951"/>
            <a:ext cx="896937" cy="24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 dirty="0">
                <a:solidFill>
                  <a:srgbClr val="808080"/>
                </a:solidFill>
              </a:rPr>
              <a:t>vzťah k </a:t>
            </a:r>
            <a:r>
              <a:rPr lang="sk-SK" altLang="sk-SK" sz="1000" b="1" dirty="0" smtClean="0">
                <a:solidFill>
                  <a:srgbClr val="808080"/>
                </a:solidFill>
              </a:rPr>
              <a:t>viere</a:t>
            </a:r>
            <a:endParaRPr lang="sk-SK" altLang="sk-SK" sz="1000" b="1" dirty="0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18651" name="Rectangle 29"/>
          <p:cNvSpPr>
            <a:spLocks noChangeArrowheads="1"/>
          </p:cNvSpPr>
          <p:nvPr/>
        </p:nvSpPr>
        <p:spPr bwMode="auto">
          <a:xfrm>
            <a:off x="-3175" y="2792413"/>
            <a:ext cx="9350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>
                <a:solidFill>
                  <a:srgbClr val="808080"/>
                </a:solidFill>
              </a:rPr>
              <a:t>volebné preferencie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18652" name="Rectangle 19"/>
          <p:cNvSpPr>
            <a:spLocks noChangeArrowheads="1"/>
          </p:cNvSpPr>
          <p:nvPr/>
        </p:nvSpPr>
        <p:spPr bwMode="auto">
          <a:xfrm>
            <a:off x="-4763" y="4437063"/>
            <a:ext cx="1079501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>
                <a:solidFill>
                  <a:srgbClr val="808080"/>
                </a:solidFill>
              </a:rPr>
              <a:t>parlamentné voľby 2012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18653" name="Rectangle 29"/>
          <p:cNvSpPr>
            <a:spLocks noChangeArrowheads="1"/>
          </p:cNvSpPr>
          <p:nvPr/>
        </p:nvSpPr>
        <p:spPr bwMode="auto">
          <a:xfrm>
            <a:off x="4788024" y="2663701"/>
            <a:ext cx="935037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r>
              <a:rPr lang="sk-SK" altLang="sk-SK" sz="1000" b="1" dirty="0">
                <a:solidFill>
                  <a:srgbClr val="808080"/>
                </a:solidFill>
              </a:rPr>
              <a:t>liberálno-konzervatívna orientácia</a:t>
            </a:r>
            <a:endParaRPr lang="sk-SK" altLang="sk-SK" sz="1000" b="1" dirty="0">
              <a:solidFill>
                <a:srgbClr val="808080"/>
              </a:solidFill>
              <a:latin typeface="Arial Narrow CE"/>
            </a:endParaRPr>
          </a:p>
        </p:txBody>
      </p:sp>
      <p:cxnSp>
        <p:nvCxnSpPr>
          <p:cNvPr id="18654" name="Rovná spojnica 23"/>
          <p:cNvCxnSpPr>
            <a:cxnSpLocks noChangeShapeType="1"/>
          </p:cNvCxnSpPr>
          <p:nvPr/>
        </p:nvCxnSpPr>
        <p:spPr bwMode="auto">
          <a:xfrm>
            <a:off x="2740252" y="1149350"/>
            <a:ext cx="0" cy="5487988"/>
          </a:xfrm>
          <a:prstGeom prst="line">
            <a:avLst/>
          </a:prstGeom>
          <a:noFill/>
          <a:ln w="12700" algn="ctr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655" name="Rovná spojnica 24"/>
          <p:cNvCxnSpPr>
            <a:cxnSpLocks noChangeShapeType="1"/>
          </p:cNvCxnSpPr>
          <p:nvPr/>
        </p:nvCxnSpPr>
        <p:spPr bwMode="auto">
          <a:xfrm>
            <a:off x="7164288" y="1149350"/>
            <a:ext cx="0" cy="5487988"/>
          </a:xfrm>
          <a:prstGeom prst="line">
            <a:avLst/>
          </a:prstGeom>
          <a:noFill/>
          <a:ln w="12700" algn="ctr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8657" name="Rectangle 4"/>
          <p:cNvSpPr>
            <a:spLocks noChangeArrowheads="1"/>
          </p:cNvSpPr>
          <p:nvPr/>
        </p:nvSpPr>
        <p:spPr bwMode="auto">
          <a:xfrm>
            <a:off x="7145338" y="6613525"/>
            <a:ext cx="1871662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sk-SK" altLang="sk-SK" sz="900" i="1">
                <a:solidFill>
                  <a:srgbClr val="000000"/>
                </a:solidFill>
                <a:latin typeface="Arial" panose="020B0604020202020204" pitchFamily="34" charset="0"/>
              </a:rPr>
              <a:t>%, N = 1009, celá vzorka</a:t>
            </a:r>
          </a:p>
        </p:txBody>
      </p:sp>
      <p:sp>
        <p:nvSpPr>
          <p:cNvPr id="18658" name="Rectangle 19"/>
          <p:cNvSpPr>
            <a:spLocks noChangeArrowheads="1"/>
          </p:cNvSpPr>
          <p:nvPr/>
        </p:nvSpPr>
        <p:spPr bwMode="auto">
          <a:xfrm>
            <a:off x="4860652" y="5991225"/>
            <a:ext cx="1079500" cy="40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 dirty="0">
                <a:solidFill>
                  <a:srgbClr val="808080"/>
                </a:solidFill>
              </a:rPr>
              <a:t>používanie internetu</a:t>
            </a:r>
            <a:r>
              <a:rPr lang="sk-SK" altLang="sk-SK" sz="1000" b="1" dirty="0">
                <a:solidFill>
                  <a:srgbClr val="808080"/>
                </a:solidFill>
                <a:latin typeface="Arial Narrow CE"/>
              </a:rPr>
              <a:t> </a:t>
            </a:r>
            <a:endParaRPr lang="sk-SK" altLang="sk-SK" sz="1000" b="1" dirty="0">
              <a:solidFill>
                <a:srgbClr val="808080"/>
              </a:solidFill>
            </a:endParaRPr>
          </a:p>
        </p:txBody>
      </p:sp>
      <p:graphicFrame>
        <p:nvGraphicFramePr>
          <p:cNvPr id="30" name="Group 277"/>
          <p:cNvGraphicFramePr>
            <a:graphicFrameLocks noGrp="1"/>
          </p:cNvGraphicFramePr>
          <p:nvPr/>
        </p:nvGraphicFramePr>
        <p:xfrm>
          <a:off x="4449763" y="1176338"/>
          <a:ext cx="266700" cy="5280032"/>
        </p:xfrm>
        <a:graphic>
          <a:graphicData uri="http://schemas.openxmlformats.org/drawingml/2006/table">
            <a:tbl>
              <a:tblPr/>
              <a:tblGrid>
                <a:gridCol w="26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1 00</a:t>
                      </a:r>
                      <a:r>
                        <a:rPr kumimoji="0" lang="sk-SK" altLang="sk-SK" sz="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9</a:t>
                      </a:r>
                      <a:endParaRPr kumimoji="0" lang="cs-CZ" altLang="sk-SK" sz="8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49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28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59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56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277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6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54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99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29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6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42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71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86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114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131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75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86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55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45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5</a:t>
                      </a:r>
                      <a:r>
                        <a:rPr kumimoji="0" lang="sk-SK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8</a:t>
                      </a:r>
                      <a:endParaRPr kumimoji="0" lang="cs-CZ" altLang="sk-SK" sz="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86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47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321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286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22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36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22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286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328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</a:tbl>
          </a:graphicData>
        </a:graphic>
      </p:graphicFrame>
      <p:graphicFrame>
        <p:nvGraphicFramePr>
          <p:cNvPr id="18703" name="Group 271"/>
          <p:cNvGraphicFramePr>
            <a:graphicFrameLocks noGrp="1"/>
          </p:cNvGraphicFramePr>
          <p:nvPr/>
        </p:nvGraphicFramePr>
        <p:xfrm>
          <a:off x="8604250" y="1196975"/>
          <a:ext cx="374650" cy="5184781"/>
        </p:xfrm>
        <a:graphic>
          <a:graphicData uri="http://schemas.openxmlformats.org/drawingml/2006/table">
            <a:tbl>
              <a:tblPr/>
              <a:tblGrid>
                <a:gridCol w="374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98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1 009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8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308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8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325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16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268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8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108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8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110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68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558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8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270</a:t>
                      </a:r>
                      <a:endParaRPr kumimoji="0" lang="cs-CZ" altLang="sk-SK" sz="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8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71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8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472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016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201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98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199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98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137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26" name="Rectangle 3"/>
          <p:cNvSpPr>
            <a:spLocks noChangeArrowheads="1"/>
          </p:cNvSpPr>
          <p:nvPr/>
        </p:nvSpPr>
        <p:spPr bwMode="auto">
          <a:xfrm>
            <a:off x="684213" y="204788"/>
            <a:ext cx="8208962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0" hangingPunct="0"/>
            <a:r>
              <a:rPr lang="sk-SK" altLang="sk-SK" b="1" dirty="0">
                <a:solidFill>
                  <a:srgbClr val="4D4D4D"/>
                </a:solidFill>
              </a:rPr>
              <a:t>Názory na právo homosexuálov uzatvoriť registrované partnerstvo</a:t>
            </a:r>
          </a:p>
          <a:p>
            <a:pPr algn="ctr" eaLnBrk="0" hangingPunct="0"/>
            <a:r>
              <a:rPr lang="sk-SK" altLang="sk-SK" b="1" dirty="0">
                <a:solidFill>
                  <a:srgbClr val="4D4D4D"/>
                </a:solidFill>
              </a:rPr>
              <a:t>podľa sociálno-demografických charakteristík respondentov</a:t>
            </a:r>
          </a:p>
        </p:txBody>
      </p:sp>
    </p:spTree>
    <p:extLst>
      <p:ext uri="{BB962C8B-B14F-4D97-AF65-F5344CB8AC3E}">
        <p14:creationId xmlns:p14="http://schemas.microsoft.com/office/powerpoint/2010/main" val="89276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393" name="Rectangle 39"/>
          <p:cNvSpPr txBox="1">
            <a:spLocks noGrp="1" noChangeArrowheads="1"/>
          </p:cNvSpPr>
          <p:nvPr/>
        </p:nvSpPr>
        <p:spPr bwMode="auto">
          <a:xfrm>
            <a:off x="7513638" y="6637338"/>
            <a:ext cx="1630362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r"/>
            <a:fld id="{F6FBF8AE-33E6-4AE8-8778-C84E4BACDCE1}" type="slidenum">
              <a:rPr lang="cs-CZ" altLang="sk-SK" sz="1200">
                <a:solidFill>
                  <a:schemeClr val="bg2"/>
                </a:solidFill>
              </a:rPr>
              <a:pPr algn="r"/>
              <a:t>34</a:t>
            </a:fld>
            <a:endParaRPr lang="cs-CZ" altLang="sk-SK" sz="1200">
              <a:solidFill>
                <a:schemeClr val="bg2"/>
              </a:solidFill>
            </a:endParaRPr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611188" y="1125538"/>
            <a:ext cx="8137525" cy="5040312"/>
          </a:xfrm>
        </p:spPr>
        <p:txBody>
          <a:bodyPr/>
          <a:lstStyle/>
          <a:p>
            <a:pPr algn="just">
              <a:buFont typeface="Wingdings" panose="05000000000000000000" pitchFamily="2" charset="2"/>
              <a:buNone/>
              <a:defRPr/>
            </a:pPr>
            <a:endParaRPr lang="sk-SK" altLang="sk-SK" sz="1000" b="1" dirty="0" smtClean="0"/>
          </a:p>
          <a:p>
            <a:pPr marL="0" indent="0" algn="just">
              <a:buFont typeface="Wingdings 2" panose="05020102010507070707" pitchFamily="18" charset="2"/>
              <a:buNone/>
              <a:defRPr/>
            </a:pPr>
            <a:endParaRPr lang="sk-SK" altLang="sk-SK" dirty="0" smtClean="0"/>
          </a:p>
          <a:p>
            <a:pPr algn="just">
              <a:defRPr/>
            </a:pPr>
            <a:r>
              <a:rPr lang="sk-SK" altLang="sk-SK" dirty="0"/>
              <a:t>Takmer tri štvrtina respondentov </a:t>
            </a:r>
            <a:r>
              <a:rPr lang="sk-SK" altLang="sk-SK" dirty="0" smtClean="0"/>
              <a:t>(69%) </a:t>
            </a:r>
            <a:r>
              <a:rPr lang="sk-SK" altLang="sk-SK" dirty="0"/>
              <a:t>sú zástancami názoru, že ľudia s homosexuálnou orientáciou by nemali mať právo uzatvoriť so svojim partnerom či partnerkou manželstvo. Pričom zástancov, že  „rozhodne“ by nemali mať takéto právo je až </a:t>
            </a:r>
            <a:r>
              <a:rPr lang="sk-SK" altLang="sk-SK" dirty="0" smtClean="0"/>
              <a:t>47% </a:t>
            </a:r>
            <a:r>
              <a:rPr lang="sk-SK" altLang="sk-SK" dirty="0"/>
              <a:t>a zástancov „asi by nemali mať“ takéto právo je </a:t>
            </a:r>
            <a:r>
              <a:rPr lang="sk-SK" altLang="sk-SK" dirty="0" smtClean="0"/>
              <a:t>21% </a:t>
            </a:r>
            <a:r>
              <a:rPr lang="sk-SK" altLang="sk-SK" dirty="0"/>
              <a:t>opýtaných.</a:t>
            </a:r>
          </a:p>
          <a:p>
            <a:pPr algn="just">
              <a:defRPr/>
            </a:pPr>
            <a:endParaRPr lang="sk-SK" altLang="sk-SK" dirty="0"/>
          </a:p>
          <a:p>
            <a:pPr algn="just">
              <a:defRPr/>
            </a:pPr>
            <a:r>
              <a:rPr lang="sk-SK" altLang="sk-SK" dirty="0"/>
              <a:t>Opačný postoj – ľudia s homosexuálnou orientáciou by mali mať právo uzatvoriť so svojim partnerom či partnerkou manželstvo – podporuje </a:t>
            </a:r>
            <a:r>
              <a:rPr lang="sk-SK" altLang="sk-SK" dirty="0" smtClean="0"/>
              <a:t>viac ako </a:t>
            </a:r>
            <a:r>
              <a:rPr lang="sk-SK" altLang="sk-SK" dirty="0"/>
              <a:t>štvrtina opýtaných (</a:t>
            </a:r>
            <a:r>
              <a:rPr lang="sk-SK" altLang="sk-SK" dirty="0" smtClean="0"/>
              <a:t>27%). </a:t>
            </a:r>
            <a:r>
              <a:rPr lang="sk-SK" altLang="sk-SK" dirty="0"/>
              <a:t>Pričom zástancov, že  „rozhodne “ by mali mať takéto právo je </a:t>
            </a:r>
            <a:r>
              <a:rPr lang="sk-SK" altLang="sk-SK" dirty="0" smtClean="0"/>
              <a:t>7% opýtaných a </a:t>
            </a:r>
            <a:r>
              <a:rPr lang="sk-SK" altLang="sk-SK" dirty="0"/>
              <a:t>zástancov „asi by mali mať“ takéto právo je </a:t>
            </a:r>
            <a:r>
              <a:rPr lang="sk-SK" altLang="sk-SK" dirty="0" smtClean="0"/>
              <a:t>21% </a:t>
            </a:r>
            <a:r>
              <a:rPr lang="sk-SK" altLang="sk-SK" dirty="0"/>
              <a:t>opýtaných.</a:t>
            </a:r>
          </a:p>
          <a:p>
            <a:pPr algn="just">
              <a:defRPr/>
            </a:pPr>
            <a:endParaRPr lang="sk-SK" altLang="sk-SK" dirty="0"/>
          </a:p>
          <a:p>
            <a:pPr algn="just">
              <a:defRPr/>
            </a:pPr>
            <a:r>
              <a:rPr lang="sk-SK" altLang="sk-SK" i="1" dirty="0"/>
              <a:t>Ak porovnáme výsledky aktuálneho prieskumu s rokom </a:t>
            </a:r>
            <a:r>
              <a:rPr lang="sk-SK" altLang="sk-SK" i="1" dirty="0" smtClean="0"/>
              <a:t>2013 </a:t>
            </a:r>
            <a:r>
              <a:rPr lang="sk-SK" altLang="sk-SK" i="1" dirty="0"/>
              <a:t>došlo k </a:t>
            </a:r>
            <a:r>
              <a:rPr lang="sk-SK" altLang="sk-SK" i="1" dirty="0" smtClean="0"/>
              <a:t>miernemu nárastu zástancov </a:t>
            </a:r>
            <a:r>
              <a:rPr lang="sk-SK" altLang="sk-SK" i="1" dirty="0"/>
              <a:t>práva ľudí s homosexuálnou orientáciou na uzatváranie </a:t>
            </a:r>
            <a:r>
              <a:rPr lang="sk-SK" altLang="sk-SK" i="1" dirty="0" smtClean="0"/>
              <a:t>manželstva. Konkrétne narástol podiel zástancov „asi by mali mať takéto právo“ – zo 17% v roku 2013 na aktuálnych 21%.</a:t>
            </a:r>
          </a:p>
          <a:p>
            <a:pPr algn="just">
              <a:defRPr/>
            </a:pPr>
            <a:r>
              <a:rPr lang="sk-SK" altLang="sk-SK" i="1" dirty="0" smtClean="0"/>
              <a:t>Naopak</a:t>
            </a:r>
            <a:r>
              <a:rPr lang="sk-SK" altLang="sk-SK" i="1" dirty="0"/>
              <a:t>, narástol podiel </a:t>
            </a:r>
            <a:r>
              <a:rPr lang="sk-SK" altLang="sk-SK" i="1" dirty="0" smtClean="0"/>
              <a:t>zástancov „rozhodne by nemali mať takéto právo“ – zo 43% v 2013 na 47% v tomto roku. Smerom dolu sa posunul podiel „asi by nemali mať takéto právo“ – z 28% v </a:t>
            </a:r>
            <a:r>
              <a:rPr lang="sk-SK" altLang="sk-SK" i="1" dirty="0"/>
              <a:t>roku </a:t>
            </a:r>
            <a:r>
              <a:rPr lang="sk-SK" altLang="sk-SK" i="1" dirty="0" smtClean="0"/>
              <a:t>2013 </a:t>
            </a:r>
            <a:r>
              <a:rPr lang="sk-SK" altLang="sk-SK" i="1" dirty="0"/>
              <a:t>na </a:t>
            </a:r>
            <a:r>
              <a:rPr lang="sk-SK" altLang="sk-SK" i="1" dirty="0" smtClean="0"/>
              <a:t>23% </a:t>
            </a:r>
            <a:r>
              <a:rPr lang="sk-SK" altLang="sk-SK" i="1" dirty="0"/>
              <a:t>v aktuálnom prieskume.</a:t>
            </a:r>
          </a:p>
          <a:p>
            <a:pPr algn="just">
              <a:defRPr/>
            </a:pPr>
            <a:endParaRPr lang="sk-SK" altLang="ko-KR" sz="1200" dirty="0" smtClean="0"/>
          </a:p>
          <a:p>
            <a:pPr algn="just">
              <a:buFont typeface="Wingdings 2" panose="05020102010507070707" pitchFamily="18" charset="2"/>
              <a:buNone/>
              <a:defRPr/>
            </a:pPr>
            <a:endParaRPr lang="sk-SK" altLang="ko-KR" sz="1200" dirty="0" smtClean="0"/>
          </a:p>
          <a:p>
            <a:pPr algn="just">
              <a:buFont typeface="Wingdings" panose="05000000000000000000" pitchFamily="2" charset="2"/>
              <a:buChar char="Ø"/>
              <a:defRPr/>
            </a:pPr>
            <a:endParaRPr lang="sk-SK" altLang="sk-SK" sz="1200" dirty="0" smtClean="0"/>
          </a:p>
          <a:p>
            <a:pPr algn="just">
              <a:buFont typeface="Wingdings" panose="05000000000000000000" pitchFamily="2" charset="2"/>
              <a:buChar char="Ø"/>
              <a:defRPr/>
            </a:pPr>
            <a:endParaRPr lang="sk-SK" altLang="sk-SK" sz="1200" dirty="0" smtClean="0">
              <a:latin typeface="Arial" panose="020B0604020202020204" pitchFamily="34" charset="0"/>
            </a:endParaRPr>
          </a:p>
          <a:p>
            <a:pPr algn="just">
              <a:buFont typeface="Wingdings" panose="05000000000000000000" pitchFamily="2" charset="2"/>
              <a:buChar char="Ø"/>
              <a:defRPr/>
            </a:pPr>
            <a:endParaRPr lang="sk-SK" altLang="sk-SK" sz="1200" dirty="0" smtClean="0">
              <a:latin typeface="Arial" panose="020B0604020202020204" pitchFamily="34" charset="0"/>
            </a:endParaRPr>
          </a:p>
          <a:p>
            <a:pPr algn="just">
              <a:buFont typeface="Wingdings" panose="05000000000000000000" pitchFamily="2" charset="2"/>
              <a:buNone/>
              <a:defRPr/>
            </a:pPr>
            <a:endParaRPr lang="sk-SK" altLang="sk-SK" sz="1200" dirty="0" smtClean="0">
              <a:solidFill>
                <a:srgbClr val="FF3300"/>
              </a:solidFill>
              <a:latin typeface="Arial" panose="020B0604020202020204" pitchFamily="34" charset="0"/>
            </a:endParaRPr>
          </a:p>
        </p:txBody>
      </p:sp>
      <p:sp>
        <p:nvSpPr>
          <p:cNvPr id="315395" name="Rectangle 3"/>
          <p:cNvSpPr>
            <a:spLocks noChangeArrowheads="1"/>
          </p:cNvSpPr>
          <p:nvPr/>
        </p:nvSpPr>
        <p:spPr bwMode="auto">
          <a:xfrm>
            <a:off x="827088" y="260350"/>
            <a:ext cx="7561262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r>
              <a:rPr lang="sk-SK" altLang="sk-SK" b="1">
                <a:solidFill>
                  <a:srgbClr val="4D4D4D"/>
                </a:solidFill>
              </a:rPr>
              <a:t>3.2. Názory na právo homosexuálov uzatvoriť manželstvo</a:t>
            </a:r>
            <a:endParaRPr lang="en-US" altLang="sk-SK" b="1">
              <a:solidFill>
                <a:srgbClr val="4D4D4D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9" name="Rectangle 39"/>
          <p:cNvSpPr txBox="1">
            <a:spLocks noGrp="1" noChangeArrowheads="1"/>
          </p:cNvSpPr>
          <p:nvPr/>
        </p:nvSpPr>
        <p:spPr bwMode="auto">
          <a:xfrm>
            <a:off x="7513638" y="6637338"/>
            <a:ext cx="1630362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r"/>
            <a:fld id="{0F0A4313-A1F1-4F5D-B9F2-B08CC65F7717}" type="slidenum">
              <a:rPr lang="cs-CZ" altLang="sk-SK" sz="1200">
                <a:solidFill>
                  <a:schemeClr val="bg2"/>
                </a:solidFill>
              </a:rPr>
              <a:pPr algn="r"/>
              <a:t>35</a:t>
            </a:fld>
            <a:endParaRPr lang="cs-CZ" altLang="sk-SK" sz="1200">
              <a:solidFill>
                <a:schemeClr val="bg2"/>
              </a:solidFill>
            </a:endParaRPr>
          </a:p>
        </p:txBody>
      </p:sp>
      <p:sp>
        <p:nvSpPr>
          <p:cNvPr id="48140" name="Rectangle 3"/>
          <p:cNvSpPr>
            <a:spLocks noChangeArrowheads="1"/>
          </p:cNvSpPr>
          <p:nvPr/>
        </p:nvSpPr>
        <p:spPr bwMode="auto">
          <a:xfrm>
            <a:off x="900113" y="260350"/>
            <a:ext cx="7127875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/>
            <a:r>
              <a:rPr lang="sk-SK" altLang="sk-SK" b="1">
                <a:solidFill>
                  <a:srgbClr val="4D4D4D"/>
                </a:solidFill>
              </a:rPr>
              <a:t>Názory na právo homosexuálov uzatvoriť manželstvo</a:t>
            </a:r>
            <a:endParaRPr lang="en-US" altLang="sk-SK" b="1">
              <a:solidFill>
                <a:srgbClr val="4D4D4D"/>
              </a:solidFill>
            </a:endParaRPr>
          </a:p>
          <a:p>
            <a:pPr algn="ctr"/>
            <a:r>
              <a:rPr lang="sk-SK" altLang="sk-SK" sz="1600" b="1">
                <a:solidFill>
                  <a:srgbClr val="4D4D4D"/>
                </a:solidFill>
              </a:rPr>
              <a:t> </a:t>
            </a:r>
            <a:r>
              <a:rPr lang="en-GB" altLang="sk-SK" sz="1600">
                <a:solidFill>
                  <a:srgbClr val="4D4D4D"/>
                </a:solidFill>
              </a:rPr>
              <a:t>% </a:t>
            </a:r>
            <a:r>
              <a:rPr lang="sk-SK" altLang="sk-SK" sz="1600">
                <a:solidFill>
                  <a:srgbClr val="4D4D4D"/>
                </a:solidFill>
              </a:rPr>
              <a:t> všetkých respondentov; január 2016; báza: 1009 respondentov</a:t>
            </a:r>
          </a:p>
        </p:txBody>
      </p:sp>
      <p:sp>
        <p:nvSpPr>
          <p:cNvPr id="48141" name="Text Box 6"/>
          <p:cNvSpPr txBox="1">
            <a:spLocks noChangeArrowheads="1"/>
          </p:cNvSpPr>
          <p:nvPr/>
        </p:nvSpPr>
        <p:spPr bwMode="auto">
          <a:xfrm>
            <a:off x="6588125" y="1628775"/>
            <a:ext cx="2159000" cy="915988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rgbClr val="99866B"/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sk-SK" altLang="sk-SK" b="1" dirty="0">
                <a:solidFill>
                  <a:srgbClr val="FF9900"/>
                </a:solidFill>
                <a:latin typeface="Calibri" panose="020F0502020204030204" pitchFamily="34" charset="0"/>
              </a:rPr>
              <a:t>MALI BY MAŤ TAKÉTO PRÁVO</a:t>
            </a:r>
          </a:p>
          <a:p>
            <a:pPr algn="ctr"/>
            <a:r>
              <a:rPr lang="sk-SK" altLang="sk-SK" b="1" dirty="0" smtClean="0">
                <a:solidFill>
                  <a:srgbClr val="FF9900"/>
                </a:solidFill>
                <a:latin typeface="Calibri" panose="020F0502020204030204" pitchFamily="34" charset="0"/>
              </a:rPr>
              <a:t>27%</a:t>
            </a:r>
            <a:endParaRPr lang="sk-SK" altLang="sk-SK" b="1" dirty="0">
              <a:solidFill>
                <a:srgbClr val="FF9900"/>
              </a:solidFill>
              <a:latin typeface="Calibri" panose="020F0502020204030204" pitchFamily="34" charset="0"/>
            </a:endParaRPr>
          </a:p>
        </p:txBody>
      </p:sp>
      <p:sp>
        <p:nvSpPr>
          <p:cNvPr id="48142" name="Text Box 7"/>
          <p:cNvSpPr txBox="1">
            <a:spLocks noChangeArrowheads="1"/>
          </p:cNvSpPr>
          <p:nvPr/>
        </p:nvSpPr>
        <p:spPr bwMode="auto">
          <a:xfrm>
            <a:off x="215900" y="1773238"/>
            <a:ext cx="2195513" cy="915987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rgbClr val="99866B"/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sk-SK" altLang="sk-SK" b="1" dirty="0">
                <a:solidFill>
                  <a:srgbClr val="6699FF"/>
                </a:solidFill>
                <a:latin typeface="Calibri" panose="020F0502020204030204" pitchFamily="34" charset="0"/>
              </a:rPr>
              <a:t>NEMALI BY MAŤ TAKÉTO PRÁVO</a:t>
            </a:r>
          </a:p>
          <a:p>
            <a:pPr algn="ctr"/>
            <a:r>
              <a:rPr lang="sk-SK" altLang="sk-SK" b="1" dirty="0" smtClean="0">
                <a:solidFill>
                  <a:srgbClr val="6699FF"/>
                </a:solidFill>
                <a:latin typeface="Calibri" panose="020F0502020204030204" pitchFamily="34" charset="0"/>
              </a:rPr>
              <a:t>69%</a:t>
            </a:r>
            <a:endParaRPr lang="sk-SK" altLang="sk-SK" b="1" dirty="0">
              <a:solidFill>
                <a:srgbClr val="6699FF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48138" name="Object 10"/>
          <p:cNvGraphicFramePr>
            <a:graphicFrameLocks noChangeAspect="1"/>
          </p:cNvGraphicFramePr>
          <p:nvPr/>
        </p:nvGraphicFramePr>
        <p:xfrm>
          <a:off x="1692275" y="990600"/>
          <a:ext cx="5133975" cy="4094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215" name="Graf" r:id="rId4" imgW="7553249" imgH="6010351" progId="MSGraph.Chart.8">
                  <p:embed followColorScheme="full"/>
                </p:oleObj>
              </mc:Choice>
              <mc:Fallback>
                <p:oleObj name="Graf" r:id="rId4" imgW="7553249" imgH="6010351" progId="MSGraph.Chart.8">
                  <p:embed followColorScheme="full"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2275" y="990600"/>
                        <a:ext cx="5133975" cy="40941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145" name="Rectangle 7"/>
          <p:cNvSpPr>
            <a:spLocks noChangeArrowheads="1"/>
          </p:cNvSpPr>
          <p:nvPr/>
        </p:nvSpPr>
        <p:spPr bwMode="auto">
          <a:xfrm>
            <a:off x="900113" y="6111875"/>
            <a:ext cx="7848600" cy="554038"/>
          </a:xfrm>
          <a:prstGeom prst="rect">
            <a:avLst/>
          </a:prstGeom>
          <a:noFill/>
          <a:ln w="3175" cap="rnd" algn="ctr">
            <a:solidFill>
              <a:schemeClr val="tx1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0" hangingPunct="0"/>
            <a:r>
              <a:rPr lang="sk-SK" altLang="sk-SK" sz="1000" i="1" dirty="0">
                <a:solidFill>
                  <a:srgbClr val="4D4D4D"/>
                </a:solidFill>
              </a:rPr>
              <a:t>Otázka: „Na postavenie a práva ľudí s homosexuálnou orientáciou, teda pohlavnou náklonnosťou k osobám toho istého pohlavia, sú na Slovensku rozličné, často protichodné názory. Mali by mať, podľa Vás, ľudia s homosexuálnou orientáciou nasledujúce práva? </a:t>
            </a:r>
          </a:p>
          <a:p>
            <a:pPr algn="ctr" eaLnBrk="0" hangingPunct="0"/>
            <a:r>
              <a:rPr lang="sk-SK" altLang="sk-SK" sz="1000" i="1" dirty="0">
                <a:solidFill>
                  <a:srgbClr val="4D4D4D"/>
                </a:solidFill>
              </a:rPr>
              <a:t>Mali alebo nemali by mať právo uzatvoriť so svojim partnerom či partnerkou </a:t>
            </a:r>
            <a:r>
              <a:rPr lang="sk-SK" altLang="sk-SK" sz="1000" i="1" dirty="0" smtClean="0">
                <a:solidFill>
                  <a:srgbClr val="4D4D4D"/>
                </a:solidFill>
              </a:rPr>
              <a:t>manželstvo.“ </a:t>
            </a:r>
            <a:endParaRPr lang="en-US" altLang="sk-SK" sz="1000" i="1" dirty="0">
              <a:solidFill>
                <a:srgbClr val="4D4D4D"/>
              </a:solidFill>
            </a:endParaRPr>
          </a:p>
        </p:txBody>
      </p:sp>
      <p:sp>
        <p:nvSpPr>
          <p:cNvPr id="10" name="TextovéPole 11"/>
          <p:cNvSpPr txBox="1"/>
          <p:nvPr/>
        </p:nvSpPr>
        <p:spPr>
          <a:xfrm>
            <a:off x="6300192" y="2564904"/>
            <a:ext cx="2827933" cy="33547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sk-SK" sz="1200" u="sng" dirty="0" smtClean="0">
                <a:solidFill>
                  <a:srgbClr val="F7B309"/>
                </a:solidFill>
                <a:latin typeface="+mj-lt"/>
                <a:cs typeface="Arial" panose="020B0604020202020204" pitchFamily="34" charset="0"/>
              </a:rPr>
              <a:t>Mali by mať takéto právo </a:t>
            </a:r>
            <a:r>
              <a:rPr lang="sk-SK" sz="1200" dirty="0" smtClean="0">
                <a:solidFill>
                  <a:srgbClr val="F7B309"/>
                </a:solidFill>
                <a:latin typeface="+mj-lt"/>
                <a:cs typeface="Arial" panose="020B0604020202020204" pitchFamily="34" charset="0"/>
              </a:rPr>
              <a:t>častejšie </a:t>
            </a:r>
            <a:r>
              <a:rPr lang="sk-SK" sz="1200" dirty="0">
                <a:solidFill>
                  <a:srgbClr val="F7B309"/>
                </a:solidFill>
                <a:latin typeface="+mj-lt"/>
                <a:cs typeface="Arial" panose="020B0604020202020204" pitchFamily="34" charset="0"/>
              </a:rPr>
              <a:t>uvádzajú:</a:t>
            </a:r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 smtClean="0"/>
              <a:t>ľudia </a:t>
            </a:r>
            <a:r>
              <a:rPr lang="sk-SK" sz="1000" dirty="0"/>
              <a:t>vo veku </a:t>
            </a:r>
            <a:r>
              <a:rPr lang="sk-SK" sz="1000" dirty="0" smtClean="0"/>
              <a:t>18 až 44 rokov</a:t>
            </a:r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 smtClean="0"/>
              <a:t>respondenti s vysokoškolským vzdelaním</a:t>
            </a:r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/>
              <a:t>respondenti maďarskej </a:t>
            </a:r>
            <a:r>
              <a:rPr lang="sk-SK" sz="1000" dirty="0" smtClean="0"/>
              <a:t>a inej národnosti</a:t>
            </a:r>
            <a:endParaRPr lang="sk-SK" sz="1000" dirty="0"/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 smtClean="0"/>
              <a:t>výkonní odborní pracovníci/ úradníci; tvoriví </a:t>
            </a:r>
            <a:r>
              <a:rPr lang="sk-SK" sz="1000" dirty="0"/>
              <a:t>odborní pracovníci;  </a:t>
            </a:r>
            <a:r>
              <a:rPr lang="sk-SK" sz="1000" dirty="0" smtClean="0"/>
              <a:t>podnikatelia, živnostníci; študenti</a:t>
            </a:r>
            <a:endParaRPr lang="sk-SK" sz="1000" dirty="0"/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/>
              <a:t>žijúci v </a:t>
            </a:r>
            <a:r>
              <a:rPr lang="sk-SK" sz="1000" dirty="0" err="1" smtClean="0"/>
              <a:t>troj</a:t>
            </a:r>
            <a:r>
              <a:rPr lang="sk-SK" sz="1000" dirty="0" smtClean="0"/>
              <a:t>-členných </a:t>
            </a:r>
            <a:r>
              <a:rPr lang="sk-SK" sz="1000" dirty="0"/>
              <a:t>domácnostiach</a:t>
            </a:r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/>
              <a:t>slobodní/é; </a:t>
            </a:r>
            <a:endParaRPr lang="sk-SK" sz="1000" dirty="0" smtClean="0"/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 smtClean="0"/>
              <a:t>žijúci v domácnostiach s čistým mesačným príjmom viac ako 1 101 eur</a:t>
            </a:r>
            <a:endParaRPr lang="sk-SK" sz="1000" dirty="0"/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/>
              <a:t>žijúci v </a:t>
            </a:r>
            <a:r>
              <a:rPr lang="sk-SK" sz="1000" dirty="0" smtClean="0"/>
              <a:t>obciach a mestách s počtom viac ako 5 tisíc obyvateľov</a:t>
            </a:r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 smtClean="0"/>
              <a:t>žijúci </a:t>
            </a:r>
            <a:r>
              <a:rPr lang="sk-SK" sz="1000" dirty="0"/>
              <a:t>v </a:t>
            </a:r>
            <a:r>
              <a:rPr lang="sk-SK" sz="1000" dirty="0" smtClean="0"/>
              <a:t>Bratislavskom, Trnavskom, Banskobystrickom a Košickom kraji</a:t>
            </a:r>
            <a:endParaRPr lang="sk-SK" sz="1000" dirty="0"/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/>
              <a:t>súčasní voliči </a:t>
            </a:r>
            <a:r>
              <a:rPr lang="sk-SK" sz="1000" dirty="0" err="1"/>
              <a:t>OĽaNO</a:t>
            </a:r>
            <a:r>
              <a:rPr lang="sk-SK" sz="1000" dirty="0"/>
              <a:t>-NOVA; </a:t>
            </a:r>
            <a:r>
              <a:rPr lang="sk-SK" sz="1000" dirty="0" smtClean="0"/>
              <a:t>SME RODINA-</a:t>
            </a:r>
            <a:r>
              <a:rPr lang="sk-SK" sz="1000" dirty="0" err="1" smtClean="0"/>
              <a:t>B.Kollár</a:t>
            </a:r>
            <a:r>
              <a:rPr lang="sk-SK" sz="1000" dirty="0" smtClean="0"/>
              <a:t>; SIEŤ; SaS; ako aj nerozhodnutí</a:t>
            </a:r>
            <a:endParaRPr lang="sk-SK" sz="1000" dirty="0"/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/>
              <a:t>volili v 2012: </a:t>
            </a:r>
            <a:r>
              <a:rPr lang="sk-SK" sz="1000" dirty="0" err="1" smtClean="0"/>
              <a:t>MOST-Híd</a:t>
            </a:r>
            <a:r>
              <a:rPr lang="sk-SK" sz="1000" dirty="0" smtClean="0"/>
              <a:t>; </a:t>
            </a:r>
            <a:r>
              <a:rPr lang="sk-SK" sz="1000" dirty="0" err="1" smtClean="0"/>
              <a:t>OĽaNO</a:t>
            </a:r>
            <a:r>
              <a:rPr lang="sk-SK" sz="1000" dirty="0" smtClean="0"/>
              <a:t>; SaS</a:t>
            </a:r>
            <a:r>
              <a:rPr lang="sk-SK" sz="1000" dirty="0"/>
              <a:t>, </a:t>
            </a:r>
            <a:r>
              <a:rPr lang="sk-SK" sz="1000" dirty="0" smtClean="0"/>
              <a:t>iné strany; resp. sa týchto volieb nezúčastnili/ nepamätajú si</a:t>
            </a:r>
            <a:endParaRPr lang="sk-SK" sz="1000" dirty="0"/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 smtClean="0"/>
              <a:t>s liberálnou orientáciou</a:t>
            </a:r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 smtClean="0"/>
              <a:t>nerozhodnutí a ateisti čo sa vzťahu k viere týka</a:t>
            </a:r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 smtClean="0"/>
              <a:t>každodenní užívatelia internetu</a:t>
            </a:r>
            <a:endParaRPr lang="sk-SK" sz="1000" dirty="0"/>
          </a:p>
        </p:txBody>
      </p:sp>
      <p:sp>
        <p:nvSpPr>
          <p:cNvPr id="11" name="TextovéPole 11"/>
          <p:cNvSpPr txBox="1"/>
          <p:nvPr/>
        </p:nvSpPr>
        <p:spPr>
          <a:xfrm>
            <a:off x="35496" y="3140968"/>
            <a:ext cx="2807717" cy="27392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sk-SK" sz="1200" u="sng" dirty="0" smtClean="0">
                <a:solidFill>
                  <a:srgbClr val="6699FF"/>
                </a:solidFill>
                <a:latin typeface="+mj-lt"/>
                <a:cs typeface="Arial" panose="020B0604020202020204" pitchFamily="34" charset="0"/>
              </a:rPr>
              <a:t>Nemali by mať takéto právo</a:t>
            </a:r>
            <a:r>
              <a:rPr lang="sk-SK" sz="1200" dirty="0" smtClean="0">
                <a:solidFill>
                  <a:srgbClr val="6699FF"/>
                </a:solidFill>
                <a:latin typeface="+mj-lt"/>
                <a:cs typeface="Arial" panose="020B0604020202020204" pitchFamily="34" charset="0"/>
              </a:rPr>
              <a:t> častejšie </a:t>
            </a:r>
            <a:r>
              <a:rPr lang="sk-SK" sz="1200" dirty="0">
                <a:solidFill>
                  <a:srgbClr val="6699FF"/>
                </a:solidFill>
                <a:latin typeface="+mj-lt"/>
                <a:cs typeface="Arial" panose="020B0604020202020204" pitchFamily="34" charset="0"/>
              </a:rPr>
              <a:t>uvádzajú:</a:t>
            </a:r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 smtClean="0"/>
              <a:t>ľudia vo veku 45 </a:t>
            </a:r>
            <a:r>
              <a:rPr lang="sk-SK" sz="1000" dirty="0"/>
              <a:t>a viac </a:t>
            </a:r>
            <a:r>
              <a:rPr lang="sk-SK" sz="1000" dirty="0" smtClean="0"/>
              <a:t>rokov</a:t>
            </a:r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 smtClean="0"/>
              <a:t>respondenti so základným vzdelaním </a:t>
            </a:r>
            <a:endParaRPr lang="sk-SK" sz="1000" dirty="0"/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 smtClean="0"/>
              <a:t>nekvalifikovaní manuálni pracovníci; dôchodcovia</a:t>
            </a:r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 smtClean="0"/>
              <a:t>žijúci v jedno- alebo dvoj-člennej domácnosti</a:t>
            </a:r>
            <a:endParaRPr lang="sk-SK" sz="1000" dirty="0"/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/>
              <a:t>ženatí/ </a:t>
            </a:r>
            <a:r>
              <a:rPr lang="sk-SK" sz="1000" dirty="0" smtClean="0"/>
              <a:t>vydaté; vdovy/ vdovci</a:t>
            </a:r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/>
              <a:t>žijúci v domácnostiach s čistým mesačným príjmom </a:t>
            </a:r>
            <a:r>
              <a:rPr lang="sk-SK" sz="1000" dirty="0" smtClean="0"/>
              <a:t>900 eur a menej</a:t>
            </a:r>
            <a:endParaRPr lang="sk-SK" sz="1000" dirty="0"/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 smtClean="0"/>
              <a:t>žijúci </a:t>
            </a:r>
            <a:r>
              <a:rPr lang="sk-SK" sz="1000" dirty="0"/>
              <a:t>v </a:t>
            </a:r>
            <a:r>
              <a:rPr lang="sk-SK" sz="1000" dirty="0" smtClean="0"/>
              <a:t>obciach s počtom menej ako 2 tisíc obyvateľov</a:t>
            </a:r>
            <a:endParaRPr lang="sk-SK" sz="1000" dirty="0"/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/>
              <a:t>žijúci v </a:t>
            </a:r>
            <a:r>
              <a:rPr lang="sk-SK" sz="1000" dirty="0" smtClean="0"/>
              <a:t>Nitrianskom a Prešovskom kraji</a:t>
            </a:r>
            <a:endParaRPr lang="sk-SK" sz="1000" dirty="0"/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/>
              <a:t>súčasní voliči </a:t>
            </a:r>
            <a:r>
              <a:rPr lang="sk-SK" sz="1000" dirty="0" smtClean="0"/>
              <a:t>SNS; SMER-SD; KDH</a:t>
            </a:r>
            <a:endParaRPr lang="sk-SK" sz="1000" dirty="0"/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/>
              <a:t>volili v 2012: KDH, </a:t>
            </a:r>
            <a:r>
              <a:rPr lang="sk-SK" sz="1000" dirty="0" smtClean="0"/>
              <a:t>SDKU-DS, SMER-SD, SNS</a:t>
            </a:r>
            <a:endParaRPr lang="sk-SK" sz="1000" dirty="0"/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 smtClean="0"/>
              <a:t>s konzervatívnou orientáciou</a:t>
            </a:r>
            <a:endParaRPr lang="sk-SK" sz="1000" dirty="0"/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 smtClean="0"/>
              <a:t>hlboko veriaci a veriaci čo sa vzťahu k viere týka</a:t>
            </a:r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 smtClean="0"/>
              <a:t>menej častí užívatelia internetu, ako aj ľudia, ktorí ho nepoužívajú vôbec</a:t>
            </a:r>
            <a:endParaRPr lang="sk-SK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63" name="Zástupný symbol čísla snímky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fld id="{F8539641-1D3B-4215-89D8-E1AE44AFB631}" type="slidenum">
              <a:rPr lang="cs-CZ" altLang="sk-SK">
                <a:solidFill>
                  <a:srgbClr val="808080"/>
                </a:solidFill>
              </a:rPr>
              <a:pPr/>
              <a:t>36</a:t>
            </a:fld>
            <a:endParaRPr lang="cs-CZ" altLang="sk-SK">
              <a:solidFill>
                <a:srgbClr val="808080"/>
              </a:solidFill>
            </a:endParaRPr>
          </a:p>
        </p:txBody>
      </p:sp>
      <p:sp>
        <p:nvSpPr>
          <p:cNvPr id="49164" name="Rectangle 7"/>
          <p:cNvSpPr>
            <a:spLocks noChangeArrowheads="1"/>
          </p:cNvSpPr>
          <p:nvPr/>
        </p:nvSpPr>
        <p:spPr bwMode="auto">
          <a:xfrm>
            <a:off x="0" y="144463"/>
            <a:ext cx="9144000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0" hangingPunct="0">
              <a:lnSpc>
                <a:spcPct val="110000"/>
              </a:lnSpc>
            </a:pPr>
            <a:r>
              <a:rPr lang="sk-SK" altLang="sk-SK" b="1">
                <a:solidFill>
                  <a:srgbClr val="4D4D4D"/>
                </a:solidFill>
              </a:rPr>
              <a:t>Názory na právo homosexuálov uzatvoriť manželstvo</a:t>
            </a:r>
          </a:p>
          <a:p>
            <a:pPr algn="ctr" eaLnBrk="0" hangingPunct="0">
              <a:lnSpc>
                <a:spcPct val="110000"/>
              </a:lnSpc>
            </a:pPr>
            <a:r>
              <a:rPr lang="en-GB" altLang="sk-SK" sz="1600">
                <a:solidFill>
                  <a:srgbClr val="4D4D4D"/>
                </a:solidFill>
              </a:rPr>
              <a:t>% </a:t>
            </a:r>
            <a:r>
              <a:rPr lang="sk-SK" altLang="sk-SK" sz="1600">
                <a:solidFill>
                  <a:srgbClr val="4D4D4D"/>
                </a:solidFill>
              </a:rPr>
              <a:t> všetkých respondentov; porovnanie</a:t>
            </a:r>
            <a:endParaRPr lang="en-GB" altLang="sk-SK" sz="1400" b="1">
              <a:solidFill>
                <a:srgbClr val="808080"/>
              </a:solidFill>
            </a:endParaRPr>
          </a:p>
        </p:txBody>
      </p:sp>
      <p:graphicFrame>
        <p:nvGraphicFramePr>
          <p:cNvPr id="49162" name="Object 10"/>
          <p:cNvGraphicFramePr>
            <a:graphicFrameLocks noChangeAspect="1"/>
          </p:cNvGraphicFramePr>
          <p:nvPr/>
        </p:nvGraphicFramePr>
        <p:xfrm>
          <a:off x="1292225" y="1412875"/>
          <a:ext cx="6664325" cy="5175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233" name="Graf" r:id="rId4" imgW="6734251" imgH="5229149" progId="MSGraph.Chart.8">
                  <p:embed followColorScheme="full"/>
                </p:oleObj>
              </mc:Choice>
              <mc:Fallback>
                <p:oleObj name="Graf" r:id="rId4" imgW="6734251" imgH="5229149" progId="MSGraph.Chart.8">
                  <p:embed followColorScheme="full"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2225" y="1412875"/>
                        <a:ext cx="6664325" cy="5175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165" name="Rectangle 8"/>
          <p:cNvSpPr>
            <a:spLocks noChangeArrowheads="1"/>
          </p:cNvSpPr>
          <p:nvPr/>
        </p:nvSpPr>
        <p:spPr bwMode="auto">
          <a:xfrm>
            <a:off x="179388" y="1395413"/>
            <a:ext cx="2663825" cy="304800"/>
          </a:xfrm>
          <a:prstGeom prst="rect">
            <a:avLst/>
          </a:pr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0" hangingPunct="0"/>
            <a:r>
              <a:rPr lang="sk-SK" altLang="sk-SK" sz="1400" b="1">
                <a:solidFill>
                  <a:schemeClr val="bg1"/>
                </a:solidFill>
              </a:rPr>
              <a:t>MALI BY MAŤ TAKÉTO PRÁVO</a:t>
            </a:r>
          </a:p>
        </p:txBody>
      </p:sp>
      <p:sp>
        <p:nvSpPr>
          <p:cNvPr id="49166" name="Rectangle 9"/>
          <p:cNvSpPr>
            <a:spLocks noChangeArrowheads="1"/>
          </p:cNvSpPr>
          <p:nvPr/>
        </p:nvSpPr>
        <p:spPr bwMode="auto">
          <a:xfrm>
            <a:off x="6156325" y="1395413"/>
            <a:ext cx="2879725" cy="304800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0" hangingPunct="0"/>
            <a:r>
              <a:rPr lang="sk-SK" altLang="sk-SK" sz="1400" b="1">
                <a:solidFill>
                  <a:schemeClr val="bg1"/>
                </a:solidFill>
              </a:rPr>
              <a:t>NEMALI BY MAŤ TAKÉTO PRÁVO</a:t>
            </a:r>
          </a:p>
        </p:txBody>
      </p:sp>
      <p:cxnSp>
        <p:nvCxnSpPr>
          <p:cNvPr id="5" name="Rovná spojnica 4"/>
          <p:cNvCxnSpPr/>
          <p:nvPr/>
        </p:nvCxnSpPr>
        <p:spPr bwMode="auto">
          <a:xfrm>
            <a:off x="3975100" y="1341438"/>
            <a:ext cx="0" cy="4751387"/>
          </a:xfrm>
          <a:prstGeom prst="line">
            <a:avLst/>
          </a:prstGeom>
          <a:noFill/>
          <a:ln w="19050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2" name="Rectangle 39"/>
          <p:cNvSpPr txBox="1">
            <a:spLocks noGrp="1" noChangeArrowheads="1"/>
          </p:cNvSpPr>
          <p:nvPr/>
        </p:nvSpPr>
        <p:spPr bwMode="auto">
          <a:xfrm>
            <a:off x="7513638" y="6637338"/>
            <a:ext cx="1630362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r"/>
            <a:fld id="{08197BA5-5801-40E8-892F-4DFA29B911ED}" type="slidenum">
              <a:rPr lang="cs-CZ" altLang="sk-SK" sz="1200">
                <a:solidFill>
                  <a:schemeClr val="bg2"/>
                </a:solidFill>
              </a:rPr>
              <a:pPr algn="r"/>
              <a:t>37</a:t>
            </a:fld>
            <a:endParaRPr lang="cs-CZ" altLang="sk-SK" sz="1200">
              <a:solidFill>
                <a:schemeClr val="bg2"/>
              </a:solidFill>
            </a:endParaRPr>
          </a:p>
        </p:txBody>
      </p:sp>
      <p:graphicFrame>
        <p:nvGraphicFramePr>
          <p:cNvPr id="27750" name="Object 10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90694102"/>
              </p:ext>
            </p:extLst>
          </p:nvPr>
        </p:nvGraphicFramePr>
        <p:xfrm>
          <a:off x="306388" y="906463"/>
          <a:ext cx="8658225" cy="577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1530" name="Chart" r:id="rId4" imgW="11315599" imgH="7505730" progId="MSGraph.Chart.8">
                  <p:embed followColorScheme="full"/>
                </p:oleObj>
              </mc:Choice>
              <mc:Fallback>
                <p:oleObj name="Chart" r:id="rId4" imgW="11315599" imgH="7505730" progId="MSGraph.Chart.8">
                  <p:embed followColorScheme="full"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6388" y="906463"/>
                        <a:ext cx="8658225" cy="5778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753" name="Rectangle 4"/>
          <p:cNvSpPr>
            <a:spLocks noChangeArrowheads="1"/>
          </p:cNvSpPr>
          <p:nvPr/>
        </p:nvSpPr>
        <p:spPr bwMode="auto">
          <a:xfrm>
            <a:off x="7145338" y="6613525"/>
            <a:ext cx="1871662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sk-SK" altLang="sk-SK" sz="900" i="1" dirty="0">
                <a:solidFill>
                  <a:srgbClr val="000000"/>
                </a:solidFill>
                <a:latin typeface="Arial" panose="020B0604020202020204" pitchFamily="34" charset="0"/>
              </a:rPr>
              <a:t>%, N = </a:t>
            </a:r>
            <a:r>
              <a:rPr lang="sk-SK" altLang="sk-SK" sz="900" i="1" dirty="0" smtClean="0">
                <a:solidFill>
                  <a:srgbClr val="000000"/>
                </a:solidFill>
                <a:latin typeface="Arial" panose="020B0604020202020204" pitchFamily="34" charset="0"/>
              </a:rPr>
              <a:t>1009, </a:t>
            </a:r>
            <a:r>
              <a:rPr lang="sk-SK" altLang="sk-SK" sz="900" i="1" dirty="0">
                <a:solidFill>
                  <a:srgbClr val="000000"/>
                </a:solidFill>
                <a:latin typeface="Arial" panose="020B0604020202020204" pitchFamily="34" charset="0"/>
              </a:rPr>
              <a:t>celá vzorka</a:t>
            </a:r>
          </a:p>
        </p:txBody>
      </p:sp>
      <p:sp>
        <p:nvSpPr>
          <p:cNvPr id="27754" name="Rectangle 5"/>
          <p:cNvSpPr>
            <a:spLocks noChangeArrowheads="1"/>
          </p:cNvSpPr>
          <p:nvPr/>
        </p:nvSpPr>
        <p:spPr bwMode="auto">
          <a:xfrm>
            <a:off x="0" y="1438275"/>
            <a:ext cx="82708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>
                <a:solidFill>
                  <a:srgbClr val="808080"/>
                </a:solidFill>
              </a:rPr>
              <a:t>pohlavie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27755" name="Rectangle 6"/>
          <p:cNvSpPr>
            <a:spLocks noChangeArrowheads="1"/>
          </p:cNvSpPr>
          <p:nvPr/>
        </p:nvSpPr>
        <p:spPr bwMode="auto">
          <a:xfrm>
            <a:off x="-14288" y="2111375"/>
            <a:ext cx="61118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>
                <a:solidFill>
                  <a:srgbClr val="808080"/>
                </a:solidFill>
              </a:rPr>
              <a:t>vek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27756" name="Rectangle 7"/>
          <p:cNvSpPr>
            <a:spLocks noChangeArrowheads="1"/>
          </p:cNvSpPr>
          <p:nvPr/>
        </p:nvSpPr>
        <p:spPr bwMode="auto">
          <a:xfrm>
            <a:off x="0" y="3068638"/>
            <a:ext cx="82708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>
                <a:solidFill>
                  <a:srgbClr val="808080"/>
                </a:solidFill>
              </a:rPr>
              <a:t>vzdelanie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27757" name="Rectangle 8"/>
          <p:cNvSpPr>
            <a:spLocks noChangeArrowheads="1"/>
          </p:cNvSpPr>
          <p:nvPr/>
        </p:nvSpPr>
        <p:spPr bwMode="auto">
          <a:xfrm>
            <a:off x="-11113" y="4897438"/>
            <a:ext cx="1187451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>
                <a:solidFill>
                  <a:srgbClr val="808080"/>
                </a:solidFill>
              </a:rPr>
              <a:t>zamestnanie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27758" name="Line 10"/>
          <p:cNvSpPr>
            <a:spLocks noChangeShapeType="1"/>
          </p:cNvSpPr>
          <p:nvPr/>
        </p:nvSpPr>
        <p:spPr bwMode="auto">
          <a:xfrm>
            <a:off x="6899275" y="1363663"/>
            <a:ext cx="0" cy="523875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graphicFrame>
        <p:nvGraphicFramePr>
          <p:cNvPr id="27751" name="Object 10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51489885"/>
              </p:ext>
            </p:extLst>
          </p:nvPr>
        </p:nvGraphicFramePr>
        <p:xfrm>
          <a:off x="5268712" y="1050925"/>
          <a:ext cx="3730625" cy="5654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1531" name="Chart" r:id="rId6" imgW="4914799" imgH="7419870" progId="MSGraph.Chart.8">
                  <p:embed followColorScheme="full"/>
                </p:oleObj>
              </mc:Choice>
              <mc:Fallback>
                <p:oleObj name="Chart" r:id="rId6" imgW="4914799" imgH="7419870" progId="MSGraph.Chart.8">
                  <p:embed followColorScheme="full"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68712" y="1050925"/>
                        <a:ext cx="3730625" cy="5654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759" name="Line 12"/>
          <p:cNvSpPr>
            <a:spLocks noChangeShapeType="1"/>
          </p:cNvSpPr>
          <p:nvPr/>
        </p:nvSpPr>
        <p:spPr bwMode="auto">
          <a:xfrm flipV="1">
            <a:off x="4679950" y="1389063"/>
            <a:ext cx="4498975" cy="14287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27760" name="Line 16"/>
          <p:cNvSpPr>
            <a:spLocks noChangeShapeType="1"/>
          </p:cNvSpPr>
          <p:nvPr/>
        </p:nvSpPr>
        <p:spPr bwMode="auto">
          <a:xfrm flipV="1">
            <a:off x="4656138" y="2189163"/>
            <a:ext cx="4500562" cy="14287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27761" name="Rectangle 17"/>
          <p:cNvSpPr>
            <a:spLocks noChangeArrowheads="1"/>
          </p:cNvSpPr>
          <p:nvPr/>
        </p:nvSpPr>
        <p:spPr bwMode="auto">
          <a:xfrm>
            <a:off x="8494713" y="2833688"/>
            <a:ext cx="433387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350" tIns="6350" rIns="6350" bIns="6350" anchor="b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r" fontAlgn="b"/>
            <a:endParaRPr lang="sk-SK" altLang="sk-SK" sz="800" i="1">
              <a:solidFill>
                <a:srgbClr val="7F7F7F"/>
              </a:solidFill>
              <a:latin typeface="Arial Narrow CE"/>
            </a:endParaRPr>
          </a:p>
        </p:txBody>
      </p:sp>
      <p:sp>
        <p:nvSpPr>
          <p:cNvPr id="27762" name="Rectangle 18"/>
          <p:cNvSpPr>
            <a:spLocks noChangeArrowheads="1"/>
          </p:cNvSpPr>
          <p:nvPr/>
        </p:nvSpPr>
        <p:spPr bwMode="auto">
          <a:xfrm>
            <a:off x="-15875" y="3681413"/>
            <a:ext cx="82708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>
                <a:solidFill>
                  <a:srgbClr val="808080"/>
                </a:solidFill>
              </a:rPr>
              <a:t>národnosť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27763" name="Rectangle 19"/>
          <p:cNvSpPr>
            <a:spLocks noChangeArrowheads="1"/>
          </p:cNvSpPr>
          <p:nvPr/>
        </p:nvSpPr>
        <p:spPr bwMode="auto">
          <a:xfrm>
            <a:off x="4678363" y="6349702"/>
            <a:ext cx="1079500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 dirty="0">
                <a:solidFill>
                  <a:srgbClr val="808080"/>
                </a:solidFill>
              </a:rPr>
              <a:t>kraj</a:t>
            </a:r>
            <a:endParaRPr lang="sk-SK" altLang="sk-SK" sz="1000" b="1" dirty="0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27764" name="Rectangle 20"/>
          <p:cNvSpPr>
            <a:spLocks noChangeArrowheads="1"/>
          </p:cNvSpPr>
          <p:nvPr/>
        </p:nvSpPr>
        <p:spPr bwMode="auto">
          <a:xfrm>
            <a:off x="-36513" y="1149350"/>
            <a:ext cx="933451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0" hangingPunct="0"/>
            <a:r>
              <a:rPr lang="sk-SK" altLang="sk-SK" sz="1000" b="1">
                <a:solidFill>
                  <a:srgbClr val="808080"/>
                </a:solidFill>
              </a:rPr>
              <a:t>CELÁ VZORKA</a:t>
            </a:r>
          </a:p>
        </p:txBody>
      </p:sp>
      <p:sp>
        <p:nvSpPr>
          <p:cNvPr id="27765" name="Line 21"/>
          <p:cNvSpPr>
            <a:spLocks noChangeShapeType="1"/>
          </p:cNvSpPr>
          <p:nvPr/>
        </p:nvSpPr>
        <p:spPr bwMode="auto">
          <a:xfrm>
            <a:off x="-15875" y="1335088"/>
            <a:ext cx="4371975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sk-SK"/>
          </a:p>
        </p:txBody>
      </p:sp>
      <p:sp>
        <p:nvSpPr>
          <p:cNvPr id="27766" name="Rectangle 29"/>
          <p:cNvSpPr>
            <a:spLocks noChangeArrowheads="1"/>
          </p:cNvSpPr>
          <p:nvPr/>
        </p:nvSpPr>
        <p:spPr bwMode="auto">
          <a:xfrm>
            <a:off x="4694238" y="1804814"/>
            <a:ext cx="9350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r>
              <a:rPr lang="sk-SK" altLang="sk-SK" sz="1000" b="1" dirty="0">
                <a:solidFill>
                  <a:srgbClr val="808080"/>
                </a:solidFill>
              </a:rPr>
              <a:t>rodinný </a:t>
            </a:r>
          </a:p>
          <a:p>
            <a:r>
              <a:rPr lang="sk-SK" altLang="sk-SK" sz="1000" b="1" dirty="0">
                <a:solidFill>
                  <a:srgbClr val="808080"/>
                </a:solidFill>
              </a:rPr>
              <a:t>stav</a:t>
            </a:r>
            <a:endParaRPr lang="sk-SK" altLang="sk-SK" sz="1000" b="1" dirty="0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27767" name="Line 314"/>
          <p:cNvSpPr>
            <a:spLocks noChangeShapeType="1"/>
          </p:cNvSpPr>
          <p:nvPr/>
        </p:nvSpPr>
        <p:spPr bwMode="auto">
          <a:xfrm>
            <a:off x="1588" y="1698625"/>
            <a:ext cx="4371975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sk-SK"/>
          </a:p>
        </p:txBody>
      </p:sp>
      <p:sp>
        <p:nvSpPr>
          <p:cNvPr id="27768" name="Line 315"/>
          <p:cNvSpPr>
            <a:spLocks noChangeShapeType="1"/>
          </p:cNvSpPr>
          <p:nvPr/>
        </p:nvSpPr>
        <p:spPr bwMode="auto">
          <a:xfrm>
            <a:off x="-7938" y="2797175"/>
            <a:ext cx="4371976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sk-SK"/>
          </a:p>
        </p:txBody>
      </p:sp>
      <p:sp>
        <p:nvSpPr>
          <p:cNvPr id="27769" name="Line 316"/>
          <p:cNvSpPr>
            <a:spLocks noChangeShapeType="1"/>
          </p:cNvSpPr>
          <p:nvPr/>
        </p:nvSpPr>
        <p:spPr bwMode="auto">
          <a:xfrm>
            <a:off x="1588" y="3529013"/>
            <a:ext cx="4371975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sk-SK"/>
          </a:p>
        </p:txBody>
      </p:sp>
      <p:sp>
        <p:nvSpPr>
          <p:cNvPr id="27770" name="Line 317"/>
          <p:cNvSpPr>
            <a:spLocks noChangeShapeType="1"/>
          </p:cNvSpPr>
          <p:nvPr/>
        </p:nvSpPr>
        <p:spPr bwMode="auto">
          <a:xfrm>
            <a:off x="3175" y="4076700"/>
            <a:ext cx="4371975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sk-SK"/>
          </a:p>
        </p:txBody>
      </p:sp>
      <p:sp>
        <p:nvSpPr>
          <p:cNvPr id="27771" name="Rectangle 6"/>
          <p:cNvSpPr>
            <a:spLocks noChangeArrowheads="1"/>
          </p:cNvSpPr>
          <p:nvPr/>
        </p:nvSpPr>
        <p:spPr bwMode="auto">
          <a:xfrm>
            <a:off x="4635500" y="3251888"/>
            <a:ext cx="993775" cy="55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 dirty="0">
                <a:solidFill>
                  <a:srgbClr val="808080"/>
                </a:solidFill>
              </a:rPr>
              <a:t>čistý mesačný príjem domácnosti</a:t>
            </a:r>
            <a:endParaRPr lang="sk-SK" altLang="sk-SK" sz="1000" b="1" dirty="0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27800" name="Line 28"/>
          <p:cNvSpPr>
            <a:spLocks noChangeShapeType="1"/>
          </p:cNvSpPr>
          <p:nvPr/>
        </p:nvSpPr>
        <p:spPr bwMode="auto">
          <a:xfrm flipV="1">
            <a:off x="4643438" y="3802063"/>
            <a:ext cx="4500562" cy="14287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27801" name="Line 28"/>
          <p:cNvSpPr>
            <a:spLocks noChangeShapeType="1"/>
          </p:cNvSpPr>
          <p:nvPr/>
        </p:nvSpPr>
        <p:spPr bwMode="auto">
          <a:xfrm flipV="1">
            <a:off x="4643438" y="5013325"/>
            <a:ext cx="4500562" cy="14288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27802" name="Line 317"/>
          <p:cNvSpPr>
            <a:spLocks noChangeShapeType="1"/>
          </p:cNvSpPr>
          <p:nvPr/>
        </p:nvSpPr>
        <p:spPr bwMode="auto">
          <a:xfrm>
            <a:off x="3175" y="5721350"/>
            <a:ext cx="4371975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sk-SK"/>
          </a:p>
        </p:txBody>
      </p:sp>
      <p:sp>
        <p:nvSpPr>
          <p:cNvPr id="27834" name="Rectangle 6"/>
          <p:cNvSpPr>
            <a:spLocks noChangeArrowheads="1"/>
          </p:cNvSpPr>
          <p:nvPr/>
        </p:nvSpPr>
        <p:spPr bwMode="auto">
          <a:xfrm>
            <a:off x="6350" y="5911850"/>
            <a:ext cx="8969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>
                <a:solidFill>
                  <a:srgbClr val="808080"/>
                </a:solidFill>
              </a:rPr>
              <a:t>počet členov domácnosti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27835" name="Rectangle 6"/>
          <p:cNvSpPr>
            <a:spLocks noChangeArrowheads="1"/>
          </p:cNvSpPr>
          <p:nvPr/>
        </p:nvSpPr>
        <p:spPr bwMode="auto">
          <a:xfrm>
            <a:off x="4635500" y="4467279"/>
            <a:ext cx="896938" cy="55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 dirty="0">
                <a:solidFill>
                  <a:srgbClr val="808080"/>
                </a:solidFill>
              </a:rPr>
              <a:t>počet obyvateľov obce</a:t>
            </a:r>
            <a:endParaRPr lang="sk-SK" altLang="sk-SK" sz="1000" b="1" dirty="0">
              <a:solidFill>
                <a:srgbClr val="808080"/>
              </a:solidFill>
              <a:latin typeface="Arial Narrow CE"/>
            </a:endParaRPr>
          </a:p>
        </p:txBody>
      </p:sp>
      <p:cxnSp>
        <p:nvCxnSpPr>
          <p:cNvPr id="27836" name="Rovná spojnica 4"/>
          <p:cNvCxnSpPr>
            <a:cxnSpLocks noChangeShapeType="1"/>
          </p:cNvCxnSpPr>
          <p:nvPr/>
        </p:nvCxnSpPr>
        <p:spPr bwMode="auto">
          <a:xfrm>
            <a:off x="2540232" y="1149350"/>
            <a:ext cx="0" cy="5487988"/>
          </a:xfrm>
          <a:prstGeom prst="line">
            <a:avLst/>
          </a:prstGeom>
          <a:noFill/>
          <a:ln w="12700" algn="ctr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7837" name="Rovná spojnica 35"/>
          <p:cNvCxnSpPr>
            <a:cxnSpLocks noChangeShapeType="1"/>
          </p:cNvCxnSpPr>
          <p:nvPr/>
        </p:nvCxnSpPr>
        <p:spPr bwMode="auto">
          <a:xfrm>
            <a:off x="6900532" y="1181100"/>
            <a:ext cx="0" cy="5487988"/>
          </a:xfrm>
          <a:prstGeom prst="line">
            <a:avLst/>
          </a:prstGeom>
          <a:noFill/>
          <a:ln w="12700" algn="ctr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aphicFrame>
        <p:nvGraphicFramePr>
          <p:cNvPr id="34" name="Group 322"/>
          <p:cNvGraphicFramePr>
            <a:graphicFrameLocks noGrp="1"/>
          </p:cNvGraphicFramePr>
          <p:nvPr/>
        </p:nvGraphicFramePr>
        <p:xfrm>
          <a:off x="8783638" y="1176338"/>
          <a:ext cx="266700" cy="5486400"/>
        </p:xfrm>
        <a:graphic>
          <a:graphicData uri="http://schemas.openxmlformats.org/drawingml/2006/table">
            <a:tbl>
              <a:tblPr/>
              <a:tblGrid>
                <a:gridCol w="26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1 009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619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250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61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79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69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65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185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143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152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127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170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98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305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138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162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155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123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126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116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106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11</a:t>
                      </a:r>
                      <a:r>
                        <a:rPr kumimoji="0" lang="sk-SK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</a:t>
                      </a:r>
                      <a:endParaRPr kumimoji="0" lang="cs-CZ" altLang="sk-SK" sz="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133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126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125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145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</a:t>
                      </a:r>
                      <a:r>
                        <a:rPr kumimoji="0" lang="sk-SK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44</a:t>
                      </a:r>
                      <a:endParaRPr kumimoji="0" lang="cs-CZ" altLang="sk-SK" sz="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</a:tbl>
          </a:graphicData>
        </a:graphic>
      </p:graphicFrame>
      <p:graphicFrame>
        <p:nvGraphicFramePr>
          <p:cNvPr id="36" name="Group 321"/>
          <p:cNvGraphicFramePr>
            <a:graphicFrameLocks noGrp="1"/>
          </p:cNvGraphicFramePr>
          <p:nvPr/>
        </p:nvGraphicFramePr>
        <p:xfrm>
          <a:off x="4300538" y="1163638"/>
          <a:ext cx="323850" cy="5476890"/>
        </p:xfrm>
        <a:graphic>
          <a:graphicData uri="http://schemas.openxmlformats.org/drawingml/2006/table">
            <a:tbl>
              <a:tblPr/>
              <a:tblGrid>
                <a:gridCol w="323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1 00</a:t>
                      </a:r>
                      <a:r>
                        <a:rPr kumimoji="0" lang="sk-SK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9</a:t>
                      </a:r>
                      <a:endParaRPr kumimoji="0" lang="cs-CZ" altLang="sk-SK" sz="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489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520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128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209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180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176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161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155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155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294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378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182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869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105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35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45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249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181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91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80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210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83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23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47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73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293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255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266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122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</a:tbl>
          </a:graphicData>
        </a:graphic>
      </p:graphicFrame>
      <p:sp>
        <p:nvSpPr>
          <p:cNvPr id="35" name="Rectangle 3"/>
          <p:cNvSpPr>
            <a:spLocks noChangeArrowheads="1"/>
          </p:cNvSpPr>
          <p:nvPr/>
        </p:nvSpPr>
        <p:spPr bwMode="auto">
          <a:xfrm>
            <a:off x="684213" y="204788"/>
            <a:ext cx="8208962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0" hangingPunct="0"/>
            <a:r>
              <a:rPr lang="sk-SK" altLang="sk-SK" b="1" dirty="0">
                <a:solidFill>
                  <a:srgbClr val="4D4D4D"/>
                </a:solidFill>
              </a:rPr>
              <a:t>Názory na právo homosexuálov uzatvoriť </a:t>
            </a:r>
            <a:r>
              <a:rPr lang="sk-SK" altLang="sk-SK" b="1" dirty="0" smtClean="0">
                <a:solidFill>
                  <a:srgbClr val="4D4D4D"/>
                </a:solidFill>
              </a:rPr>
              <a:t>manželstvo</a:t>
            </a:r>
            <a:endParaRPr lang="sk-SK" altLang="sk-SK" b="1" dirty="0">
              <a:solidFill>
                <a:srgbClr val="4D4D4D"/>
              </a:solidFill>
            </a:endParaRPr>
          </a:p>
          <a:p>
            <a:pPr algn="ctr" eaLnBrk="0" hangingPunct="0"/>
            <a:r>
              <a:rPr lang="sk-SK" altLang="sk-SK" b="1" dirty="0">
                <a:solidFill>
                  <a:srgbClr val="4D4D4D"/>
                </a:solidFill>
              </a:rPr>
              <a:t>podľa sociálno-demografických charakteristík respondentov</a:t>
            </a:r>
          </a:p>
        </p:txBody>
      </p:sp>
    </p:spTree>
    <p:extLst>
      <p:ext uri="{BB962C8B-B14F-4D97-AF65-F5344CB8AC3E}">
        <p14:creationId xmlns:p14="http://schemas.microsoft.com/office/powerpoint/2010/main" val="3742886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9" name="Rectangle 39"/>
          <p:cNvSpPr txBox="1">
            <a:spLocks noGrp="1" noChangeArrowheads="1"/>
          </p:cNvSpPr>
          <p:nvPr/>
        </p:nvSpPr>
        <p:spPr bwMode="auto">
          <a:xfrm>
            <a:off x="7513638" y="6637338"/>
            <a:ext cx="1630362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r"/>
            <a:fld id="{8662FF1E-FEDD-4CB5-A514-0DE587B7662D}" type="slidenum">
              <a:rPr lang="cs-CZ" altLang="sk-SK" sz="1200">
                <a:solidFill>
                  <a:schemeClr val="bg2"/>
                </a:solidFill>
              </a:rPr>
              <a:pPr algn="r"/>
              <a:t>38</a:t>
            </a:fld>
            <a:endParaRPr lang="cs-CZ" altLang="sk-SK" sz="1200">
              <a:solidFill>
                <a:schemeClr val="bg2"/>
              </a:solidFill>
            </a:endParaRPr>
          </a:p>
        </p:txBody>
      </p:sp>
      <p:graphicFrame>
        <p:nvGraphicFramePr>
          <p:cNvPr id="18637" name="Object 20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026875"/>
              </p:ext>
            </p:extLst>
          </p:nvPr>
        </p:nvGraphicFramePr>
        <p:xfrm>
          <a:off x="323850" y="836613"/>
          <a:ext cx="8658225" cy="5683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2556" name="Chart" r:id="rId4" imgW="11325323" imgH="7543800" progId="MSGraph.Chart.8">
                  <p:embed followColorScheme="full"/>
                </p:oleObj>
              </mc:Choice>
              <mc:Fallback>
                <p:oleObj name="Chart" r:id="rId4" imgW="11325323" imgH="7543800" progId="MSGraph.Chart.8">
                  <p:embed followColorScheme="full"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836613"/>
                        <a:ext cx="8658225" cy="5683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640" name="Line 10"/>
          <p:cNvSpPr>
            <a:spLocks noChangeShapeType="1"/>
          </p:cNvSpPr>
          <p:nvPr/>
        </p:nvSpPr>
        <p:spPr bwMode="auto">
          <a:xfrm>
            <a:off x="6899275" y="1363663"/>
            <a:ext cx="0" cy="523875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graphicFrame>
        <p:nvGraphicFramePr>
          <p:cNvPr id="18638" name="Object 20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37927517"/>
              </p:ext>
            </p:extLst>
          </p:nvPr>
        </p:nvGraphicFramePr>
        <p:xfrm>
          <a:off x="5295900" y="1049338"/>
          <a:ext cx="3633788" cy="5430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2557" name="Chart" r:id="rId6" imgW="4876710" imgH="7315110" progId="MSGraph.Chart.8">
                  <p:embed followColorScheme="full"/>
                </p:oleObj>
              </mc:Choice>
              <mc:Fallback>
                <p:oleObj name="Chart" r:id="rId6" imgW="4876710" imgH="7315110" progId="MSGraph.Chart.8">
                  <p:embed followColorScheme="full"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95900" y="1049338"/>
                        <a:ext cx="3633788" cy="5430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641" name="Line 12"/>
          <p:cNvSpPr>
            <a:spLocks noChangeShapeType="1"/>
          </p:cNvSpPr>
          <p:nvPr/>
        </p:nvSpPr>
        <p:spPr bwMode="auto">
          <a:xfrm flipV="1">
            <a:off x="4794250" y="1595438"/>
            <a:ext cx="4349749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8643" name="Rectangle 17"/>
          <p:cNvSpPr>
            <a:spLocks noChangeArrowheads="1"/>
          </p:cNvSpPr>
          <p:nvPr/>
        </p:nvSpPr>
        <p:spPr bwMode="auto">
          <a:xfrm>
            <a:off x="8494713" y="2833688"/>
            <a:ext cx="433387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350" tIns="6350" rIns="6350" bIns="6350" anchor="b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r" fontAlgn="b"/>
            <a:endParaRPr lang="sk-SK" altLang="sk-SK" sz="800" i="1">
              <a:solidFill>
                <a:srgbClr val="7F7F7F"/>
              </a:solidFill>
              <a:latin typeface="Arial Narrow CE"/>
            </a:endParaRPr>
          </a:p>
        </p:txBody>
      </p:sp>
      <p:sp>
        <p:nvSpPr>
          <p:cNvPr id="18644" name="Rectangle 20"/>
          <p:cNvSpPr>
            <a:spLocks noChangeArrowheads="1"/>
          </p:cNvSpPr>
          <p:nvPr/>
        </p:nvSpPr>
        <p:spPr bwMode="auto">
          <a:xfrm>
            <a:off x="-36513" y="1149350"/>
            <a:ext cx="933451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0" hangingPunct="0"/>
            <a:r>
              <a:rPr lang="sk-SK" altLang="sk-SK" sz="1000" b="1">
                <a:solidFill>
                  <a:srgbClr val="808080"/>
                </a:solidFill>
              </a:rPr>
              <a:t>CELÁ VZORKA</a:t>
            </a:r>
          </a:p>
        </p:txBody>
      </p:sp>
      <p:sp>
        <p:nvSpPr>
          <p:cNvPr id="18645" name="Line 21"/>
          <p:cNvSpPr>
            <a:spLocks noChangeShapeType="1"/>
          </p:cNvSpPr>
          <p:nvPr/>
        </p:nvSpPr>
        <p:spPr bwMode="auto">
          <a:xfrm>
            <a:off x="0" y="1398588"/>
            <a:ext cx="4371975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sk-SK"/>
          </a:p>
        </p:txBody>
      </p:sp>
      <p:sp>
        <p:nvSpPr>
          <p:cNvPr id="18647" name="Line 317"/>
          <p:cNvSpPr>
            <a:spLocks noChangeShapeType="1"/>
          </p:cNvSpPr>
          <p:nvPr/>
        </p:nvSpPr>
        <p:spPr bwMode="auto">
          <a:xfrm>
            <a:off x="19050" y="4170363"/>
            <a:ext cx="4371975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sk-SK"/>
          </a:p>
        </p:txBody>
      </p:sp>
      <p:sp>
        <p:nvSpPr>
          <p:cNvPr id="18648" name="Line 28"/>
          <p:cNvSpPr>
            <a:spLocks noChangeShapeType="1"/>
          </p:cNvSpPr>
          <p:nvPr/>
        </p:nvSpPr>
        <p:spPr bwMode="auto">
          <a:xfrm flipV="1">
            <a:off x="4794250" y="3205163"/>
            <a:ext cx="4349750" cy="1270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8649" name="Line 28"/>
          <p:cNvSpPr>
            <a:spLocks noChangeShapeType="1"/>
          </p:cNvSpPr>
          <p:nvPr/>
        </p:nvSpPr>
        <p:spPr bwMode="auto">
          <a:xfrm flipV="1">
            <a:off x="4794250" y="4807426"/>
            <a:ext cx="4349749" cy="11113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8650" name="Rectangle 6"/>
          <p:cNvSpPr>
            <a:spLocks noChangeArrowheads="1"/>
          </p:cNvSpPr>
          <p:nvPr/>
        </p:nvSpPr>
        <p:spPr bwMode="auto">
          <a:xfrm>
            <a:off x="4788024" y="4562951"/>
            <a:ext cx="896937" cy="24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 dirty="0">
                <a:solidFill>
                  <a:srgbClr val="808080"/>
                </a:solidFill>
              </a:rPr>
              <a:t>vzťah k </a:t>
            </a:r>
            <a:r>
              <a:rPr lang="sk-SK" altLang="sk-SK" sz="1000" b="1" dirty="0" smtClean="0">
                <a:solidFill>
                  <a:srgbClr val="808080"/>
                </a:solidFill>
              </a:rPr>
              <a:t>viere</a:t>
            </a:r>
            <a:endParaRPr lang="sk-SK" altLang="sk-SK" sz="1000" b="1" dirty="0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18651" name="Rectangle 29"/>
          <p:cNvSpPr>
            <a:spLocks noChangeArrowheads="1"/>
          </p:cNvSpPr>
          <p:nvPr/>
        </p:nvSpPr>
        <p:spPr bwMode="auto">
          <a:xfrm>
            <a:off x="-3175" y="2792413"/>
            <a:ext cx="9350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>
                <a:solidFill>
                  <a:srgbClr val="808080"/>
                </a:solidFill>
              </a:rPr>
              <a:t>volebné preferencie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18652" name="Rectangle 19"/>
          <p:cNvSpPr>
            <a:spLocks noChangeArrowheads="1"/>
          </p:cNvSpPr>
          <p:nvPr/>
        </p:nvSpPr>
        <p:spPr bwMode="auto">
          <a:xfrm>
            <a:off x="-4763" y="4437063"/>
            <a:ext cx="1079501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>
                <a:solidFill>
                  <a:srgbClr val="808080"/>
                </a:solidFill>
              </a:rPr>
              <a:t>parlamentné voľby 2012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18653" name="Rectangle 29"/>
          <p:cNvSpPr>
            <a:spLocks noChangeArrowheads="1"/>
          </p:cNvSpPr>
          <p:nvPr/>
        </p:nvSpPr>
        <p:spPr bwMode="auto">
          <a:xfrm>
            <a:off x="4788024" y="2663701"/>
            <a:ext cx="935037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r>
              <a:rPr lang="sk-SK" altLang="sk-SK" sz="1000" b="1" dirty="0">
                <a:solidFill>
                  <a:srgbClr val="808080"/>
                </a:solidFill>
              </a:rPr>
              <a:t>liberálno-konzervatívna orientácia</a:t>
            </a:r>
            <a:endParaRPr lang="sk-SK" altLang="sk-SK" sz="1000" b="1" dirty="0">
              <a:solidFill>
                <a:srgbClr val="808080"/>
              </a:solidFill>
              <a:latin typeface="Arial Narrow CE"/>
            </a:endParaRPr>
          </a:p>
        </p:txBody>
      </p:sp>
      <p:cxnSp>
        <p:nvCxnSpPr>
          <p:cNvPr id="18654" name="Rovná spojnica 23"/>
          <p:cNvCxnSpPr>
            <a:cxnSpLocks noChangeShapeType="1"/>
          </p:cNvCxnSpPr>
          <p:nvPr/>
        </p:nvCxnSpPr>
        <p:spPr bwMode="auto">
          <a:xfrm>
            <a:off x="2379392" y="1149350"/>
            <a:ext cx="0" cy="5487988"/>
          </a:xfrm>
          <a:prstGeom prst="line">
            <a:avLst/>
          </a:prstGeom>
          <a:noFill/>
          <a:ln w="12700" algn="ctr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655" name="Rovná spojnica 24"/>
          <p:cNvCxnSpPr>
            <a:cxnSpLocks noChangeShapeType="1"/>
          </p:cNvCxnSpPr>
          <p:nvPr/>
        </p:nvCxnSpPr>
        <p:spPr bwMode="auto">
          <a:xfrm>
            <a:off x="6835796" y="1149350"/>
            <a:ext cx="0" cy="5487988"/>
          </a:xfrm>
          <a:prstGeom prst="line">
            <a:avLst/>
          </a:prstGeom>
          <a:noFill/>
          <a:ln w="12700" algn="ctr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8657" name="Rectangle 4"/>
          <p:cNvSpPr>
            <a:spLocks noChangeArrowheads="1"/>
          </p:cNvSpPr>
          <p:nvPr/>
        </p:nvSpPr>
        <p:spPr bwMode="auto">
          <a:xfrm>
            <a:off x="7145338" y="6613525"/>
            <a:ext cx="1871662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sk-SK" altLang="sk-SK" sz="900" i="1">
                <a:solidFill>
                  <a:srgbClr val="000000"/>
                </a:solidFill>
                <a:latin typeface="Arial" panose="020B0604020202020204" pitchFamily="34" charset="0"/>
              </a:rPr>
              <a:t>%, N = 1009, celá vzorka</a:t>
            </a:r>
          </a:p>
        </p:txBody>
      </p:sp>
      <p:sp>
        <p:nvSpPr>
          <p:cNvPr id="18658" name="Rectangle 19"/>
          <p:cNvSpPr>
            <a:spLocks noChangeArrowheads="1"/>
          </p:cNvSpPr>
          <p:nvPr/>
        </p:nvSpPr>
        <p:spPr bwMode="auto">
          <a:xfrm>
            <a:off x="4860652" y="5991225"/>
            <a:ext cx="1079500" cy="40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 dirty="0">
                <a:solidFill>
                  <a:srgbClr val="808080"/>
                </a:solidFill>
              </a:rPr>
              <a:t>používanie internetu</a:t>
            </a:r>
            <a:r>
              <a:rPr lang="sk-SK" altLang="sk-SK" sz="1000" b="1" dirty="0">
                <a:solidFill>
                  <a:srgbClr val="808080"/>
                </a:solidFill>
                <a:latin typeface="Arial Narrow CE"/>
              </a:rPr>
              <a:t> </a:t>
            </a:r>
            <a:endParaRPr lang="sk-SK" altLang="sk-SK" sz="1000" b="1" dirty="0">
              <a:solidFill>
                <a:srgbClr val="808080"/>
              </a:solidFill>
            </a:endParaRPr>
          </a:p>
        </p:txBody>
      </p:sp>
      <p:graphicFrame>
        <p:nvGraphicFramePr>
          <p:cNvPr id="30" name="Group 277"/>
          <p:cNvGraphicFramePr>
            <a:graphicFrameLocks noGrp="1"/>
          </p:cNvGraphicFramePr>
          <p:nvPr/>
        </p:nvGraphicFramePr>
        <p:xfrm>
          <a:off x="4449763" y="1176338"/>
          <a:ext cx="266700" cy="5280032"/>
        </p:xfrm>
        <a:graphic>
          <a:graphicData uri="http://schemas.openxmlformats.org/drawingml/2006/table">
            <a:tbl>
              <a:tblPr/>
              <a:tblGrid>
                <a:gridCol w="26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1 00</a:t>
                      </a:r>
                      <a:r>
                        <a:rPr kumimoji="0" lang="sk-SK" altLang="sk-SK" sz="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9</a:t>
                      </a:r>
                      <a:endParaRPr kumimoji="0" lang="cs-CZ" altLang="sk-SK" sz="8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49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28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59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56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277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6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54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99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29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6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42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71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86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114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131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75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86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55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45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5</a:t>
                      </a:r>
                      <a:r>
                        <a:rPr kumimoji="0" lang="sk-SK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8</a:t>
                      </a:r>
                      <a:endParaRPr kumimoji="0" lang="cs-CZ" altLang="sk-SK" sz="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86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47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321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286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22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36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22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286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328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</a:tbl>
          </a:graphicData>
        </a:graphic>
      </p:graphicFrame>
      <p:graphicFrame>
        <p:nvGraphicFramePr>
          <p:cNvPr id="18703" name="Group 271"/>
          <p:cNvGraphicFramePr>
            <a:graphicFrameLocks noGrp="1"/>
          </p:cNvGraphicFramePr>
          <p:nvPr/>
        </p:nvGraphicFramePr>
        <p:xfrm>
          <a:off x="8604250" y="1196975"/>
          <a:ext cx="374650" cy="5184781"/>
        </p:xfrm>
        <a:graphic>
          <a:graphicData uri="http://schemas.openxmlformats.org/drawingml/2006/table">
            <a:tbl>
              <a:tblPr/>
              <a:tblGrid>
                <a:gridCol w="374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98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1 009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8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308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8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325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16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268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8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108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8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110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68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558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8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270</a:t>
                      </a:r>
                      <a:endParaRPr kumimoji="0" lang="cs-CZ" altLang="sk-SK" sz="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8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71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8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472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016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201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98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199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98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137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26" name="Rectangle 3"/>
          <p:cNvSpPr>
            <a:spLocks noChangeArrowheads="1"/>
          </p:cNvSpPr>
          <p:nvPr/>
        </p:nvSpPr>
        <p:spPr bwMode="auto">
          <a:xfrm>
            <a:off x="684213" y="204788"/>
            <a:ext cx="8208962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0" hangingPunct="0"/>
            <a:r>
              <a:rPr lang="sk-SK" altLang="sk-SK" b="1" dirty="0">
                <a:solidFill>
                  <a:srgbClr val="4D4D4D"/>
                </a:solidFill>
              </a:rPr>
              <a:t>Názory na právo homosexuálov uzatvoriť </a:t>
            </a:r>
            <a:r>
              <a:rPr lang="sk-SK" altLang="sk-SK" b="1" dirty="0" smtClean="0">
                <a:solidFill>
                  <a:srgbClr val="4D4D4D"/>
                </a:solidFill>
              </a:rPr>
              <a:t>manželstvo</a:t>
            </a:r>
            <a:endParaRPr lang="sk-SK" altLang="sk-SK" b="1" dirty="0">
              <a:solidFill>
                <a:srgbClr val="4D4D4D"/>
              </a:solidFill>
            </a:endParaRPr>
          </a:p>
          <a:p>
            <a:pPr algn="ctr" eaLnBrk="0" hangingPunct="0"/>
            <a:r>
              <a:rPr lang="sk-SK" altLang="sk-SK" b="1" dirty="0">
                <a:solidFill>
                  <a:srgbClr val="4D4D4D"/>
                </a:solidFill>
              </a:rPr>
              <a:t>podľa sociálno-demografických charakteristík respondentov</a:t>
            </a:r>
          </a:p>
        </p:txBody>
      </p:sp>
    </p:spTree>
    <p:extLst>
      <p:ext uri="{BB962C8B-B14F-4D97-AF65-F5344CB8AC3E}">
        <p14:creationId xmlns:p14="http://schemas.microsoft.com/office/powerpoint/2010/main" val="2324496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1" name="Rectangle 39"/>
          <p:cNvSpPr txBox="1">
            <a:spLocks noGrp="1" noChangeArrowheads="1"/>
          </p:cNvSpPr>
          <p:nvPr/>
        </p:nvSpPr>
        <p:spPr bwMode="auto">
          <a:xfrm>
            <a:off x="7513638" y="6637338"/>
            <a:ext cx="1630362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r"/>
            <a:fld id="{533F7E1C-C183-4FBE-92CA-2312C3BEEE48}" type="slidenum">
              <a:rPr lang="cs-CZ" altLang="sk-SK" sz="1200">
                <a:solidFill>
                  <a:schemeClr val="bg2"/>
                </a:solidFill>
              </a:rPr>
              <a:pPr algn="r"/>
              <a:t>39</a:t>
            </a:fld>
            <a:endParaRPr lang="cs-CZ" altLang="sk-SK" sz="1200">
              <a:solidFill>
                <a:schemeClr val="bg2"/>
              </a:solidFill>
            </a:endParaRPr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611188" y="1125538"/>
            <a:ext cx="8137525" cy="5040312"/>
          </a:xfrm>
        </p:spPr>
        <p:txBody>
          <a:bodyPr/>
          <a:lstStyle/>
          <a:p>
            <a:pPr algn="just">
              <a:buFont typeface="Wingdings" panose="05000000000000000000" pitchFamily="2" charset="2"/>
              <a:buNone/>
              <a:defRPr/>
            </a:pPr>
            <a:endParaRPr lang="sk-SK" altLang="sk-SK" sz="1000" b="1" dirty="0" smtClean="0"/>
          </a:p>
          <a:p>
            <a:pPr marL="0" indent="0" algn="just">
              <a:buFont typeface="Wingdings 2" panose="05020102010507070707" pitchFamily="18" charset="2"/>
              <a:buNone/>
              <a:defRPr/>
            </a:pPr>
            <a:endParaRPr lang="sk-SK" altLang="sk-SK" dirty="0" smtClean="0"/>
          </a:p>
          <a:p>
            <a:pPr algn="just">
              <a:defRPr/>
            </a:pPr>
            <a:r>
              <a:rPr lang="sk-SK" altLang="sk-SK" dirty="0" smtClean="0"/>
              <a:t>Tri </a:t>
            </a:r>
            <a:r>
              <a:rPr lang="sk-SK" altLang="sk-SK" dirty="0"/>
              <a:t>štvrtina respondentov (</a:t>
            </a:r>
            <a:r>
              <a:rPr lang="sk-SK" altLang="sk-SK" dirty="0" smtClean="0"/>
              <a:t>75%) </a:t>
            </a:r>
            <a:r>
              <a:rPr lang="sk-SK" altLang="sk-SK" dirty="0"/>
              <a:t>sú zástancami názoru, že ľudia s homosexuálnou orientáciou by nemali mať právo adoptovať si deti a vychovávať ich. Pričom zástancov, že  „rozhodne“ by nemali mať takéto právo je viac ako polovica opýtaných (</a:t>
            </a:r>
            <a:r>
              <a:rPr lang="sk-SK" altLang="sk-SK" dirty="0" smtClean="0"/>
              <a:t>58%) </a:t>
            </a:r>
            <a:r>
              <a:rPr lang="sk-SK" altLang="sk-SK" dirty="0"/>
              <a:t>a zástancov „asi by nemali mať“ takéto právo je </a:t>
            </a:r>
            <a:r>
              <a:rPr lang="sk-SK" altLang="sk-SK" dirty="0" smtClean="0"/>
              <a:t>17% opýtaných.</a:t>
            </a:r>
            <a:endParaRPr lang="sk-SK" altLang="sk-SK" dirty="0"/>
          </a:p>
          <a:p>
            <a:pPr algn="just">
              <a:defRPr/>
            </a:pPr>
            <a:endParaRPr lang="sk-SK" altLang="sk-SK" dirty="0"/>
          </a:p>
          <a:p>
            <a:pPr algn="just">
              <a:defRPr/>
            </a:pPr>
            <a:r>
              <a:rPr lang="sk-SK" altLang="sk-SK" dirty="0"/>
              <a:t>Opačný postoj – ľudia s homosexuálnou orientáciou by mali mať právo adoptovať si deti a vychovávať ich – podporuje </a:t>
            </a:r>
            <a:r>
              <a:rPr lang="sk-SK" altLang="sk-SK" dirty="0" smtClean="0"/>
              <a:t>pätina </a:t>
            </a:r>
            <a:r>
              <a:rPr lang="sk-SK" altLang="sk-SK" dirty="0"/>
              <a:t>opýtaných </a:t>
            </a:r>
            <a:r>
              <a:rPr lang="sk-SK" altLang="sk-SK" dirty="0" smtClean="0"/>
              <a:t>(20%). </a:t>
            </a:r>
            <a:r>
              <a:rPr lang="sk-SK" altLang="sk-SK" dirty="0"/>
              <a:t>Pričom zástancov, že  „rozhodne“ by mali mať takéto právo </a:t>
            </a:r>
            <a:r>
              <a:rPr lang="sk-SK" altLang="sk-SK" dirty="0" smtClean="0"/>
              <a:t>sú 4% </a:t>
            </a:r>
            <a:r>
              <a:rPr lang="sk-SK" altLang="sk-SK" dirty="0"/>
              <a:t>a zástancov „asi by mali mať“ takéto právo je </a:t>
            </a:r>
            <a:r>
              <a:rPr lang="sk-SK" altLang="sk-SK" dirty="0" smtClean="0"/>
              <a:t>16% </a:t>
            </a:r>
            <a:r>
              <a:rPr lang="sk-SK" altLang="sk-SK" dirty="0"/>
              <a:t>opýtaných.</a:t>
            </a:r>
          </a:p>
          <a:p>
            <a:pPr algn="just">
              <a:defRPr/>
            </a:pPr>
            <a:endParaRPr lang="sk-SK" altLang="sk-SK" dirty="0"/>
          </a:p>
          <a:p>
            <a:pPr algn="just">
              <a:defRPr/>
            </a:pPr>
            <a:r>
              <a:rPr lang="sk-SK" altLang="sk-SK" i="1" dirty="0"/>
              <a:t>Ak porovnáme výsledky aktuálneho prieskumu s rokom </a:t>
            </a:r>
            <a:r>
              <a:rPr lang="sk-SK" altLang="sk-SK" i="1" dirty="0" smtClean="0"/>
              <a:t>2013 </a:t>
            </a:r>
            <a:r>
              <a:rPr lang="sk-SK" altLang="sk-SK" i="1" dirty="0"/>
              <a:t>nedošlo k </a:t>
            </a:r>
            <a:r>
              <a:rPr lang="sk-SK" altLang="sk-SK" i="1" dirty="0" smtClean="0"/>
              <a:t>výraznejšej </a:t>
            </a:r>
            <a:r>
              <a:rPr lang="sk-SK" altLang="sk-SK" i="1" dirty="0"/>
              <a:t>zmene v postojoch verejnosti k otázke práva ľudí s homosexuálnou orientáciou na právo adoptovať si deti a vychovávať ich. V roku 2011 bol podiel </a:t>
            </a:r>
            <a:r>
              <a:rPr lang="sk-SK" altLang="sk-SK" i="1" dirty="0" err="1"/>
              <a:t>nesúhlasiacich</a:t>
            </a:r>
            <a:r>
              <a:rPr lang="sk-SK" altLang="sk-SK" i="1" dirty="0"/>
              <a:t> s takýmto právom podobný – </a:t>
            </a:r>
            <a:r>
              <a:rPr lang="sk-SK" altLang="sk-SK" i="1" dirty="0" smtClean="0"/>
              <a:t>77%, </a:t>
            </a:r>
            <a:r>
              <a:rPr lang="sk-SK" altLang="sk-SK" i="1" dirty="0"/>
              <a:t>ako v aktuálnom prieskume – </a:t>
            </a:r>
            <a:r>
              <a:rPr lang="sk-SK" altLang="sk-SK" i="1" dirty="0" smtClean="0"/>
              <a:t>75%. </a:t>
            </a:r>
            <a:r>
              <a:rPr lang="sk-SK" altLang="sk-SK" i="1" dirty="0"/>
              <a:t>Podiel tých, čo s takýmto právom naopak súhlasia, sa tiež </a:t>
            </a:r>
            <a:r>
              <a:rPr lang="sk-SK" altLang="sk-SK" i="1" dirty="0" smtClean="0"/>
              <a:t>zásadne nezmenil </a:t>
            </a:r>
            <a:r>
              <a:rPr lang="sk-SK" altLang="sk-SK" i="1" dirty="0"/>
              <a:t>– v roku </a:t>
            </a:r>
            <a:r>
              <a:rPr lang="sk-SK" altLang="sk-SK" i="1" dirty="0" smtClean="0"/>
              <a:t>2013 </a:t>
            </a:r>
            <a:r>
              <a:rPr lang="sk-SK" altLang="sk-SK" i="1" dirty="0"/>
              <a:t>to bolo </a:t>
            </a:r>
            <a:r>
              <a:rPr lang="sk-SK" altLang="sk-SK" i="1" dirty="0" smtClean="0"/>
              <a:t>16% </a:t>
            </a:r>
            <a:r>
              <a:rPr lang="sk-SK" altLang="sk-SK" i="1" dirty="0"/>
              <a:t>opýtaných, v aktuálnom prieskume je to </a:t>
            </a:r>
            <a:r>
              <a:rPr lang="sk-SK" altLang="sk-SK" i="1" dirty="0" smtClean="0"/>
              <a:t>20% </a:t>
            </a:r>
            <a:r>
              <a:rPr lang="sk-SK" altLang="sk-SK" i="1" dirty="0"/>
              <a:t>respondentov</a:t>
            </a:r>
            <a:r>
              <a:rPr lang="sk-SK" altLang="sk-SK" i="1" dirty="0" smtClean="0"/>
              <a:t>.</a:t>
            </a:r>
          </a:p>
          <a:p>
            <a:pPr algn="just">
              <a:defRPr/>
            </a:pPr>
            <a:r>
              <a:rPr lang="sk-SK" altLang="sk-SK" i="1" dirty="0" smtClean="0"/>
              <a:t>Výnimkou je výraznejší nárast zástancov „asi by mali mať takéto právo“ – konkrétne z 11% v roku 2013 na aktuálnych 17%.</a:t>
            </a:r>
            <a:endParaRPr lang="sk-SK" altLang="sk-SK" i="1" dirty="0"/>
          </a:p>
          <a:p>
            <a:pPr algn="just">
              <a:defRPr/>
            </a:pPr>
            <a:endParaRPr lang="sk-SK" altLang="ko-KR" sz="1200" dirty="0" smtClean="0"/>
          </a:p>
          <a:p>
            <a:pPr algn="just">
              <a:buFont typeface="Wingdings 2" panose="05020102010507070707" pitchFamily="18" charset="2"/>
              <a:buNone/>
              <a:defRPr/>
            </a:pPr>
            <a:endParaRPr lang="sk-SK" altLang="ko-KR" sz="1200" dirty="0" smtClean="0"/>
          </a:p>
          <a:p>
            <a:pPr algn="just">
              <a:buFont typeface="Wingdings" panose="05000000000000000000" pitchFamily="2" charset="2"/>
              <a:buChar char="Ø"/>
              <a:defRPr/>
            </a:pPr>
            <a:endParaRPr lang="sk-SK" altLang="sk-SK" sz="1200" dirty="0" smtClean="0"/>
          </a:p>
          <a:p>
            <a:pPr algn="just">
              <a:buFont typeface="Wingdings" panose="05000000000000000000" pitchFamily="2" charset="2"/>
              <a:buChar char="Ø"/>
              <a:defRPr/>
            </a:pPr>
            <a:endParaRPr lang="sk-SK" altLang="sk-SK" sz="1200" dirty="0" smtClean="0">
              <a:latin typeface="Arial" panose="020B0604020202020204" pitchFamily="34" charset="0"/>
            </a:endParaRPr>
          </a:p>
          <a:p>
            <a:pPr algn="just">
              <a:buFont typeface="Wingdings" panose="05000000000000000000" pitchFamily="2" charset="2"/>
              <a:buChar char="Ø"/>
              <a:defRPr/>
            </a:pPr>
            <a:endParaRPr lang="sk-SK" altLang="sk-SK" sz="1200" dirty="0" smtClean="0">
              <a:latin typeface="Arial" panose="020B0604020202020204" pitchFamily="34" charset="0"/>
            </a:endParaRPr>
          </a:p>
          <a:p>
            <a:pPr algn="just">
              <a:buFont typeface="Wingdings" panose="05000000000000000000" pitchFamily="2" charset="2"/>
              <a:buNone/>
              <a:defRPr/>
            </a:pPr>
            <a:endParaRPr lang="sk-SK" altLang="sk-SK" sz="1200" dirty="0" smtClean="0">
              <a:solidFill>
                <a:srgbClr val="FF3300"/>
              </a:solidFill>
              <a:latin typeface="Arial" panose="020B0604020202020204" pitchFamily="34" charset="0"/>
            </a:endParaRPr>
          </a:p>
        </p:txBody>
      </p:sp>
      <p:sp>
        <p:nvSpPr>
          <p:cNvPr id="322563" name="Rectangle 3"/>
          <p:cNvSpPr>
            <a:spLocks noChangeArrowheads="1"/>
          </p:cNvSpPr>
          <p:nvPr/>
        </p:nvSpPr>
        <p:spPr bwMode="auto">
          <a:xfrm>
            <a:off x="827088" y="260350"/>
            <a:ext cx="7561262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r>
              <a:rPr lang="sk-SK" altLang="sk-SK" b="1">
                <a:solidFill>
                  <a:srgbClr val="4D4D4D"/>
                </a:solidFill>
              </a:rPr>
              <a:t>3.3. Názory na právo homosexuálov adoptovať si deti a vychovávať ich</a:t>
            </a:r>
            <a:endParaRPr lang="en-US" altLang="sk-SK" b="1">
              <a:solidFill>
                <a:srgbClr val="4D4D4D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33" name="Rectangle 39"/>
          <p:cNvSpPr txBox="1">
            <a:spLocks noGrp="1" noChangeArrowheads="1"/>
          </p:cNvSpPr>
          <p:nvPr/>
        </p:nvSpPr>
        <p:spPr bwMode="auto">
          <a:xfrm>
            <a:off x="7513638" y="6637338"/>
            <a:ext cx="1630362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r"/>
            <a:fld id="{BF17EEF9-D8B4-4C4A-B0C6-D0D07AC7B729}" type="slidenum">
              <a:rPr lang="cs-CZ" altLang="sk-SK" sz="1200">
                <a:solidFill>
                  <a:schemeClr val="bg2"/>
                </a:solidFill>
              </a:rPr>
              <a:pPr algn="r"/>
              <a:t>40</a:t>
            </a:fld>
            <a:endParaRPr lang="cs-CZ" altLang="sk-SK" sz="1200">
              <a:solidFill>
                <a:schemeClr val="bg2"/>
              </a:solidFill>
            </a:endParaRPr>
          </a:p>
        </p:txBody>
      </p:sp>
      <p:sp>
        <p:nvSpPr>
          <p:cNvPr id="52234" name="Rectangle 3"/>
          <p:cNvSpPr>
            <a:spLocks noChangeArrowheads="1"/>
          </p:cNvSpPr>
          <p:nvPr/>
        </p:nvSpPr>
        <p:spPr bwMode="auto">
          <a:xfrm>
            <a:off x="900113" y="260350"/>
            <a:ext cx="7127875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/>
            <a:r>
              <a:rPr lang="sk-SK" altLang="sk-SK" b="1">
                <a:solidFill>
                  <a:srgbClr val="4D4D4D"/>
                </a:solidFill>
              </a:rPr>
              <a:t>Názory na právo homosexuálov adoptovať si deti a vychovávať ich</a:t>
            </a:r>
            <a:endParaRPr lang="en-US" altLang="sk-SK" b="1">
              <a:solidFill>
                <a:srgbClr val="4D4D4D"/>
              </a:solidFill>
            </a:endParaRPr>
          </a:p>
          <a:p>
            <a:pPr algn="ctr"/>
            <a:r>
              <a:rPr lang="sk-SK" altLang="sk-SK" sz="1600" b="1">
                <a:solidFill>
                  <a:srgbClr val="4D4D4D"/>
                </a:solidFill>
              </a:rPr>
              <a:t> </a:t>
            </a:r>
            <a:r>
              <a:rPr lang="en-GB" altLang="sk-SK" sz="1600">
                <a:solidFill>
                  <a:srgbClr val="4D4D4D"/>
                </a:solidFill>
              </a:rPr>
              <a:t>% </a:t>
            </a:r>
            <a:r>
              <a:rPr lang="sk-SK" altLang="sk-SK" sz="1600">
                <a:solidFill>
                  <a:srgbClr val="4D4D4D"/>
                </a:solidFill>
              </a:rPr>
              <a:t> všetkých respondentov; január 2016; báza: 1009 respondentov</a:t>
            </a:r>
          </a:p>
        </p:txBody>
      </p:sp>
      <p:sp>
        <p:nvSpPr>
          <p:cNvPr id="52235" name="Text Box 6"/>
          <p:cNvSpPr txBox="1">
            <a:spLocks noChangeArrowheads="1"/>
          </p:cNvSpPr>
          <p:nvPr/>
        </p:nvSpPr>
        <p:spPr bwMode="auto">
          <a:xfrm>
            <a:off x="6588125" y="1628775"/>
            <a:ext cx="2159000" cy="915988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rgbClr val="99866B"/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sk-SK" altLang="sk-SK" b="1" dirty="0">
                <a:solidFill>
                  <a:srgbClr val="FF9900"/>
                </a:solidFill>
                <a:latin typeface="Calibri" panose="020F0502020204030204" pitchFamily="34" charset="0"/>
              </a:rPr>
              <a:t>MALI BY MAŤ TAKÉTO PRÁVO</a:t>
            </a:r>
          </a:p>
          <a:p>
            <a:pPr algn="ctr"/>
            <a:r>
              <a:rPr lang="sk-SK" altLang="sk-SK" b="1" dirty="0" smtClean="0">
                <a:solidFill>
                  <a:srgbClr val="FF9900"/>
                </a:solidFill>
                <a:latin typeface="Calibri" panose="020F0502020204030204" pitchFamily="34" charset="0"/>
              </a:rPr>
              <a:t>20%</a:t>
            </a:r>
            <a:endParaRPr lang="sk-SK" altLang="sk-SK" b="1" dirty="0">
              <a:solidFill>
                <a:srgbClr val="FF9900"/>
              </a:solidFill>
              <a:latin typeface="Calibri" panose="020F0502020204030204" pitchFamily="34" charset="0"/>
            </a:endParaRPr>
          </a:p>
        </p:txBody>
      </p:sp>
      <p:sp>
        <p:nvSpPr>
          <p:cNvPr id="52236" name="Text Box 7"/>
          <p:cNvSpPr txBox="1">
            <a:spLocks noChangeArrowheads="1"/>
          </p:cNvSpPr>
          <p:nvPr/>
        </p:nvSpPr>
        <p:spPr bwMode="auto">
          <a:xfrm>
            <a:off x="215900" y="1773238"/>
            <a:ext cx="2195513" cy="915987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rgbClr val="99866B"/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sk-SK" altLang="sk-SK" b="1">
                <a:solidFill>
                  <a:srgbClr val="6699FF"/>
                </a:solidFill>
                <a:latin typeface="Calibri" panose="020F0502020204030204" pitchFamily="34" charset="0"/>
              </a:rPr>
              <a:t>NEMALI BY MAŤ TAKÉTO PRÁVO</a:t>
            </a:r>
          </a:p>
          <a:p>
            <a:pPr algn="ctr"/>
            <a:r>
              <a:rPr lang="sk-SK" altLang="sk-SK" b="1">
                <a:solidFill>
                  <a:srgbClr val="6699FF"/>
                </a:solidFill>
                <a:latin typeface="Calibri" panose="020F0502020204030204" pitchFamily="34" charset="0"/>
              </a:rPr>
              <a:t>75%</a:t>
            </a:r>
          </a:p>
        </p:txBody>
      </p:sp>
      <p:graphicFrame>
        <p:nvGraphicFramePr>
          <p:cNvPr id="52232" name="Object 8"/>
          <p:cNvGraphicFramePr>
            <a:graphicFrameLocks noChangeAspect="1"/>
          </p:cNvGraphicFramePr>
          <p:nvPr/>
        </p:nvGraphicFramePr>
        <p:xfrm>
          <a:off x="1741488" y="990600"/>
          <a:ext cx="5133975" cy="4094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308" name="Graf" r:id="rId4" imgW="7553249" imgH="6010351" progId="MSGraph.Chart.8">
                  <p:embed followColorScheme="full"/>
                </p:oleObj>
              </mc:Choice>
              <mc:Fallback>
                <p:oleObj name="Graf" r:id="rId4" imgW="7553249" imgH="6010351" progId="MSGraph.Chart.8">
                  <p:embed followColorScheme="full"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41488" y="990600"/>
                        <a:ext cx="5133975" cy="40941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239" name="Rectangle 7"/>
          <p:cNvSpPr>
            <a:spLocks noChangeArrowheads="1"/>
          </p:cNvSpPr>
          <p:nvPr/>
        </p:nvSpPr>
        <p:spPr bwMode="auto">
          <a:xfrm>
            <a:off x="755650" y="6189663"/>
            <a:ext cx="7993063" cy="400050"/>
          </a:xfrm>
          <a:prstGeom prst="rect">
            <a:avLst/>
          </a:prstGeom>
          <a:noFill/>
          <a:ln w="3175" cap="rnd" algn="ctr">
            <a:solidFill>
              <a:schemeClr val="tx1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0" hangingPunct="0"/>
            <a:r>
              <a:rPr lang="sk-SK" altLang="sk-SK" sz="1000" i="1">
                <a:solidFill>
                  <a:srgbClr val="4D4D4D"/>
                </a:solidFill>
              </a:rPr>
              <a:t>Otázka: „Na postavenie a práva ľudí s homosexuálnou orientáciou, teda pohlavnou náklonnosťou k osobám toho istého pohlavia, sú na Slovensku rozličné, často protichodné názory. Mali by mať, podľa Vás, ľudia s homosexuálnou orientáciou nasledujúce práva? Mali alebo nemali by mať právo adoptovať si deti a vychovávať ich.“ </a:t>
            </a:r>
            <a:endParaRPr lang="en-US" altLang="sk-SK" sz="1000" i="1">
              <a:solidFill>
                <a:srgbClr val="4D4D4D"/>
              </a:solidFill>
            </a:endParaRPr>
          </a:p>
        </p:txBody>
      </p:sp>
      <p:sp>
        <p:nvSpPr>
          <p:cNvPr id="10" name="TextovéPole 11"/>
          <p:cNvSpPr txBox="1"/>
          <p:nvPr/>
        </p:nvSpPr>
        <p:spPr>
          <a:xfrm>
            <a:off x="6228184" y="3210069"/>
            <a:ext cx="2827933" cy="27392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sk-SK" sz="1200" u="sng" dirty="0" smtClean="0">
                <a:solidFill>
                  <a:srgbClr val="F7B309"/>
                </a:solidFill>
                <a:latin typeface="+mj-lt"/>
                <a:cs typeface="Arial" panose="020B0604020202020204" pitchFamily="34" charset="0"/>
              </a:rPr>
              <a:t>Mali by mať takéto právo </a:t>
            </a:r>
            <a:r>
              <a:rPr lang="sk-SK" sz="1200" dirty="0" smtClean="0">
                <a:solidFill>
                  <a:srgbClr val="F7B309"/>
                </a:solidFill>
                <a:latin typeface="+mj-lt"/>
                <a:cs typeface="Arial" panose="020B0604020202020204" pitchFamily="34" charset="0"/>
              </a:rPr>
              <a:t>častejšie </a:t>
            </a:r>
            <a:r>
              <a:rPr lang="sk-SK" sz="1200" dirty="0">
                <a:solidFill>
                  <a:srgbClr val="F7B309"/>
                </a:solidFill>
                <a:latin typeface="+mj-lt"/>
                <a:cs typeface="Arial" panose="020B0604020202020204" pitchFamily="34" charset="0"/>
              </a:rPr>
              <a:t>uvádzajú:</a:t>
            </a:r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 smtClean="0"/>
              <a:t>ľudia </a:t>
            </a:r>
            <a:r>
              <a:rPr lang="sk-SK" sz="1000" dirty="0"/>
              <a:t>vo veku </a:t>
            </a:r>
            <a:r>
              <a:rPr lang="sk-SK" sz="1000" dirty="0" smtClean="0"/>
              <a:t>18 až 34 rokov</a:t>
            </a:r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 smtClean="0"/>
              <a:t>výkonní odborní pracovníci/ úradníci; podnikatelia, živnostníci; študenti</a:t>
            </a:r>
            <a:endParaRPr lang="sk-SK" sz="1000" dirty="0"/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/>
              <a:t>žijúci v </a:t>
            </a:r>
            <a:r>
              <a:rPr lang="sk-SK" sz="1000" dirty="0" err="1" smtClean="0"/>
              <a:t>troj</a:t>
            </a:r>
            <a:r>
              <a:rPr lang="sk-SK" sz="1000" dirty="0" smtClean="0"/>
              <a:t>- a </a:t>
            </a:r>
            <a:r>
              <a:rPr lang="sk-SK" sz="1000" dirty="0" err="1" smtClean="0"/>
              <a:t>štvor</a:t>
            </a:r>
            <a:r>
              <a:rPr lang="sk-SK" sz="1000" dirty="0" smtClean="0"/>
              <a:t>-členných </a:t>
            </a:r>
            <a:r>
              <a:rPr lang="sk-SK" sz="1000" dirty="0"/>
              <a:t>domácnostiach</a:t>
            </a:r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 smtClean="0"/>
              <a:t>slobodní/é; rozvedení/é</a:t>
            </a:r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 smtClean="0"/>
              <a:t>žijúci v domácnostiach s čistým mesačným príjmom viac ako 1 101 eur</a:t>
            </a:r>
            <a:endParaRPr lang="sk-SK" sz="1000" dirty="0"/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/>
              <a:t>žijúci v </a:t>
            </a:r>
            <a:r>
              <a:rPr lang="sk-SK" sz="1000" dirty="0" smtClean="0"/>
              <a:t>obciach a mestách s počtom 5 až 20 tisíc obyvateľov; ako aj mestách s počtom 50 až 100 tisíc obyvateľmi</a:t>
            </a:r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 smtClean="0"/>
              <a:t>žijúci v Trnavskom a Banskobystrickom kraji</a:t>
            </a:r>
            <a:endParaRPr lang="sk-SK" sz="1000" dirty="0"/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/>
              <a:t>súčasní voliči </a:t>
            </a:r>
            <a:r>
              <a:rPr lang="sk-SK" sz="1000" dirty="0" err="1"/>
              <a:t>OĽaNO</a:t>
            </a:r>
            <a:r>
              <a:rPr lang="sk-SK" sz="1000" dirty="0"/>
              <a:t>-NOVA; </a:t>
            </a:r>
            <a:r>
              <a:rPr lang="sk-SK" sz="1000" dirty="0" smtClean="0"/>
              <a:t>SME RODINA-</a:t>
            </a:r>
            <a:r>
              <a:rPr lang="sk-SK" sz="1000" dirty="0" err="1" smtClean="0"/>
              <a:t>B.Kollár</a:t>
            </a:r>
            <a:r>
              <a:rPr lang="sk-SK" sz="1000" dirty="0" smtClean="0"/>
              <a:t>; SIEŤ; ako aj nevoliči</a:t>
            </a:r>
            <a:endParaRPr lang="sk-SK" sz="1000" dirty="0"/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 smtClean="0"/>
              <a:t>s liberálnou orientáciou</a:t>
            </a:r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 smtClean="0"/>
              <a:t>nerozhodnutí a ateisti čo sa vzťahu k viere týka</a:t>
            </a:r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 smtClean="0"/>
              <a:t>každodenní užívatelia internetu</a:t>
            </a:r>
            <a:endParaRPr lang="sk-SK" sz="1000" dirty="0"/>
          </a:p>
        </p:txBody>
      </p:sp>
      <p:sp>
        <p:nvSpPr>
          <p:cNvPr id="11" name="TextovéPole 11"/>
          <p:cNvSpPr txBox="1"/>
          <p:nvPr/>
        </p:nvSpPr>
        <p:spPr>
          <a:xfrm>
            <a:off x="35496" y="3429000"/>
            <a:ext cx="2807717" cy="24314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sk-SK" sz="1200" u="sng" dirty="0" smtClean="0">
                <a:solidFill>
                  <a:srgbClr val="6699FF"/>
                </a:solidFill>
                <a:latin typeface="+mj-lt"/>
                <a:cs typeface="Arial" panose="020B0604020202020204" pitchFamily="34" charset="0"/>
              </a:rPr>
              <a:t>Nemali by mať takéto právo</a:t>
            </a:r>
            <a:r>
              <a:rPr lang="sk-SK" sz="1200" dirty="0" smtClean="0">
                <a:solidFill>
                  <a:srgbClr val="6699FF"/>
                </a:solidFill>
                <a:latin typeface="+mj-lt"/>
                <a:cs typeface="Arial" panose="020B0604020202020204" pitchFamily="34" charset="0"/>
              </a:rPr>
              <a:t> častejšie </a:t>
            </a:r>
            <a:r>
              <a:rPr lang="sk-SK" sz="1200" dirty="0">
                <a:solidFill>
                  <a:srgbClr val="6699FF"/>
                </a:solidFill>
                <a:latin typeface="+mj-lt"/>
                <a:cs typeface="Arial" panose="020B0604020202020204" pitchFamily="34" charset="0"/>
              </a:rPr>
              <a:t>uvádzajú:</a:t>
            </a:r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 smtClean="0"/>
              <a:t>ľudia vo veku 65 </a:t>
            </a:r>
            <a:r>
              <a:rPr lang="sk-SK" sz="1000" dirty="0"/>
              <a:t>a viac </a:t>
            </a:r>
            <a:r>
              <a:rPr lang="sk-SK" sz="1000" dirty="0" smtClean="0"/>
              <a:t>rokov</a:t>
            </a:r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 smtClean="0"/>
              <a:t>respondenti so základným vzdelaním </a:t>
            </a:r>
            <a:endParaRPr lang="sk-SK" sz="1000" dirty="0"/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 smtClean="0"/>
              <a:t>nekvalifikovaní manuálni pracovníci; dôchodcovia; nezamestnaní</a:t>
            </a:r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 smtClean="0"/>
              <a:t>žijúci v jedno- alebo dvoj-člennej domácnosti</a:t>
            </a:r>
            <a:endParaRPr lang="sk-SK" sz="1000" dirty="0"/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 smtClean="0"/>
              <a:t>žijúci </a:t>
            </a:r>
            <a:r>
              <a:rPr lang="sk-SK" sz="1000" dirty="0"/>
              <a:t>v domácnostiach s čistým mesačným príjmom </a:t>
            </a:r>
            <a:r>
              <a:rPr lang="sk-SK" sz="1000" dirty="0" smtClean="0"/>
              <a:t>900 eur a menej</a:t>
            </a:r>
            <a:endParaRPr lang="sk-SK" sz="1000" dirty="0"/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 smtClean="0"/>
              <a:t>žijúci v Prešovskom kraji</a:t>
            </a:r>
            <a:endParaRPr lang="sk-SK" sz="1000" dirty="0"/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/>
              <a:t>súčasní voliči </a:t>
            </a:r>
            <a:r>
              <a:rPr lang="sk-SK" sz="1000" dirty="0" smtClean="0"/>
              <a:t>SNS; KDH; SMK</a:t>
            </a:r>
            <a:endParaRPr lang="sk-SK" sz="1000" dirty="0"/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/>
              <a:t>volili v 2012: KDH, </a:t>
            </a:r>
            <a:r>
              <a:rPr lang="sk-SK" sz="1000" dirty="0" smtClean="0"/>
              <a:t>SDKU-DS, SMK, SNS</a:t>
            </a:r>
            <a:endParaRPr lang="sk-SK" sz="1000" dirty="0"/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 smtClean="0"/>
              <a:t>so stredovou ako aj konzervatívnou orientáciou</a:t>
            </a:r>
            <a:endParaRPr lang="sk-SK" sz="1000" dirty="0"/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 smtClean="0"/>
              <a:t>hlboko veriaci a veriaci čo sa vzťahu k viere týka</a:t>
            </a:r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 smtClean="0"/>
              <a:t>menej častí užívatelia internetu, ako aj ľudia, ktorí ho nepoužívajú vôbec</a:t>
            </a:r>
            <a:endParaRPr lang="sk-SK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8" name="Zástupný symbol čísla snímky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fld id="{8DA7558D-2CE2-486D-9716-CBCCB424AA32}" type="slidenum">
              <a:rPr lang="cs-CZ" altLang="sk-SK">
                <a:solidFill>
                  <a:srgbClr val="808080"/>
                </a:solidFill>
              </a:rPr>
              <a:pPr/>
              <a:t>41</a:t>
            </a:fld>
            <a:endParaRPr lang="cs-CZ" altLang="sk-SK">
              <a:solidFill>
                <a:srgbClr val="808080"/>
              </a:solidFill>
            </a:endParaRPr>
          </a:p>
        </p:txBody>
      </p:sp>
      <p:sp>
        <p:nvSpPr>
          <p:cNvPr id="53259" name="Rectangle 7"/>
          <p:cNvSpPr>
            <a:spLocks noChangeArrowheads="1"/>
          </p:cNvSpPr>
          <p:nvPr/>
        </p:nvSpPr>
        <p:spPr bwMode="auto">
          <a:xfrm>
            <a:off x="0" y="144463"/>
            <a:ext cx="9144000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0" hangingPunct="0">
              <a:lnSpc>
                <a:spcPct val="110000"/>
              </a:lnSpc>
            </a:pPr>
            <a:r>
              <a:rPr lang="sk-SK" altLang="sk-SK" b="1">
                <a:solidFill>
                  <a:srgbClr val="4D4D4D"/>
                </a:solidFill>
              </a:rPr>
              <a:t>Názory na právo homosexuálov adoptovať si deti a vychovávať ich</a:t>
            </a:r>
          </a:p>
          <a:p>
            <a:pPr algn="ctr" eaLnBrk="0" hangingPunct="0">
              <a:lnSpc>
                <a:spcPct val="110000"/>
              </a:lnSpc>
            </a:pPr>
            <a:r>
              <a:rPr lang="en-GB" altLang="sk-SK" sz="1600">
                <a:solidFill>
                  <a:srgbClr val="4D4D4D"/>
                </a:solidFill>
              </a:rPr>
              <a:t>% </a:t>
            </a:r>
            <a:r>
              <a:rPr lang="sk-SK" altLang="sk-SK" sz="1600">
                <a:solidFill>
                  <a:srgbClr val="4D4D4D"/>
                </a:solidFill>
              </a:rPr>
              <a:t> všetkých respondentov; porovnanie</a:t>
            </a:r>
            <a:endParaRPr lang="en-GB" altLang="sk-SK" sz="1400" b="1">
              <a:solidFill>
                <a:srgbClr val="808080"/>
              </a:solidFill>
            </a:endParaRPr>
          </a:p>
        </p:txBody>
      </p:sp>
      <p:graphicFrame>
        <p:nvGraphicFramePr>
          <p:cNvPr id="53257" name="Object 9"/>
          <p:cNvGraphicFramePr>
            <a:graphicFrameLocks noChangeAspect="1"/>
          </p:cNvGraphicFramePr>
          <p:nvPr/>
        </p:nvGraphicFramePr>
        <p:xfrm>
          <a:off x="1292225" y="1422400"/>
          <a:ext cx="6664325" cy="5175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329" name="Graf" r:id="rId4" imgW="6734251" imgH="5229149" progId="MSGraph.Chart.8">
                  <p:embed followColorScheme="full"/>
                </p:oleObj>
              </mc:Choice>
              <mc:Fallback>
                <p:oleObj name="Graf" r:id="rId4" imgW="6734251" imgH="5229149" progId="MSGraph.Chart.8">
                  <p:embed followColorScheme="full"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2225" y="1422400"/>
                        <a:ext cx="6664325" cy="5175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3260" name="Rectangle 8"/>
          <p:cNvSpPr>
            <a:spLocks noChangeArrowheads="1"/>
          </p:cNvSpPr>
          <p:nvPr/>
        </p:nvSpPr>
        <p:spPr bwMode="auto">
          <a:xfrm>
            <a:off x="323850" y="1341438"/>
            <a:ext cx="2663825" cy="304800"/>
          </a:xfrm>
          <a:prstGeom prst="rect">
            <a:avLst/>
          </a:pr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0" hangingPunct="0"/>
            <a:r>
              <a:rPr lang="sk-SK" altLang="sk-SK" sz="1400" b="1">
                <a:solidFill>
                  <a:schemeClr val="bg1"/>
                </a:solidFill>
              </a:rPr>
              <a:t>MALI BY MAŤ TAKÉTO PRÁVO</a:t>
            </a:r>
          </a:p>
        </p:txBody>
      </p:sp>
      <p:sp>
        <p:nvSpPr>
          <p:cNvPr id="53261" name="Rectangle 9"/>
          <p:cNvSpPr>
            <a:spLocks noChangeArrowheads="1"/>
          </p:cNvSpPr>
          <p:nvPr/>
        </p:nvSpPr>
        <p:spPr bwMode="auto">
          <a:xfrm>
            <a:off x="6186739" y="1124744"/>
            <a:ext cx="2879725" cy="304800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0" hangingPunct="0"/>
            <a:r>
              <a:rPr lang="sk-SK" altLang="sk-SK" sz="1400" b="1">
                <a:solidFill>
                  <a:schemeClr val="bg1"/>
                </a:solidFill>
              </a:rPr>
              <a:t>NEMALI BY MAŤ TAKÉTO PRÁVO</a:t>
            </a:r>
          </a:p>
        </p:txBody>
      </p:sp>
      <p:cxnSp>
        <p:nvCxnSpPr>
          <p:cNvPr id="5" name="Rovná spojnica 4"/>
          <p:cNvCxnSpPr/>
          <p:nvPr/>
        </p:nvCxnSpPr>
        <p:spPr bwMode="auto">
          <a:xfrm flipH="1">
            <a:off x="3924300" y="1341438"/>
            <a:ext cx="50800" cy="5256212"/>
          </a:xfrm>
          <a:prstGeom prst="line">
            <a:avLst/>
          </a:prstGeom>
          <a:noFill/>
          <a:ln w="19050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2" name="Rectangle 39"/>
          <p:cNvSpPr txBox="1">
            <a:spLocks noGrp="1" noChangeArrowheads="1"/>
          </p:cNvSpPr>
          <p:nvPr/>
        </p:nvSpPr>
        <p:spPr bwMode="auto">
          <a:xfrm>
            <a:off x="7513638" y="6637338"/>
            <a:ext cx="1630362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r"/>
            <a:fld id="{08197BA5-5801-40E8-892F-4DFA29B911ED}" type="slidenum">
              <a:rPr lang="cs-CZ" altLang="sk-SK" sz="1200">
                <a:solidFill>
                  <a:schemeClr val="bg2"/>
                </a:solidFill>
              </a:rPr>
              <a:pPr algn="r"/>
              <a:t>42</a:t>
            </a:fld>
            <a:endParaRPr lang="cs-CZ" altLang="sk-SK" sz="1200">
              <a:solidFill>
                <a:schemeClr val="bg2"/>
              </a:solidFill>
            </a:endParaRPr>
          </a:p>
        </p:txBody>
      </p:sp>
      <p:graphicFrame>
        <p:nvGraphicFramePr>
          <p:cNvPr id="27750" name="Object 10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86231246"/>
              </p:ext>
            </p:extLst>
          </p:nvPr>
        </p:nvGraphicFramePr>
        <p:xfrm>
          <a:off x="306388" y="906463"/>
          <a:ext cx="8658225" cy="577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3574" name="Chart" r:id="rId4" imgW="11315599" imgH="7505730" progId="MSGraph.Chart.8">
                  <p:embed followColorScheme="full"/>
                </p:oleObj>
              </mc:Choice>
              <mc:Fallback>
                <p:oleObj name="Chart" r:id="rId4" imgW="11315599" imgH="7505730" progId="MSGraph.Chart.8">
                  <p:embed followColorScheme="full"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6388" y="906463"/>
                        <a:ext cx="8658225" cy="5778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753" name="Rectangle 4"/>
          <p:cNvSpPr>
            <a:spLocks noChangeArrowheads="1"/>
          </p:cNvSpPr>
          <p:nvPr/>
        </p:nvSpPr>
        <p:spPr bwMode="auto">
          <a:xfrm>
            <a:off x="7145338" y="6613525"/>
            <a:ext cx="1871662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sk-SK" altLang="sk-SK" sz="900" i="1" dirty="0">
                <a:solidFill>
                  <a:srgbClr val="000000"/>
                </a:solidFill>
                <a:latin typeface="Arial" panose="020B0604020202020204" pitchFamily="34" charset="0"/>
              </a:rPr>
              <a:t>%, N = </a:t>
            </a:r>
            <a:r>
              <a:rPr lang="sk-SK" altLang="sk-SK" sz="900" i="1" dirty="0" smtClean="0">
                <a:solidFill>
                  <a:srgbClr val="000000"/>
                </a:solidFill>
                <a:latin typeface="Arial" panose="020B0604020202020204" pitchFamily="34" charset="0"/>
              </a:rPr>
              <a:t>1009, </a:t>
            </a:r>
            <a:r>
              <a:rPr lang="sk-SK" altLang="sk-SK" sz="900" i="1" dirty="0">
                <a:solidFill>
                  <a:srgbClr val="000000"/>
                </a:solidFill>
                <a:latin typeface="Arial" panose="020B0604020202020204" pitchFamily="34" charset="0"/>
              </a:rPr>
              <a:t>celá vzorka</a:t>
            </a:r>
          </a:p>
        </p:txBody>
      </p:sp>
      <p:sp>
        <p:nvSpPr>
          <p:cNvPr id="27754" name="Rectangle 5"/>
          <p:cNvSpPr>
            <a:spLocks noChangeArrowheads="1"/>
          </p:cNvSpPr>
          <p:nvPr/>
        </p:nvSpPr>
        <p:spPr bwMode="auto">
          <a:xfrm>
            <a:off x="0" y="1438275"/>
            <a:ext cx="82708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>
                <a:solidFill>
                  <a:srgbClr val="808080"/>
                </a:solidFill>
              </a:rPr>
              <a:t>pohlavie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27755" name="Rectangle 6"/>
          <p:cNvSpPr>
            <a:spLocks noChangeArrowheads="1"/>
          </p:cNvSpPr>
          <p:nvPr/>
        </p:nvSpPr>
        <p:spPr bwMode="auto">
          <a:xfrm>
            <a:off x="-14288" y="2111375"/>
            <a:ext cx="61118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>
                <a:solidFill>
                  <a:srgbClr val="808080"/>
                </a:solidFill>
              </a:rPr>
              <a:t>vek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27756" name="Rectangle 7"/>
          <p:cNvSpPr>
            <a:spLocks noChangeArrowheads="1"/>
          </p:cNvSpPr>
          <p:nvPr/>
        </p:nvSpPr>
        <p:spPr bwMode="auto">
          <a:xfrm>
            <a:off x="0" y="3068638"/>
            <a:ext cx="82708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>
                <a:solidFill>
                  <a:srgbClr val="808080"/>
                </a:solidFill>
              </a:rPr>
              <a:t>vzdelanie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27757" name="Rectangle 8"/>
          <p:cNvSpPr>
            <a:spLocks noChangeArrowheads="1"/>
          </p:cNvSpPr>
          <p:nvPr/>
        </p:nvSpPr>
        <p:spPr bwMode="auto">
          <a:xfrm>
            <a:off x="-11113" y="4897438"/>
            <a:ext cx="1187451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>
                <a:solidFill>
                  <a:srgbClr val="808080"/>
                </a:solidFill>
              </a:rPr>
              <a:t>zamestnanie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27758" name="Line 10"/>
          <p:cNvSpPr>
            <a:spLocks noChangeShapeType="1"/>
          </p:cNvSpPr>
          <p:nvPr/>
        </p:nvSpPr>
        <p:spPr bwMode="auto">
          <a:xfrm>
            <a:off x="6899275" y="1363663"/>
            <a:ext cx="0" cy="523875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graphicFrame>
        <p:nvGraphicFramePr>
          <p:cNvPr id="27751" name="Object 10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90564323"/>
              </p:ext>
            </p:extLst>
          </p:nvPr>
        </p:nvGraphicFramePr>
        <p:xfrm>
          <a:off x="5268712" y="1050925"/>
          <a:ext cx="3730625" cy="5654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3575" name="Chart" r:id="rId6" imgW="4914799" imgH="7419870" progId="MSGraph.Chart.8">
                  <p:embed followColorScheme="full"/>
                </p:oleObj>
              </mc:Choice>
              <mc:Fallback>
                <p:oleObj name="Chart" r:id="rId6" imgW="4914799" imgH="7419870" progId="MSGraph.Chart.8">
                  <p:embed followColorScheme="full"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68712" y="1050925"/>
                        <a:ext cx="3730625" cy="5654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759" name="Line 12"/>
          <p:cNvSpPr>
            <a:spLocks noChangeShapeType="1"/>
          </p:cNvSpPr>
          <p:nvPr/>
        </p:nvSpPr>
        <p:spPr bwMode="auto">
          <a:xfrm flipV="1">
            <a:off x="4679950" y="1389063"/>
            <a:ext cx="4498975" cy="14287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27760" name="Line 16"/>
          <p:cNvSpPr>
            <a:spLocks noChangeShapeType="1"/>
          </p:cNvSpPr>
          <p:nvPr/>
        </p:nvSpPr>
        <p:spPr bwMode="auto">
          <a:xfrm flipV="1">
            <a:off x="4656138" y="2189163"/>
            <a:ext cx="4500562" cy="14287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27761" name="Rectangle 17"/>
          <p:cNvSpPr>
            <a:spLocks noChangeArrowheads="1"/>
          </p:cNvSpPr>
          <p:nvPr/>
        </p:nvSpPr>
        <p:spPr bwMode="auto">
          <a:xfrm>
            <a:off x="8494713" y="2833688"/>
            <a:ext cx="433387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350" tIns="6350" rIns="6350" bIns="6350" anchor="b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r" fontAlgn="b"/>
            <a:endParaRPr lang="sk-SK" altLang="sk-SK" sz="800" i="1">
              <a:solidFill>
                <a:srgbClr val="7F7F7F"/>
              </a:solidFill>
              <a:latin typeface="Arial Narrow CE"/>
            </a:endParaRPr>
          </a:p>
        </p:txBody>
      </p:sp>
      <p:sp>
        <p:nvSpPr>
          <p:cNvPr id="27762" name="Rectangle 18"/>
          <p:cNvSpPr>
            <a:spLocks noChangeArrowheads="1"/>
          </p:cNvSpPr>
          <p:nvPr/>
        </p:nvSpPr>
        <p:spPr bwMode="auto">
          <a:xfrm>
            <a:off x="-15875" y="3681413"/>
            <a:ext cx="82708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>
                <a:solidFill>
                  <a:srgbClr val="808080"/>
                </a:solidFill>
              </a:rPr>
              <a:t>národnosť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27763" name="Rectangle 19"/>
          <p:cNvSpPr>
            <a:spLocks noChangeArrowheads="1"/>
          </p:cNvSpPr>
          <p:nvPr/>
        </p:nvSpPr>
        <p:spPr bwMode="auto">
          <a:xfrm>
            <a:off x="4678363" y="6349702"/>
            <a:ext cx="1079500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 dirty="0">
                <a:solidFill>
                  <a:srgbClr val="808080"/>
                </a:solidFill>
              </a:rPr>
              <a:t>kraj</a:t>
            </a:r>
            <a:endParaRPr lang="sk-SK" altLang="sk-SK" sz="1000" b="1" dirty="0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27764" name="Rectangle 20"/>
          <p:cNvSpPr>
            <a:spLocks noChangeArrowheads="1"/>
          </p:cNvSpPr>
          <p:nvPr/>
        </p:nvSpPr>
        <p:spPr bwMode="auto">
          <a:xfrm>
            <a:off x="-36513" y="1149350"/>
            <a:ext cx="933451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0" hangingPunct="0"/>
            <a:r>
              <a:rPr lang="sk-SK" altLang="sk-SK" sz="1000" b="1">
                <a:solidFill>
                  <a:srgbClr val="808080"/>
                </a:solidFill>
              </a:rPr>
              <a:t>CELÁ VZORKA</a:t>
            </a:r>
          </a:p>
        </p:txBody>
      </p:sp>
      <p:sp>
        <p:nvSpPr>
          <p:cNvPr id="27765" name="Line 21"/>
          <p:cNvSpPr>
            <a:spLocks noChangeShapeType="1"/>
          </p:cNvSpPr>
          <p:nvPr/>
        </p:nvSpPr>
        <p:spPr bwMode="auto">
          <a:xfrm>
            <a:off x="-15875" y="1335088"/>
            <a:ext cx="4371975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sk-SK"/>
          </a:p>
        </p:txBody>
      </p:sp>
      <p:sp>
        <p:nvSpPr>
          <p:cNvPr id="27766" name="Rectangle 29"/>
          <p:cNvSpPr>
            <a:spLocks noChangeArrowheads="1"/>
          </p:cNvSpPr>
          <p:nvPr/>
        </p:nvSpPr>
        <p:spPr bwMode="auto">
          <a:xfrm>
            <a:off x="4694238" y="1804814"/>
            <a:ext cx="9350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r>
              <a:rPr lang="sk-SK" altLang="sk-SK" sz="1000" b="1" dirty="0">
                <a:solidFill>
                  <a:srgbClr val="808080"/>
                </a:solidFill>
              </a:rPr>
              <a:t>rodinný </a:t>
            </a:r>
          </a:p>
          <a:p>
            <a:r>
              <a:rPr lang="sk-SK" altLang="sk-SK" sz="1000" b="1" dirty="0">
                <a:solidFill>
                  <a:srgbClr val="808080"/>
                </a:solidFill>
              </a:rPr>
              <a:t>stav</a:t>
            </a:r>
            <a:endParaRPr lang="sk-SK" altLang="sk-SK" sz="1000" b="1" dirty="0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27767" name="Line 314"/>
          <p:cNvSpPr>
            <a:spLocks noChangeShapeType="1"/>
          </p:cNvSpPr>
          <p:nvPr/>
        </p:nvSpPr>
        <p:spPr bwMode="auto">
          <a:xfrm>
            <a:off x="1588" y="1698625"/>
            <a:ext cx="4371975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sk-SK"/>
          </a:p>
        </p:txBody>
      </p:sp>
      <p:sp>
        <p:nvSpPr>
          <p:cNvPr id="27768" name="Line 315"/>
          <p:cNvSpPr>
            <a:spLocks noChangeShapeType="1"/>
          </p:cNvSpPr>
          <p:nvPr/>
        </p:nvSpPr>
        <p:spPr bwMode="auto">
          <a:xfrm>
            <a:off x="-7938" y="2797175"/>
            <a:ext cx="4371976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sk-SK"/>
          </a:p>
        </p:txBody>
      </p:sp>
      <p:sp>
        <p:nvSpPr>
          <p:cNvPr id="27769" name="Line 316"/>
          <p:cNvSpPr>
            <a:spLocks noChangeShapeType="1"/>
          </p:cNvSpPr>
          <p:nvPr/>
        </p:nvSpPr>
        <p:spPr bwMode="auto">
          <a:xfrm>
            <a:off x="1588" y="3529013"/>
            <a:ext cx="4371975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sk-SK"/>
          </a:p>
        </p:txBody>
      </p:sp>
      <p:sp>
        <p:nvSpPr>
          <p:cNvPr id="27770" name="Line 317"/>
          <p:cNvSpPr>
            <a:spLocks noChangeShapeType="1"/>
          </p:cNvSpPr>
          <p:nvPr/>
        </p:nvSpPr>
        <p:spPr bwMode="auto">
          <a:xfrm>
            <a:off x="3175" y="4076700"/>
            <a:ext cx="4371975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sk-SK"/>
          </a:p>
        </p:txBody>
      </p:sp>
      <p:sp>
        <p:nvSpPr>
          <p:cNvPr id="27771" name="Rectangle 6"/>
          <p:cNvSpPr>
            <a:spLocks noChangeArrowheads="1"/>
          </p:cNvSpPr>
          <p:nvPr/>
        </p:nvSpPr>
        <p:spPr bwMode="auto">
          <a:xfrm>
            <a:off x="4635500" y="3251888"/>
            <a:ext cx="993775" cy="55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 dirty="0">
                <a:solidFill>
                  <a:srgbClr val="808080"/>
                </a:solidFill>
              </a:rPr>
              <a:t>čistý mesačný príjem domácnosti</a:t>
            </a:r>
            <a:endParaRPr lang="sk-SK" altLang="sk-SK" sz="1000" b="1" dirty="0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27800" name="Line 28"/>
          <p:cNvSpPr>
            <a:spLocks noChangeShapeType="1"/>
          </p:cNvSpPr>
          <p:nvPr/>
        </p:nvSpPr>
        <p:spPr bwMode="auto">
          <a:xfrm flipV="1">
            <a:off x="4643438" y="3802063"/>
            <a:ext cx="4500562" cy="14287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27801" name="Line 28"/>
          <p:cNvSpPr>
            <a:spLocks noChangeShapeType="1"/>
          </p:cNvSpPr>
          <p:nvPr/>
        </p:nvSpPr>
        <p:spPr bwMode="auto">
          <a:xfrm flipV="1">
            <a:off x="4643438" y="5013325"/>
            <a:ext cx="4500562" cy="14288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27802" name="Line 317"/>
          <p:cNvSpPr>
            <a:spLocks noChangeShapeType="1"/>
          </p:cNvSpPr>
          <p:nvPr/>
        </p:nvSpPr>
        <p:spPr bwMode="auto">
          <a:xfrm>
            <a:off x="3175" y="5721350"/>
            <a:ext cx="4371975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sk-SK"/>
          </a:p>
        </p:txBody>
      </p:sp>
      <p:sp>
        <p:nvSpPr>
          <p:cNvPr id="27834" name="Rectangle 6"/>
          <p:cNvSpPr>
            <a:spLocks noChangeArrowheads="1"/>
          </p:cNvSpPr>
          <p:nvPr/>
        </p:nvSpPr>
        <p:spPr bwMode="auto">
          <a:xfrm>
            <a:off x="6350" y="5911850"/>
            <a:ext cx="8969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>
                <a:solidFill>
                  <a:srgbClr val="808080"/>
                </a:solidFill>
              </a:rPr>
              <a:t>počet členov domácnosti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27835" name="Rectangle 6"/>
          <p:cNvSpPr>
            <a:spLocks noChangeArrowheads="1"/>
          </p:cNvSpPr>
          <p:nvPr/>
        </p:nvSpPr>
        <p:spPr bwMode="auto">
          <a:xfrm>
            <a:off x="4635500" y="4467279"/>
            <a:ext cx="896938" cy="55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 dirty="0">
                <a:solidFill>
                  <a:srgbClr val="808080"/>
                </a:solidFill>
              </a:rPr>
              <a:t>počet obyvateľov obce</a:t>
            </a:r>
            <a:endParaRPr lang="sk-SK" altLang="sk-SK" sz="1000" b="1" dirty="0">
              <a:solidFill>
                <a:srgbClr val="808080"/>
              </a:solidFill>
              <a:latin typeface="Arial Narrow CE"/>
            </a:endParaRPr>
          </a:p>
        </p:txBody>
      </p:sp>
      <p:cxnSp>
        <p:nvCxnSpPr>
          <p:cNvPr id="27836" name="Rovná spojnica 4"/>
          <p:cNvCxnSpPr>
            <a:cxnSpLocks noChangeShapeType="1"/>
          </p:cNvCxnSpPr>
          <p:nvPr/>
        </p:nvCxnSpPr>
        <p:spPr bwMode="auto">
          <a:xfrm>
            <a:off x="2353392" y="1149350"/>
            <a:ext cx="0" cy="5487988"/>
          </a:xfrm>
          <a:prstGeom prst="line">
            <a:avLst/>
          </a:prstGeom>
          <a:noFill/>
          <a:ln w="12700" algn="ctr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7837" name="Rovná spojnica 35"/>
          <p:cNvCxnSpPr>
            <a:cxnSpLocks noChangeShapeType="1"/>
          </p:cNvCxnSpPr>
          <p:nvPr/>
        </p:nvCxnSpPr>
        <p:spPr bwMode="auto">
          <a:xfrm>
            <a:off x="6712784" y="1181100"/>
            <a:ext cx="0" cy="5487988"/>
          </a:xfrm>
          <a:prstGeom prst="line">
            <a:avLst/>
          </a:prstGeom>
          <a:noFill/>
          <a:ln w="12700" algn="ctr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aphicFrame>
        <p:nvGraphicFramePr>
          <p:cNvPr id="34" name="Group 322"/>
          <p:cNvGraphicFramePr>
            <a:graphicFrameLocks noGrp="1"/>
          </p:cNvGraphicFramePr>
          <p:nvPr/>
        </p:nvGraphicFramePr>
        <p:xfrm>
          <a:off x="8783638" y="1176338"/>
          <a:ext cx="266700" cy="5486400"/>
        </p:xfrm>
        <a:graphic>
          <a:graphicData uri="http://schemas.openxmlformats.org/drawingml/2006/table">
            <a:tbl>
              <a:tblPr/>
              <a:tblGrid>
                <a:gridCol w="26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1 009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619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250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61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79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69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65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185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143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152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127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170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98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305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138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162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155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123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126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116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106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11</a:t>
                      </a:r>
                      <a:r>
                        <a:rPr kumimoji="0" lang="sk-SK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</a:t>
                      </a:r>
                      <a:endParaRPr kumimoji="0" lang="cs-CZ" altLang="sk-SK" sz="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133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126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125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145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</a:t>
                      </a:r>
                      <a:r>
                        <a:rPr kumimoji="0" lang="sk-SK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44</a:t>
                      </a:r>
                      <a:endParaRPr kumimoji="0" lang="cs-CZ" altLang="sk-SK" sz="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</a:tbl>
          </a:graphicData>
        </a:graphic>
      </p:graphicFrame>
      <p:graphicFrame>
        <p:nvGraphicFramePr>
          <p:cNvPr id="36" name="Group 321"/>
          <p:cNvGraphicFramePr>
            <a:graphicFrameLocks noGrp="1"/>
          </p:cNvGraphicFramePr>
          <p:nvPr/>
        </p:nvGraphicFramePr>
        <p:xfrm>
          <a:off x="4300538" y="1163638"/>
          <a:ext cx="323850" cy="5476890"/>
        </p:xfrm>
        <a:graphic>
          <a:graphicData uri="http://schemas.openxmlformats.org/drawingml/2006/table">
            <a:tbl>
              <a:tblPr/>
              <a:tblGrid>
                <a:gridCol w="323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1 00</a:t>
                      </a:r>
                      <a:r>
                        <a:rPr kumimoji="0" lang="sk-SK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9</a:t>
                      </a:r>
                      <a:endParaRPr kumimoji="0" lang="cs-CZ" altLang="sk-SK" sz="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489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520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128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209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180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176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161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155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155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294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378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182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869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105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35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45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249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181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91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80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210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83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23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47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73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293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255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266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122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</a:tbl>
          </a:graphicData>
        </a:graphic>
      </p:graphicFrame>
      <p:sp>
        <p:nvSpPr>
          <p:cNvPr id="37" name="Rectangle 3"/>
          <p:cNvSpPr>
            <a:spLocks noChangeArrowheads="1"/>
          </p:cNvSpPr>
          <p:nvPr/>
        </p:nvSpPr>
        <p:spPr bwMode="auto">
          <a:xfrm>
            <a:off x="684213" y="204788"/>
            <a:ext cx="8208962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0" hangingPunct="0"/>
            <a:r>
              <a:rPr lang="sk-SK" altLang="sk-SK" b="1" dirty="0">
                <a:solidFill>
                  <a:srgbClr val="4D4D4D"/>
                </a:solidFill>
              </a:rPr>
              <a:t>Názory na právo homosexuálov adoptovať si deti a vychovávať ich</a:t>
            </a:r>
          </a:p>
          <a:p>
            <a:pPr algn="ctr" eaLnBrk="0" hangingPunct="0"/>
            <a:r>
              <a:rPr lang="sk-SK" altLang="sk-SK" b="1" dirty="0">
                <a:solidFill>
                  <a:srgbClr val="4D4D4D"/>
                </a:solidFill>
              </a:rPr>
              <a:t>podľa sociálno-demografických charakteristík respondentov</a:t>
            </a:r>
          </a:p>
        </p:txBody>
      </p:sp>
    </p:spTree>
    <p:extLst>
      <p:ext uri="{BB962C8B-B14F-4D97-AF65-F5344CB8AC3E}">
        <p14:creationId xmlns:p14="http://schemas.microsoft.com/office/powerpoint/2010/main" val="1532446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9" name="Rectangle 39"/>
          <p:cNvSpPr txBox="1">
            <a:spLocks noGrp="1" noChangeArrowheads="1"/>
          </p:cNvSpPr>
          <p:nvPr/>
        </p:nvSpPr>
        <p:spPr bwMode="auto">
          <a:xfrm>
            <a:off x="7513638" y="6637338"/>
            <a:ext cx="1630362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r"/>
            <a:fld id="{8662FF1E-FEDD-4CB5-A514-0DE587B7662D}" type="slidenum">
              <a:rPr lang="cs-CZ" altLang="sk-SK" sz="1200">
                <a:solidFill>
                  <a:schemeClr val="bg2"/>
                </a:solidFill>
              </a:rPr>
              <a:pPr algn="r"/>
              <a:t>43</a:t>
            </a:fld>
            <a:endParaRPr lang="cs-CZ" altLang="sk-SK" sz="1200">
              <a:solidFill>
                <a:schemeClr val="bg2"/>
              </a:solidFill>
            </a:endParaRPr>
          </a:p>
        </p:txBody>
      </p:sp>
      <p:graphicFrame>
        <p:nvGraphicFramePr>
          <p:cNvPr id="18637" name="Object 20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32329814"/>
              </p:ext>
            </p:extLst>
          </p:nvPr>
        </p:nvGraphicFramePr>
        <p:xfrm>
          <a:off x="323850" y="836613"/>
          <a:ext cx="8658225" cy="5683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4600" name="Chart" r:id="rId4" imgW="11325323" imgH="7543800" progId="MSGraph.Chart.8">
                  <p:embed followColorScheme="full"/>
                </p:oleObj>
              </mc:Choice>
              <mc:Fallback>
                <p:oleObj name="Chart" r:id="rId4" imgW="11325323" imgH="7543800" progId="MSGraph.Chart.8">
                  <p:embed followColorScheme="full"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836613"/>
                        <a:ext cx="8658225" cy="5683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640" name="Line 10"/>
          <p:cNvSpPr>
            <a:spLocks noChangeShapeType="1"/>
          </p:cNvSpPr>
          <p:nvPr/>
        </p:nvSpPr>
        <p:spPr bwMode="auto">
          <a:xfrm>
            <a:off x="6899275" y="1363663"/>
            <a:ext cx="0" cy="523875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graphicFrame>
        <p:nvGraphicFramePr>
          <p:cNvPr id="18638" name="Object 20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06754464"/>
              </p:ext>
            </p:extLst>
          </p:nvPr>
        </p:nvGraphicFramePr>
        <p:xfrm>
          <a:off x="5295900" y="1049338"/>
          <a:ext cx="3633788" cy="5430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4601" name="Chart" r:id="rId6" imgW="4876710" imgH="7315110" progId="MSGraph.Chart.8">
                  <p:embed followColorScheme="full"/>
                </p:oleObj>
              </mc:Choice>
              <mc:Fallback>
                <p:oleObj name="Chart" r:id="rId6" imgW="4876710" imgH="7315110" progId="MSGraph.Chart.8">
                  <p:embed followColorScheme="full"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95900" y="1049338"/>
                        <a:ext cx="3633788" cy="5430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641" name="Line 12"/>
          <p:cNvSpPr>
            <a:spLocks noChangeShapeType="1"/>
          </p:cNvSpPr>
          <p:nvPr/>
        </p:nvSpPr>
        <p:spPr bwMode="auto">
          <a:xfrm flipV="1">
            <a:off x="4794250" y="1595438"/>
            <a:ext cx="4349749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8643" name="Rectangle 17"/>
          <p:cNvSpPr>
            <a:spLocks noChangeArrowheads="1"/>
          </p:cNvSpPr>
          <p:nvPr/>
        </p:nvSpPr>
        <p:spPr bwMode="auto">
          <a:xfrm>
            <a:off x="8494713" y="2833688"/>
            <a:ext cx="433387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350" tIns="6350" rIns="6350" bIns="6350" anchor="b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r" fontAlgn="b"/>
            <a:endParaRPr lang="sk-SK" altLang="sk-SK" sz="800" i="1">
              <a:solidFill>
                <a:srgbClr val="7F7F7F"/>
              </a:solidFill>
              <a:latin typeface="Arial Narrow CE"/>
            </a:endParaRPr>
          </a:p>
        </p:txBody>
      </p:sp>
      <p:sp>
        <p:nvSpPr>
          <p:cNvPr id="18644" name="Rectangle 20"/>
          <p:cNvSpPr>
            <a:spLocks noChangeArrowheads="1"/>
          </p:cNvSpPr>
          <p:nvPr/>
        </p:nvSpPr>
        <p:spPr bwMode="auto">
          <a:xfrm>
            <a:off x="-36513" y="1149350"/>
            <a:ext cx="933451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0" hangingPunct="0"/>
            <a:r>
              <a:rPr lang="sk-SK" altLang="sk-SK" sz="1000" b="1">
                <a:solidFill>
                  <a:srgbClr val="808080"/>
                </a:solidFill>
              </a:rPr>
              <a:t>CELÁ VZORKA</a:t>
            </a:r>
          </a:p>
        </p:txBody>
      </p:sp>
      <p:sp>
        <p:nvSpPr>
          <p:cNvPr id="18645" name="Line 21"/>
          <p:cNvSpPr>
            <a:spLocks noChangeShapeType="1"/>
          </p:cNvSpPr>
          <p:nvPr/>
        </p:nvSpPr>
        <p:spPr bwMode="auto">
          <a:xfrm>
            <a:off x="0" y="1398588"/>
            <a:ext cx="4371975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sk-SK"/>
          </a:p>
        </p:txBody>
      </p:sp>
      <p:sp>
        <p:nvSpPr>
          <p:cNvPr id="18647" name="Line 317"/>
          <p:cNvSpPr>
            <a:spLocks noChangeShapeType="1"/>
          </p:cNvSpPr>
          <p:nvPr/>
        </p:nvSpPr>
        <p:spPr bwMode="auto">
          <a:xfrm>
            <a:off x="19050" y="4170363"/>
            <a:ext cx="4371975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sk-SK"/>
          </a:p>
        </p:txBody>
      </p:sp>
      <p:sp>
        <p:nvSpPr>
          <p:cNvPr id="18648" name="Line 28"/>
          <p:cNvSpPr>
            <a:spLocks noChangeShapeType="1"/>
          </p:cNvSpPr>
          <p:nvPr/>
        </p:nvSpPr>
        <p:spPr bwMode="auto">
          <a:xfrm flipV="1">
            <a:off x="4794250" y="3205163"/>
            <a:ext cx="4349750" cy="1270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8649" name="Line 28"/>
          <p:cNvSpPr>
            <a:spLocks noChangeShapeType="1"/>
          </p:cNvSpPr>
          <p:nvPr/>
        </p:nvSpPr>
        <p:spPr bwMode="auto">
          <a:xfrm flipV="1">
            <a:off x="4794250" y="4807426"/>
            <a:ext cx="4349749" cy="11113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8650" name="Rectangle 6"/>
          <p:cNvSpPr>
            <a:spLocks noChangeArrowheads="1"/>
          </p:cNvSpPr>
          <p:nvPr/>
        </p:nvSpPr>
        <p:spPr bwMode="auto">
          <a:xfrm>
            <a:off x="4788024" y="4562951"/>
            <a:ext cx="896937" cy="24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 dirty="0">
                <a:solidFill>
                  <a:srgbClr val="808080"/>
                </a:solidFill>
              </a:rPr>
              <a:t>vzťah k </a:t>
            </a:r>
            <a:r>
              <a:rPr lang="sk-SK" altLang="sk-SK" sz="1000" b="1" dirty="0" smtClean="0">
                <a:solidFill>
                  <a:srgbClr val="808080"/>
                </a:solidFill>
              </a:rPr>
              <a:t>viere</a:t>
            </a:r>
            <a:endParaRPr lang="sk-SK" altLang="sk-SK" sz="1000" b="1" dirty="0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18651" name="Rectangle 29"/>
          <p:cNvSpPr>
            <a:spLocks noChangeArrowheads="1"/>
          </p:cNvSpPr>
          <p:nvPr/>
        </p:nvSpPr>
        <p:spPr bwMode="auto">
          <a:xfrm>
            <a:off x="-3175" y="2792413"/>
            <a:ext cx="9350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>
                <a:solidFill>
                  <a:srgbClr val="808080"/>
                </a:solidFill>
              </a:rPr>
              <a:t>volebné preferencie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18652" name="Rectangle 19"/>
          <p:cNvSpPr>
            <a:spLocks noChangeArrowheads="1"/>
          </p:cNvSpPr>
          <p:nvPr/>
        </p:nvSpPr>
        <p:spPr bwMode="auto">
          <a:xfrm>
            <a:off x="-4763" y="4437063"/>
            <a:ext cx="1079501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>
                <a:solidFill>
                  <a:srgbClr val="808080"/>
                </a:solidFill>
              </a:rPr>
              <a:t>parlamentné voľby 2012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18653" name="Rectangle 29"/>
          <p:cNvSpPr>
            <a:spLocks noChangeArrowheads="1"/>
          </p:cNvSpPr>
          <p:nvPr/>
        </p:nvSpPr>
        <p:spPr bwMode="auto">
          <a:xfrm>
            <a:off x="4788024" y="2663701"/>
            <a:ext cx="935037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r>
              <a:rPr lang="sk-SK" altLang="sk-SK" sz="1000" b="1" dirty="0">
                <a:solidFill>
                  <a:srgbClr val="808080"/>
                </a:solidFill>
              </a:rPr>
              <a:t>liberálno-konzervatívna orientácia</a:t>
            </a:r>
            <a:endParaRPr lang="sk-SK" altLang="sk-SK" sz="1000" b="1" dirty="0">
              <a:solidFill>
                <a:srgbClr val="808080"/>
              </a:solidFill>
              <a:latin typeface="Arial Narrow CE"/>
            </a:endParaRPr>
          </a:p>
        </p:txBody>
      </p:sp>
      <p:cxnSp>
        <p:nvCxnSpPr>
          <p:cNvPr id="18654" name="Rovná spojnica 23"/>
          <p:cNvCxnSpPr>
            <a:cxnSpLocks noChangeShapeType="1"/>
          </p:cNvCxnSpPr>
          <p:nvPr/>
        </p:nvCxnSpPr>
        <p:spPr bwMode="auto">
          <a:xfrm>
            <a:off x="2179552" y="1149350"/>
            <a:ext cx="0" cy="5487988"/>
          </a:xfrm>
          <a:prstGeom prst="line">
            <a:avLst/>
          </a:prstGeom>
          <a:noFill/>
          <a:ln w="12700" algn="ctr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655" name="Rovná spojnica 24"/>
          <p:cNvCxnSpPr>
            <a:cxnSpLocks noChangeShapeType="1"/>
          </p:cNvCxnSpPr>
          <p:nvPr/>
        </p:nvCxnSpPr>
        <p:spPr bwMode="auto">
          <a:xfrm>
            <a:off x="6660232" y="1149350"/>
            <a:ext cx="0" cy="5487988"/>
          </a:xfrm>
          <a:prstGeom prst="line">
            <a:avLst/>
          </a:prstGeom>
          <a:noFill/>
          <a:ln w="12700" algn="ctr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8657" name="Rectangle 4"/>
          <p:cNvSpPr>
            <a:spLocks noChangeArrowheads="1"/>
          </p:cNvSpPr>
          <p:nvPr/>
        </p:nvSpPr>
        <p:spPr bwMode="auto">
          <a:xfrm>
            <a:off x="7145338" y="6613525"/>
            <a:ext cx="1871662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sk-SK" altLang="sk-SK" sz="900" i="1">
                <a:solidFill>
                  <a:srgbClr val="000000"/>
                </a:solidFill>
                <a:latin typeface="Arial" panose="020B0604020202020204" pitchFamily="34" charset="0"/>
              </a:rPr>
              <a:t>%, N = 1009, celá vzorka</a:t>
            </a:r>
          </a:p>
        </p:txBody>
      </p:sp>
      <p:sp>
        <p:nvSpPr>
          <p:cNvPr id="18658" name="Rectangle 19"/>
          <p:cNvSpPr>
            <a:spLocks noChangeArrowheads="1"/>
          </p:cNvSpPr>
          <p:nvPr/>
        </p:nvSpPr>
        <p:spPr bwMode="auto">
          <a:xfrm>
            <a:off x="4860652" y="5991225"/>
            <a:ext cx="1079500" cy="40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 dirty="0">
                <a:solidFill>
                  <a:srgbClr val="808080"/>
                </a:solidFill>
              </a:rPr>
              <a:t>používanie internetu</a:t>
            </a:r>
            <a:r>
              <a:rPr lang="sk-SK" altLang="sk-SK" sz="1000" b="1" dirty="0">
                <a:solidFill>
                  <a:srgbClr val="808080"/>
                </a:solidFill>
                <a:latin typeface="Arial Narrow CE"/>
              </a:rPr>
              <a:t> </a:t>
            </a:r>
            <a:endParaRPr lang="sk-SK" altLang="sk-SK" sz="1000" b="1" dirty="0">
              <a:solidFill>
                <a:srgbClr val="808080"/>
              </a:solidFill>
            </a:endParaRPr>
          </a:p>
        </p:txBody>
      </p:sp>
      <p:graphicFrame>
        <p:nvGraphicFramePr>
          <p:cNvPr id="30" name="Group 277"/>
          <p:cNvGraphicFramePr>
            <a:graphicFrameLocks noGrp="1"/>
          </p:cNvGraphicFramePr>
          <p:nvPr/>
        </p:nvGraphicFramePr>
        <p:xfrm>
          <a:off x="4449763" y="1176338"/>
          <a:ext cx="266700" cy="5280032"/>
        </p:xfrm>
        <a:graphic>
          <a:graphicData uri="http://schemas.openxmlformats.org/drawingml/2006/table">
            <a:tbl>
              <a:tblPr/>
              <a:tblGrid>
                <a:gridCol w="26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1 00</a:t>
                      </a:r>
                      <a:r>
                        <a:rPr kumimoji="0" lang="sk-SK" altLang="sk-SK" sz="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9</a:t>
                      </a:r>
                      <a:endParaRPr kumimoji="0" lang="cs-CZ" altLang="sk-SK" sz="8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49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28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59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56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277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6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54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99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29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6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42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71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86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114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131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75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86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55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45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5</a:t>
                      </a:r>
                      <a:r>
                        <a:rPr kumimoji="0" lang="sk-SK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8</a:t>
                      </a:r>
                      <a:endParaRPr kumimoji="0" lang="cs-CZ" altLang="sk-SK" sz="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86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47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321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286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22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36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22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286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328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</a:tbl>
          </a:graphicData>
        </a:graphic>
      </p:graphicFrame>
      <p:graphicFrame>
        <p:nvGraphicFramePr>
          <p:cNvPr id="18703" name="Group 271"/>
          <p:cNvGraphicFramePr>
            <a:graphicFrameLocks noGrp="1"/>
          </p:cNvGraphicFramePr>
          <p:nvPr/>
        </p:nvGraphicFramePr>
        <p:xfrm>
          <a:off x="8604250" y="1196975"/>
          <a:ext cx="374650" cy="5184781"/>
        </p:xfrm>
        <a:graphic>
          <a:graphicData uri="http://schemas.openxmlformats.org/drawingml/2006/table">
            <a:tbl>
              <a:tblPr/>
              <a:tblGrid>
                <a:gridCol w="374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98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1 009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8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308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8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325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16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268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8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108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8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110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68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558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8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270</a:t>
                      </a:r>
                      <a:endParaRPr kumimoji="0" lang="cs-CZ" altLang="sk-SK" sz="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8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71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8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472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016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201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98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199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98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137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24" name="Rectangle 3"/>
          <p:cNvSpPr>
            <a:spLocks noChangeArrowheads="1"/>
          </p:cNvSpPr>
          <p:nvPr/>
        </p:nvSpPr>
        <p:spPr bwMode="auto">
          <a:xfrm>
            <a:off x="684213" y="204788"/>
            <a:ext cx="8208962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0" hangingPunct="0"/>
            <a:r>
              <a:rPr lang="sk-SK" altLang="sk-SK" b="1" dirty="0">
                <a:solidFill>
                  <a:srgbClr val="4D4D4D"/>
                </a:solidFill>
              </a:rPr>
              <a:t>Názory na právo homosexuálov adoptovať si deti a vychovávať ich</a:t>
            </a:r>
          </a:p>
          <a:p>
            <a:pPr algn="ctr" eaLnBrk="0" hangingPunct="0"/>
            <a:r>
              <a:rPr lang="sk-SK" altLang="sk-SK" b="1" dirty="0">
                <a:solidFill>
                  <a:srgbClr val="4D4D4D"/>
                </a:solidFill>
              </a:rPr>
              <a:t>podľa sociálno-demografických charakteristík respondentov</a:t>
            </a:r>
          </a:p>
        </p:txBody>
      </p:sp>
    </p:spTree>
    <p:extLst>
      <p:ext uri="{BB962C8B-B14F-4D97-AF65-F5344CB8AC3E}">
        <p14:creationId xmlns:p14="http://schemas.microsoft.com/office/powerpoint/2010/main" val="1399670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729" name="Rectangle 39"/>
          <p:cNvSpPr txBox="1">
            <a:spLocks noGrp="1" noChangeArrowheads="1"/>
          </p:cNvSpPr>
          <p:nvPr/>
        </p:nvSpPr>
        <p:spPr bwMode="auto">
          <a:xfrm>
            <a:off x="7513638" y="6637338"/>
            <a:ext cx="1630362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r"/>
            <a:fld id="{CC5B3F81-BF6D-422C-96F0-89ADFDB14B9C}" type="slidenum">
              <a:rPr lang="cs-CZ" altLang="sk-SK" sz="1200">
                <a:solidFill>
                  <a:schemeClr val="bg2"/>
                </a:solidFill>
              </a:rPr>
              <a:pPr algn="r"/>
              <a:t>44</a:t>
            </a:fld>
            <a:endParaRPr lang="cs-CZ" altLang="sk-SK" sz="1200">
              <a:solidFill>
                <a:schemeClr val="bg2"/>
              </a:solidFill>
            </a:endParaRPr>
          </a:p>
        </p:txBody>
      </p:sp>
      <p:sp>
        <p:nvSpPr>
          <p:cNvPr id="2048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565400"/>
            <a:ext cx="9144000" cy="1584325"/>
          </a:xfrm>
        </p:spPr>
        <p:txBody>
          <a:bodyPr/>
          <a:lstStyle/>
          <a:p>
            <a:pPr marL="457200" indent="-457200" algn="ctr">
              <a:defRPr/>
            </a:pPr>
            <a:r>
              <a:rPr lang="sk-SK" altLang="sk-SK" sz="3200" cap="all" dirty="0" smtClean="0">
                <a:solidFill>
                  <a:srgbClr val="808080"/>
                </a:solidFill>
              </a:rPr>
              <a:t> 4. názory na ochranu života</a:t>
            </a:r>
          </a:p>
        </p:txBody>
      </p:sp>
      <p:sp>
        <p:nvSpPr>
          <p:cNvPr id="329731" name="Rectangle 3"/>
          <p:cNvSpPr>
            <a:spLocks noChangeArrowheads="1"/>
          </p:cNvSpPr>
          <p:nvPr/>
        </p:nvSpPr>
        <p:spPr bwMode="auto">
          <a:xfrm>
            <a:off x="206375" y="458788"/>
            <a:ext cx="404813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/>
            <a:endParaRPr lang="en-US" altLang="sk-SK" sz="1200" i="1">
              <a:latin typeface="Arial Black" panose="020B0A0402010202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777" name="Rectangle 39"/>
          <p:cNvSpPr txBox="1">
            <a:spLocks noGrp="1" noChangeArrowheads="1"/>
          </p:cNvSpPr>
          <p:nvPr/>
        </p:nvSpPr>
        <p:spPr bwMode="auto">
          <a:xfrm>
            <a:off x="7513638" y="6637338"/>
            <a:ext cx="1630362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r"/>
            <a:fld id="{28A939C8-606B-4C13-A2C7-EDEE9170C149}" type="slidenum">
              <a:rPr lang="cs-CZ" altLang="sk-SK" sz="1200">
                <a:solidFill>
                  <a:schemeClr val="bg2"/>
                </a:solidFill>
              </a:rPr>
              <a:pPr algn="r"/>
              <a:t>45</a:t>
            </a:fld>
            <a:endParaRPr lang="cs-CZ" altLang="sk-SK" sz="1200">
              <a:solidFill>
                <a:schemeClr val="bg2"/>
              </a:solidFill>
            </a:endParaRPr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611188" y="1125538"/>
            <a:ext cx="8137525" cy="5040312"/>
          </a:xfrm>
        </p:spPr>
        <p:txBody>
          <a:bodyPr/>
          <a:lstStyle/>
          <a:p>
            <a:pPr algn="just">
              <a:buFont typeface="Wingdings" panose="05000000000000000000" pitchFamily="2" charset="2"/>
              <a:buNone/>
              <a:defRPr/>
            </a:pPr>
            <a:endParaRPr lang="sk-SK" altLang="sk-SK" sz="1000" b="1" dirty="0" smtClean="0"/>
          </a:p>
          <a:p>
            <a:pPr marL="0" indent="0" algn="just">
              <a:buFont typeface="Wingdings 2" panose="05020102010507070707" pitchFamily="18" charset="2"/>
              <a:buNone/>
              <a:defRPr/>
            </a:pPr>
            <a:endParaRPr lang="sk-SK" altLang="sk-SK" dirty="0" smtClean="0"/>
          </a:p>
          <a:p>
            <a:pPr algn="just">
              <a:defRPr/>
            </a:pPr>
            <a:r>
              <a:rPr lang="sk-SK" altLang="sk-SK" dirty="0"/>
              <a:t>Podľa viac ako polovice respondentov (</a:t>
            </a:r>
            <a:r>
              <a:rPr lang="sk-SK" altLang="sk-SK" dirty="0" smtClean="0"/>
              <a:t>59%) </a:t>
            </a:r>
            <a:r>
              <a:rPr lang="sk-SK" altLang="sk-SK" dirty="0"/>
              <a:t>by umelé ukončenie tehotenstva (interrupcia) </a:t>
            </a:r>
            <a:r>
              <a:rPr lang="sk-SK" altLang="sk-SK" dirty="0" smtClean="0"/>
              <a:t>malo </a:t>
            </a:r>
            <a:r>
              <a:rPr lang="sk-SK" altLang="sk-SK" dirty="0"/>
              <a:t>byť dovolené len z veľmi vážnych dôvodov. </a:t>
            </a:r>
          </a:p>
          <a:p>
            <a:pPr algn="just">
              <a:defRPr/>
            </a:pPr>
            <a:endParaRPr lang="sk-SK" altLang="sk-SK" dirty="0"/>
          </a:p>
          <a:p>
            <a:pPr algn="just">
              <a:defRPr/>
            </a:pPr>
            <a:r>
              <a:rPr lang="sk-SK" altLang="sk-SK" dirty="0"/>
              <a:t>Štvrtina respondentov (25%) si myslí, že umelé ukončenie tehotenstva (interrupcia) by malo byť dovolené z akýchkoľvek dôvodov. </a:t>
            </a:r>
          </a:p>
          <a:p>
            <a:pPr algn="just">
              <a:defRPr/>
            </a:pPr>
            <a:endParaRPr lang="sk-SK" altLang="sk-SK" dirty="0"/>
          </a:p>
          <a:p>
            <a:pPr algn="just">
              <a:defRPr/>
            </a:pPr>
            <a:r>
              <a:rPr lang="sk-SK" altLang="sk-SK" dirty="0"/>
              <a:t>Podľa </a:t>
            </a:r>
            <a:r>
              <a:rPr lang="sk-SK" altLang="sk-SK" dirty="0" smtClean="0"/>
              <a:t>desatiny respondentov (11%) by </a:t>
            </a:r>
            <a:r>
              <a:rPr lang="sk-SK" altLang="sk-SK" dirty="0"/>
              <a:t>umelé ukončenie tehotenstva (interrupcia) nemalo byť dovolené </a:t>
            </a:r>
            <a:r>
              <a:rPr lang="sk-SK" altLang="sk-SK" dirty="0" smtClean="0"/>
              <a:t>vôbec (zo žiadnych dôvodov).</a:t>
            </a:r>
            <a:endParaRPr lang="sk-SK" altLang="sk-SK" dirty="0"/>
          </a:p>
          <a:p>
            <a:pPr algn="just">
              <a:defRPr/>
            </a:pPr>
            <a:endParaRPr lang="sk-SK" altLang="sk-SK" dirty="0"/>
          </a:p>
          <a:p>
            <a:pPr algn="just">
              <a:defRPr/>
            </a:pPr>
            <a:r>
              <a:rPr lang="sk-SK" altLang="sk-SK" dirty="0" smtClean="0"/>
              <a:t>6% </a:t>
            </a:r>
            <a:r>
              <a:rPr lang="sk-SK" altLang="sk-SK" dirty="0"/>
              <a:t>respondentov sa k tejto otázke nevedelo </a:t>
            </a:r>
            <a:r>
              <a:rPr lang="sk-SK" altLang="sk-SK" dirty="0" smtClean="0"/>
              <a:t>vyjadriť.</a:t>
            </a:r>
          </a:p>
          <a:p>
            <a:pPr algn="just">
              <a:defRPr/>
            </a:pPr>
            <a:endParaRPr lang="sk-SK" altLang="sk-SK" dirty="0"/>
          </a:p>
          <a:p>
            <a:pPr algn="just">
              <a:defRPr/>
            </a:pPr>
            <a:endParaRPr lang="sk-SK" altLang="sk-SK" dirty="0" smtClean="0"/>
          </a:p>
          <a:p>
            <a:pPr algn="just">
              <a:defRPr/>
            </a:pPr>
            <a:r>
              <a:rPr lang="sk-SK" altLang="sk-SK" i="1" dirty="0"/>
              <a:t>Oproti výsledkom prieskumu v roku </a:t>
            </a:r>
            <a:r>
              <a:rPr lang="sk-SK" altLang="sk-SK" i="1" dirty="0" smtClean="0"/>
              <a:t>2011 došlo </a:t>
            </a:r>
            <a:r>
              <a:rPr lang="sk-SK" altLang="sk-SK" i="1" dirty="0"/>
              <a:t>v tomto roku k </a:t>
            </a:r>
            <a:r>
              <a:rPr lang="sk-SK" altLang="sk-SK" i="1" dirty="0" smtClean="0"/>
              <a:t>posunom v </a:t>
            </a:r>
            <a:r>
              <a:rPr lang="sk-SK" altLang="sk-SK" i="1" dirty="0"/>
              <a:t>názoroch obyvateľov na umelé ukončenie tehotenstva (interrupciu). </a:t>
            </a:r>
            <a:r>
              <a:rPr lang="sk-SK" altLang="sk-SK" i="1" dirty="0" smtClean="0"/>
              <a:t>Konkrétne posilnil prevládajúci </a:t>
            </a:r>
            <a:r>
              <a:rPr lang="sk-SK" altLang="sk-SK" i="1" dirty="0"/>
              <a:t>názor, že interrupcie by mali byť dovolené len z veľmi vážnych dôvodov (myslí si </a:t>
            </a:r>
            <a:r>
              <a:rPr lang="sk-SK" altLang="sk-SK" i="1" dirty="0" smtClean="0"/>
              <a:t>aktuálne 59% respondentov </a:t>
            </a:r>
            <a:r>
              <a:rPr lang="sk-SK" altLang="sk-SK" i="1" dirty="0"/>
              <a:t>– </a:t>
            </a:r>
            <a:r>
              <a:rPr lang="sk-SK" altLang="sk-SK" i="1" dirty="0" smtClean="0"/>
              <a:t>v </a:t>
            </a:r>
            <a:r>
              <a:rPr lang="sk-SK" altLang="sk-SK" i="1" dirty="0"/>
              <a:t>roku </a:t>
            </a:r>
            <a:r>
              <a:rPr lang="sk-SK" altLang="sk-SK" i="1" dirty="0" smtClean="0"/>
              <a:t>2011 to bolo 53% opýtaných). Naopak, poklesol podiel zástancov názoru, že umelé ukončenie tehotenstva by nemalo byť dovolené vôbec – zo 16% v roku 2011 na aktuálnych 11% respondentov. </a:t>
            </a:r>
            <a:endParaRPr lang="sk-SK" altLang="sk-SK" i="1" dirty="0"/>
          </a:p>
          <a:p>
            <a:pPr algn="just">
              <a:buFont typeface="Wingdings 2" panose="05020102010507070707" pitchFamily="18" charset="2"/>
              <a:buNone/>
              <a:defRPr/>
            </a:pPr>
            <a:endParaRPr lang="sk-SK" altLang="ko-KR" sz="1200" dirty="0" smtClean="0"/>
          </a:p>
          <a:p>
            <a:pPr algn="just">
              <a:buFont typeface="Wingdings" panose="05000000000000000000" pitchFamily="2" charset="2"/>
              <a:buChar char="Ø"/>
              <a:defRPr/>
            </a:pPr>
            <a:endParaRPr lang="sk-SK" altLang="sk-SK" sz="1200" dirty="0" smtClean="0"/>
          </a:p>
          <a:p>
            <a:pPr algn="just">
              <a:buFont typeface="Wingdings" panose="05000000000000000000" pitchFamily="2" charset="2"/>
              <a:buChar char="Ø"/>
              <a:defRPr/>
            </a:pPr>
            <a:endParaRPr lang="sk-SK" altLang="sk-SK" sz="1200" dirty="0" smtClean="0">
              <a:latin typeface="Arial" panose="020B0604020202020204" pitchFamily="34" charset="0"/>
            </a:endParaRPr>
          </a:p>
          <a:p>
            <a:pPr algn="just">
              <a:buFont typeface="Wingdings" panose="05000000000000000000" pitchFamily="2" charset="2"/>
              <a:buChar char="Ø"/>
              <a:defRPr/>
            </a:pPr>
            <a:endParaRPr lang="sk-SK" altLang="sk-SK" sz="1200" dirty="0" smtClean="0">
              <a:latin typeface="Arial" panose="020B0604020202020204" pitchFamily="34" charset="0"/>
            </a:endParaRPr>
          </a:p>
          <a:p>
            <a:pPr algn="just">
              <a:buFont typeface="Wingdings" panose="05000000000000000000" pitchFamily="2" charset="2"/>
              <a:buNone/>
              <a:defRPr/>
            </a:pPr>
            <a:endParaRPr lang="sk-SK" altLang="sk-SK" sz="1200" dirty="0" smtClean="0">
              <a:solidFill>
                <a:srgbClr val="FF3300"/>
              </a:solidFill>
              <a:latin typeface="Arial" panose="020B0604020202020204" pitchFamily="34" charset="0"/>
            </a:endParaRPr>
          </a:p>
        </p:txBody>
      </p:sp>
      <p:sp>
        <p:nvSpPr>
          <p:cNvPr id="331779" name="Rectangle 3"/>
          <p:cNvSpPr>
            <a:spLocks noChangeArrowheads="1"/>
          </p:cNvSpPr>
          <p:nvPr/>
        </p:nvSpPr>
        <p:spPr bwMode="auto">
          <a:xfrm>
            <a:off x="827088" y="260350"/>
            <a:ext cx="7921625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sk-SK" altLang="sk-SK" b="1">
                <a:solidFill>
                  <a:srgbClr val="4D4D4D"/>
                </a:solidFill>
              </a:rPr>
              <a:t>4.1. Postoje k interrupciám</a:t>
            </a:r>
            <a:endParaRPr lang="en-US" altLang="sk-SK" b="1">
              <a:solidFill>
                <a:srgbClr val="4D4D4D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9" name="Zástupný symbol čísla snímky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fld id="{B946E2AB-9AFB-48FD-B16E-59A1B9D87511}" type="slidenum">
              <a:rPr lang="cs-CZ" altLang="sk-SK">
                <a:solidFill>
                  <a:srgbClr val="808080"/>
                </a:solidFill>
              </a:rPr>
              <a:pPr/>
              <a:t>46</a:t>
            </a:fld>
            <a:endParaRPr lang="cs-CZ" altLang="sk-SK">
              <a:solidFill>
                <a:srgbClr val="808080"/>
              </a:solidFill>
            </a:endParaRPr>
          </a:p>
        </p:txBody>
      </p:sp>
      <p:graphicFrame>
        <p:nvGraphicFramePr>
          <p:cNvPr id="56328" name="Object 8"/>
          <p:cNvGraphicFramePr>
            <a:graphicFrameLocks noChangeAspect="1"/>
          </p:cNvGraphicFramePr>
          <p:nvPr/>
        </p:nvGraphicFramePr>
        <p:xfrm>
          <a:off x="1692275" y="1484313"/>
          <a:ext cx="5240338" cy="3849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404" name="Graf" r:id="rId4" imgW="8715451" imgH="6429451" progId="MSGraph.Chart.8">
                  <p:embed followColorScheme="full"/>
                </p:oleObj>
              </mc:Choice>
              <mc:Fallback>
                <p:oleObj name="Graf" r:id="rId4" imgW="8715451" imgH="6429451" progId="MSGraph.Chart.8">
                  <p:embed followColorScheme="full"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2275" y="1484313"/>
                        <a:ext cx="5240338" cy="3849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330" name="Rectangle 7"/>
          <p:cNvSpPr>
            <a:spLocks noChangeArrowheads="1"/>
          </p:cNvSpPr>
          <p:nvPr/>
        </p:nvSpPr>
        <p:spPr bwMode="auto">
          <a:xfrm>
            <a:off x="1187450" y="144463"/>
            <a:ext cx="6697663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0" hangingPunct="0">
              <a:lnSpc>
                <a:spcPct val="110000"/>
              </a:lnSpc>
            </a:pPr>
            <a:r>
              <a:rPr lang="sk-SK" altLang="sk-SK" b="1" dirty="0">
                <a:solidFill>
                  <a:srgbClr val="4D4D4D"/>
                </a:solidFill>
              </a:rPr>
              <a:t>Postoje k interrupciám</a:t>
            </a:r>
          </a:p>
          <a:p>
            <a:pPr algn="ctr" eaLnBrk="0" hangingPunct="0">
              <a:lnSpc>
                <a:spcPct val="110000"/>
              </a:lnSpc>
            </a:pPr>
            <a:r>
              <a:rPr lang="en-GB" altLang="sk-SK" sz="1600" dirty="0">
                <a:solidFill>
                  <a:srgbClr val="4D4D4D"/>
                </a:solidFill>
              </a:rPr>
              <a:t>% </a:t>
            </a:r>
            <a:r>
              <a:rPr lang="sk-SK" altLang="sk-SK" sz="1600" dirty="0">
                <a:solidFill>
                  <a:srgbClr val="4D4D4D"/>
                </a:solidFill>
              </a:rPr>
              <a:t> všetkých respondentov; január 2016; báza: 1009 respondentov</a:t>
            </a:r>
            <a:endParaRPr lang="en-GB" altLang="sk-SK" sz="1400" b="1" dirty="0">
              <a:solidFill>
                <a:srgbClr val="808080"/>
              </a:solidFill>
            </a:endParaRPr>
          </a:p>
        </p:txBody>
      </p:sp>
      <p:sp>
        <p:nvSpPr>
          <p:cNvPr id="56331" name="Rectangle 8"/>
          <p:cNvSpPr>
            <a:spLocks noChangeArrowheads="1"/>
          </p:cNvSpPr>
          <p:nvPr/>
        </p:nvSpPr>
        <p:spPr bwMode="auto">
          <a:xfrm>
            <a:off x="1908497" y="6248560"/>
            <a:ext cx="5615831" cy="400110"/>
          </a:xfrm>
          <a:prstGeom prst="rect">
            <a:avLst/>
          </a:prstGeom>
          <a:noFill/>
          <a:ln w="3175" cap="rnd" algn="ctr">
            <a:solidFill>
              <a:schemeClr val="tx1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0" hangingPunct="0">
              <a:buFont typeface="Wingdings 2" panose="05020102010507070707" pitchFamily="18" charset="2"/>
              <a:buNone/>
            </a:pPr>
            <a:r>
              <a:rPr lang="sk-SK" altLang="sk-SK" sz="1000" i="1" dirty="0">
                <a:solidFill>
                  <a:srgbClr val="4D4D4D"/>
                </a:solidFill>
              </a:rPr>
              <a:t>Otázka: </a:t>
            </a:r>
            <a:r>
              <a:rPr lang="sk-SK" altLang="sk-SK" sz="1000" i="1" dirty="0" smtClean="0">
                <a:solidFill>
                  <a:srgbClr val="4D4D4D"/>
                </a:solidFill>
              </a:rPr>
              <a:t>„Podľa Vás malo by byť umelé ukončenie tehotenstva (tzv. interrupcia) dovolené z akýchkoľvek dôvodov, alebo len z veľmi vážnych dôvodov, alebo zo žiadnych dôvodov?“</a:t>
            </a:r>
            <a:endParaRPr lang="en-US" altLang="sk-SK" sz="1000" i="1" dirty="0">
              <a:solidFill>
                <a:srgbClr val="4D4D4D"/>
              </a:solidFill>
            </a:endParaRPr>
          </a:p>
        </p:txBody>
      </p:sp>
      <p:sp>
        <p:nvSpPr>
          <p:cNvPr id="10" name="TextovéPole 11"/>
          <p:cNvSpPr txBox="1"/>
          <p:nvPr/>
        </p:nvSpPr>
        <p:spPr>
          <a:xfrm>
            <a:off x="6227763" y="1511300"/>
            <a:ext cx="2757487" cy="273921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sk-SK" sz="1200" u="sng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Z </a:t>
            </a:r>
            <a:r>
              <a:rPr lang="sk-SK" sz="1200" u="sng" dirty="0" smtClean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akýchkoľvek </a:t>
            </a:r>
            <a:r>
              <a:rPr lang="sk-SK" sz="1200" u="sng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dôvodov</a:t>
            </a:r>
            <a:r>
              <a:rPr lang="sk-SK" sz="1200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 častejšie uvádzajú:</a:t>
            </a:r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 smtClean="0"/>
              <a:t>ľudia </a:t>
            </a:r>
            <a:r>
              <a:rPr lang="sk-SK" sz="1000" dirty="0"/>
              <a:t>vo veku </a:t>
            </a:r>
            <a:r>
              <a:rPr lang="sk-SK" sz="1000" dirty="0" smtClean="0"/>
              <a:t>18 až 34 rokov</a:t>
            </a:r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 smtClean="0"/>
              <a:t>respondenti s vysokoškolským vzdelaním</a:t>
            </a:r>
            <a:endParaRPr lang="sk-SK" sz="1000" dirty="0"/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 smtClean="0"/>
              <a:t>výkonní odborní pracovníci/ úradníci; tvoriví </a:t>
            </a:r>
            <a:r>
              <a:rPr lang="sk-SK" sz="1000" dirty="0"/>
              <a:t>odborní pracovníci;  podnikatelia/ živnostníci; </a:t>
            </a:r>
            <a:r>
              <a:rPr lang="sk-SK" sz="1000" dirty="0" smtClean="0"/>
              <a:t>študenti</a:t>
            </a:r>
            <a:endParaRPr lang="sk-SK" sz="1000" dirty="0"/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 smtClean="0"/>
              <a:t>slobodní/é</a:t>
            </a:r>
            <a:endParaRPr lang="sk-SK" sz="1000" dirty="0"/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/>
              <a:t>žijúci v </a:t>
            </a:r>
            <a:r>
              <a:rPr lang="sk-SK" sz="1000" dirty="0" smtClean="0"/>
              <a:t>obciach a mestách s 5 až 20 </a:t>
            </a:r>
            <a:r>
              <a:rPr lang="sk-SK" sz="1000" dirty="0"/>
              <a:t>tisíc </a:t>
            </a:r>
            <a:r>
              <a:rPr lang="sk-SK" sz="1000" dirty="0" smtClean="0"/>
              <a:t>obyvateľmi; ako aj mestách s viac ako 50 tisíc obyvateľmi</a:t>
            </a:r>
            <a:endParaRPr lang="sk-SK" sz="1000" dirty="0"/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/>
              <a:t>žijúci v Bratislavskom, </a:t>
            </a:r>
            <a:r>
              <a:rPr lang="sk-SK" sz="1000" dirty="0" smtClean="0"/>
              <a:t>Žilinskom a Banskobystrickom kraji</a:t>
            </a:r>
            <a:endParaRPr lang="sk-SK" sz="1000" dirty="0"/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/>
              <a:t>súčasní voliči </a:t>
            </a:r>
            <a:r>
              <a:rPr lang="sk-SK" sz="1000" dirty="0" err="1"/>
              <a:t>OĽaNO</a:t>
            </a:r>
            <a:r>
              <a:rPr lang="sk-SK" sz="1000" dirty="0"/>
              <a:t>-NOVA; </a:t>
            </a:r>
            <a:r>
              <a:rPr lang="sk-SK" sz="1000" dirty="0" smtClean="0"/>
              <a:t>SME RODINA-</a:t>
            </a:r>
            <a:r>
              <a:rPr lang="sk-SK" sz="1000" dirty="0" err="1" smtClean="0"/>
              <a:t>B.Kollár</a:t>
            </a:r>
            <a:r>
              <a:rPr lang="sk-SK" sz="1000" dirty="0" smtClean="0"/>
              <a:t>, SNS, SIEŤ, SaS</a:t>
            </a:r>
            <a:endParaRPr lang="sk-SK" sz="1000" dirty="0"/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/>
              <a:t>volili v 2012: </a:t>
            </a:r>
            <a:r>
              <a:rPr lang="sk-SK" sz="1000" dirty="0" err="1" smtClean="0"/>
              <a:t>OĽaNO</a:t>
            </a:r>
            <a:r>
              <a:rPr lang="sk-SK" sz="1000" dirty="0" smtClean="0"/>
              <a:t>, SaS</a:t>
            </a:r>
            <a:r>
              <a:rPr lang="sk-SK" sz="1000" dirty="0"/>
              <a:t>, SDKÚ-DS, </a:t>
            </a:r>
            <a:r>
              <a:rPr lang="sk-SK" sz="1000" dirty="0" smtClean="0"/>
              <a:t>SNS</a:t>
            </a:r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/>
              <a:t>s liberálnou orientáciou</a:t>
            </a:r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/>
              <a:t>nerozhodnutí a ateisti čo sa vzťahu k viere týka</a:t>
            </a:r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/>
              <a:t>každodenní užívatelia </a:t>
            </a:r>
            <a:r>
              <a:rPr lang="sk-SK" sz="1000" dirty="0" smtClean="0"/>
              <a:t>internetu</a:t>
            </a:r>
            <a:endParaRPr lang="sk-SK" sz="1000" dirty="0"/>
          </a:p>
        </p:txBody>
      </p:sp>
      <p:sp>
        <p:nvSpPr>
          <p:cNvPr id="11" name="TextovéPole 11"/>
          <p:cNvSpPr txBox="1"/>
          <p:nvPr/>
        </p:nvSpPr>
        <p:spPr>
          <a:xfrm>
            <a:off x="107950" y="2782888"/>
            <a:ext cx="2735263" cy="227754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sk-SK" sz="1200" u="sng" dirty="0">
                <a:solidFill>
                  <a:srgbClr val="006600"/>
                </a:solidFill>
                <a:latin typeface="+mj-lt"/>
                <a:cs typeface="Arial" panose="020B0604020202020204" pitchFamily="34" charset="0"/>
              </a:rPr>
              <a:t>Zo žiadnych dôvodov </a:t>
            </a:r>
            <a:r>
              <a:rPr lang="sk-SK" sz="1200" dirty="0">
                <a:solidFill>
                  <a:srgbClr val="006600"/>
                </a:solidFill>
                <a:latin typeface="+mj-lt"/>
                <a:cs typeface="Arial" panose="020B0604020202020204" pitchFamily="34" charset="0"/>
              </a:rPr>
              <a:t>častejšie uvádzajú:</a:t>
            </a:r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 smtClean="0"/>
              <a:t>ľudia vo veku 65 </a:t>
            </a:r>
            <a:r>
              <a:rPr lang="sk-SK" sz="1000" dirty="0"/>
              <a:t>a viac </a:t>
            </a:r>
            <a:r>
              <a:rPr lang="sk-SK" sz="1000" dirty="0" smtClean="0"/>
              <a:t>rokov</a:t>
            </a:r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 smtClean="0"/>
              <a:t>respondenti so základným vzdelaním</a:t>
            </a:r>
            <a:endParaRPr lang="sk-SK" sz="1000" dirty="0"/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 smtClean="0"/>
              <a:t>dôchodcovia</a:t>
            </a:r>
            <a:endParaRPr lang="sk-SK" sz="1000" dirty="0"/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/>
              <a:t>žijúci v päť- a viacčlenných domácnostiach</a:t>
            </a:r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 smtClean="0"/>
              <a:t>vdovy/ vdovci</a:t>
            </a:r>
            <a:endParaRPr lang="sk-SK" sz="1000" dirty="0"/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/>
              <a:t>žijúci v </a:t>
            </a:r>
            <a:r>
              <a:rPr lang="sk-SK" sz="1000" dirty="0" smtClean="0"/>
              <a:t>obciach s 2 </a:t>
            </a:r>
            <a:r>
              <a:rPr lang="sk-SK" sz="1000" dirty="0"/>
              <a:t>až </a:t>
            </a:r>
            <a:r>
              <a:rPr lang="sk-SK" sz="1000" dirty="0" smtClean="0"/>
              <a:t>5 </a:t>
            </a:r>
            <a:r>
              <a:rPr lang="sk-SK" sz="1000" dirty="0"/>
              <a:t>tisíc obyvateľmi</a:t>
            </a:r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/>
              <a:t>žijúci v </a:t>
            </a:r>
            <a:r>
              <a:rPr lang="sk-SK" sz="1000" dirty="0" smtClean="0"/>
              <a:t>Nitrianskom a Prešovskom </a:t>
            </a:r>
            <a:r>
              <a:rPr lang="sk-SK" sz="1000" dirty="0"/>
              <a:t>kraji</a:t>
            </a:r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/>
              <a:t>súčasní voliči KDH, </a:t>
            </a:r>
            <a:r>
              <a:rPr lang="sk-SK" sz="1000" dirty="0" smtClean="0"/>
              <a:t>ako aj nevoliči</a:t>
            </a:r>
            <a:endParaRPr lang="sk-SK" sz="1000" dirty="0"/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 smtClean="0"/>
              <a:t>s </a:t>
            </a:r>
            <a:r>
              <a:rPr lang="sk-SK" sz="1000" dirty="0"/>
              <a:t>konzervatívnou </a:t>
            </a:r>
            <a:r>
              <a:rPr lang="sk-SK" sz="1000" dirty="0" smtClean="0"/>
              <a:t>orientáciou</a:t>
            </a:r>
            <a:endParaRPr lang="sk-SK" sz="1000" dirty="0"/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 smtClean="0"/>
              <a:t>hlboko veriaci čo sa vzťahu k viere týka</a:t>
            </a:r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/>
              <a:t>menej častí užívatelia internetu, ako aj ľudia, ktorí ho nepoužívajú </a:t>
            </a:r>
            <a:r>
              <a:rPr lang="sk-SK" sz="1000" dirty="0" smtClean="0"/>
              <a:t>vôbec</a:t>
            </a:r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endParaRPr lang="sk-SK" sz="1000" dirty="0"/>
          </a:p>
        </p:txBody>
      </p:sp>
      <p:sp>
        <p:nvSpPr>
          <p:cNvPr id="56334" name="Rectangle 34"/>
          <p:cNvSpPr>
            <a:spLocks noChangeArrowheads="1"/>
          </p:cNvSpPr>
          <p:nvPr/>
        </p:nvSpPr>
        <p:spPr bwMode="auto">
          <a:xfrm>
            <a:off x="2843213" y="6623050"/>
            <a:ext cx="4032250" cy="23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/>
            <a:r>
              <a:rPr lang="sk-SK" altLang="sk-SK" sz="1000" b="1" i="1">
                <a:solidFill>
                  <a:schemeClr val="bg2"/>
                </a:solidFill>
                <a:latin typeface="Arial" panose="020B0604020202020204" pitchFamily="34" charset="0"/>
              </a:rPr>
              <a:t> </a:t>
            </a:r>
            <a:r>
              <a:rPr lang="sk-SK" altLang="sk-SK" sz="900" b="1" i="1">
                <a:solidFill>
                  <a:schemeClr val="bg2"/>
                </a:solidFill>
                <a:latin typeface="Arial" panose="020B0604020202020204" pitchFamily="34" charset="0"/>
              </a:rPr>
              <a:t>OMNIBUS: Prieskum verejnej mienky</a:t>
            </a:r>
          </a:p>
        </p:txBody>
      </p:sp>
      <p:sp>
        <p:nvSpPr>
          <p:cNvPr id="13" name="TextovéPole 11"/>
          <p:cNvSpPr txBox="1"/>
          <p:nvPr/>
        </p:nvSpPr>
        <p:spPr>
          <a:xfrm>
            <a:off x="5148064" y="4365104"/>
            <a:ext cx="3312616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sk-SK" sz="1200" u="sng" dirty="0">
                <a:solidFill>
                  <a:srgbClr val="FF7A1F"/>
                </a:solidFill>
                <a:latin typeface="+mj-lt"/>
                <a:cs typeface="Arial" panose="020B0604020202020204" pitchFamily="34" charset="0"/>
              </a:rPr>
              <a:t>Len z veľmi vážnych dôvodov </a:t>
            </a:r>
            <a:r>
              <a:rPr lang="sk-SK" sz="1200" dirty="0">
                <a:solidFill>
                  <a:srgbClr val="FF7A1F"/>
                </a:solidFill>
                <a:latin typeface="+mj-lt"/>
                <a:cs typeface="Arial" panose="020B0604020202020204" pitchFamily="34" charset="0"/>
              </a:rPr>
              <a:t>častejšie uvádzajú:</a:t>
            </a:r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 smtClean="0"/>
              <a:t>ľudia vo veku 55 </a:t>
            </a:r>
            <a:r>
              <a:rPr lang="sk-SK" sz="1000" dirty="0"/>
              <a:t>a viac </a:t>
            </a:r>
            <a:r>
              <a:rPr lang="sk-SK" sz="1000" dirty="0" smtClean="0"/>
              <a:t>rokov</a:t>
            </a:r>
            <a:endParaRPr lang="sk-SK" sz="1000" dirty="0"/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/>
              <a:t>d</a:t>
            </a:r>
            <a:r>
              <a:rPr lang="sk-SK" sz="1000" dirty="0" smtClean="0"/>
              <a:t>ôchodcovia</a:t>
            </a:r>
            <a:endParaRPr lang="sk-SK" sz="1000" dirty="0"/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 smtClean="0"/>
              <a:t>ženatí/ vydaté</a:t>
            </a:r>
            <a:endParaRPr lang="sk-SK" sz="1000" dirty="0"/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/>
              <a:t>žijúci v </a:t>
            </a:r>
            <a:r>
              <a:rPr lang="sk-SK" sz="1000" dirty="0" smtClean="0"/>
              <a:t>najmenších obciach s menej ako 2 tisíc obyvateľmi</a:t>
            </a:r>
            <a:endParaRPr lang="sk-SK" sz="1000" dirty="0"/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/>
              <a:t>žijúci v </a:t>
            </a:r>
            <a:r>
              <a:rPr lang="sk-SK" sz="1000" dirty="0" smtClean="0"/>
              <a:t>Trnavskom a Košickom kraji</a:t>
            </a:r>
            <a:endParaRPr lang="sk-SK" sz="1000" dirty="0"/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/>
              <a:t>súčasní voliči </a:t>
            </a:r>
            <a:r>
              <a:rPr lang="sk-SK" sz="1000" dirty="0" smtClean="0"/>
              <a:t>SMER-SD, SMK</a:t>
            </a:r>
            <a:endParaRPr lang="sk-SK" sz="1000" dirty="0"/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/>
              <a:t>volili v 2012: </a:t>
            </a:r>
            <a:r>
              <a:rPr lang="sk-SK" sz="1000" dirty="0" smtClean="0"/>
              <a:t>SMER-SD, </a:t>
            </a:r>
            <a:r>
              <a:rPr lang="sk-SK" sz="1000" dirty="0"/>
              <a:t>SMK</a:t>
            </a:r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/>
              <a:t>s konzervatívnou </a:t>
            </a:r>
            <a:r>
              <a:rPr lang="sk-SK" sz="1000" dirty="0" smtClean="0"/>
              <a:t>orientáciou</a:t>
            </a:r>
            <a:endParaRPr lang="sk-SK" sz="1000" dirty="0"/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 smtClean="0"/>
              <a:t>veriaci čo sa vzťahu k viere týka</a:t>
            </a:r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sk-SK" sz="1000" dirty="0" smtClean="0"/>
              <a:t>niekoľkokrát do týždňa používajúci internet</a:t>
            </a:r>
            <a:endParaRPr lang="sk-SK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53" name="Zástupný symbol čísla snímky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fld id="{A47D1878-609B-446F-B2F5-4D76DB02363D}" type="slidenum">
              <a:rPr lang="cs-CZ" altLang="sk-SK">
                <a:solidFill>
                  <a:srgbClr val="808080"/>
                </a:solidFill>
              </a:rPr>
              <a:pPr/>
              <a:t>47</a:t>
            </a:fld>
            <a:endParaRPr lang="cs-CZ" altLang="sk-SK">
              <a:solidFill>
                <a:srgbClr val="808080"/>
              </a:solidFill>
            </a:endParaRPr>
          </a:p>
        </p:txBody>
      </p:sp>
      <p:graphicFrame>
        <p:nvGraphicFramePr>
          <p:cNvPr id="57352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35256323"/>
              </p:ext>
            </p:extLst>
          </p:nvPr>
        </p:nvGraphicFramePr>
        <p:xfrm>
          <a:off x="1331640" y="980728"/>
          <a:ext cx="6664325" cy="5175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421" name="Chart" r:id="rId4" imgW="6734144" imgH="5229360" progId="MSGraph.Chart.8">
                  <p:embed followColorScheme="full"/>
                </p:oleObj>
              </mc:Choice>
              <mc:Fallback>
                <p:oleObj name="Chart" r:id="rId4" imgW="6734144" imgH="5229360" progId="MSGraph.Chart.8">
                  <p:embed followColorScheme="full"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640" y="980728"/>
                        <a:ext cx="6664325" cy="5175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7354" name="Rectangle 7"/>
          <p:cNvSpPr>
            <a:spLocks noChangeArrowheads="1"/>
          </p:cNvSpPr>
          <p:nvPr/>
        </p:nvSpPr>
        <p:spPr bwMode="auto">
          <a:xfrm>
            <a:off x="0" y="144463"/>
            <a:ext cx="9144000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0" hangingPunct="0">
              <a:lnSpc>
                <a:spcPct val="110000"/>
              </a:lnSpc>
            </a:pPr>
            <a:r>
              <a:rPr lang="sk-SK" altLang="sk-SK" b="1">
                <a:solidFill>
                  <a:srgbClr val="4D4D4D"/>
                </a:solidFill>
              </a:rPr>
              <a:t>Postoje k interrupciám </a:t>
            </a:r>
          </a:p>
          <a:p>
            <a:pPr algn="ctr" eaLnBrk="0" hangingPunct="0">
              <a:lnSpc>
                <a:spcPct val="110000"/>
              </a:lnSpc>
            </a:pPr>
            <a:r>
              <a:rPr lang="en-GB" altLang="sk-SK" sz="1600">
                <a:solidFill>
                  <a:srgbClr val="4D4D4D"/>
                </a:solidFill>
              </a:rPr>
              <a:t>% </a:t>
            </a:r>
            <a:r>
              <a:rPr lang="sk-SK" altLang="sk-SK" sz="1600">
                <a:solidFill>
                  <a:srgbClr val="4D4D4D"/>
                </a:solidFill>
              </a:rPr>
              <a:t> všetkých respondentov; porovnanie</a:t>
            </a:r>
            <a:endParaRPr lang="en-GB" altLang="sk-SK" sz="1400" b="1">
              <a:solidFill>
                <a:srgbClr val="808080"/>
              </a:solidFill>
            </a:endParaRPr>
          </a:p>
        </p:txBody>
      </p:sp>
      <p:sp>
        <p:nvSpPr>
          <p:cNvPr id="2" name="Obdĺžnik 1"/>
          <p:cNvSpPr/>
          <p:nvPr/>
        </p:nvSpPr>
        <p:spPr>
          <a:xfrm>
            <a:off x="1619672" y="6248345"/>
            <a:ext cx="6160269" cy="276999"/>
          </a:xfrm>
          <a:prstGeom prst="rect">
            <a:avLst/>
          </a:prstGeom>
          <a:ln w="1905">
            <a:solidFill>
              <a:schemeClr val="bg2"/>
            </a:solidFill>
            <a:prstDash val="sysDot"/>
          </a:ln>
        </p:spPr>
        <p:txBody>
          <a:bodyPr wrap="square">
            <a:spAutoFit/>
          </a:bodyPr>
          <a:lstStyle/>
          <a:p>
            <a:pPr algn="just"/>
            <a:r>
              <a:rPr lang="sk-SK" altLang="sk-SK" sz="1200" i="1" dirty="0"/>
              <a:t>* </a:t>
            </a:r>
            <a:r>
              <a:rPr lang="sk-SK" altLang="sk-SK" sz="1200" i="1" dirty="0" smtClean="0"/>
              <a:t>Poznámka: V </a:t>
            </a:r>
            <a:r>
              <a:rPr lang="sk-SK" altLang="sk-SK" sz="1200" i="1" dirty="0"/>
              <a:t>roku 2007 znela druhá varianta odpovede „len z dôvodov presne špecifikovaných v zákone“</a:t>
            </a:r>
            <a:endParaRPr lang="en-US" altLang="sk-SK" sz="12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17" name="Rectangle 39"/>
          <p:cNvSpPr txBox="1">
            <a:spLocks noGrp="1" noChangeArrowheads="1"/>
          </p:cNvSpPr>
          <p:nvPr/>
        </p:nvSpPr>
        <p:spPr bwMode="auto">
          <a:xfrm>
            <a:off x="7513638" y="6637338"/>
            <a:ext cx="1630362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r"/>
            <a:fld id="{C9E5CFFD-184B-4C05-A00C-512FCEFC6D9F}" type="slidenum">
              <a:rPr lang="cs-CZ" altLang="sk-SK" sz="1200">
                <a:solidFill>
                  <a:schemeClr val="bg2"/>
                </a:solidFill>
              </a:rPr>
              <a:pPr algn="r"/>
              <a:t>48</a:t>
            </a:fld>
            <a:endParaRPr lang="cs-CZ" altLang="sk-SK" sz="1200">
              <a:solidFill>
                <a:schemeClr val="bg2"/>
              </a:solidFill>
            </a:endParaRPr>
          </a:p>
        </p:txBody>
      </p:sp>
      <p:graphicFrame>
        <p:nvGraphicFramePr>
          <p:cNvPr id="16615" name="Object 23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23271526"/>
              </p:ext>
            </p:extLst>
          </p:nvPr>
        </p:nvGraphicFramePr>
        <p:xfrm>
          <a:off x="251520" y="906463"/>
          <a:ext cx="8658225" cy="577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5620" name="Chart" r:id="rId4" imgW="11325323" imgH="7543800" progId="MSGraph.Chart.8">
                  <p:embed followColorScheme="full"/>
                </p:oleObj>
              </mc:Choice>
              <mc:Fallback>
                <p:oleObj name="Chart" r:id="rId4" imgW="11325323" imgH="7543800" progId="MSGraph.Chart.8">
                  <p:embed followColorScheme="full"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520" y="906463"/>
                        <a:ext cx="8658225" cy="5778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619" name="Rectangle 4"/>
          <p:cNvSpPr>
            <a:spLocks noChangeArrowheads="1"/>
          </p:cNvSpPr>
          <p:nvPr/>
        </p:nvSpPr>
        <p:spPr bwMode="auto">
          <a:xfrm>
            <a:off x="7145338" y="6613525"/>
            <a:ext cx="1871662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sk-SK" altLang="sk-SK" sz="900" i="1">
                <a:solidFill>
                  <a:srgbClr val="000000"/>
                </a:solidFill>
                <a:latin typeface="Arial" panose="020B0604020202020204" pitchFamily="34" charset="0"/>
              </a:rPr>
              <a:t>%, N = 1009, celá vzorka</a:t>
            </a:r>
          </a:p>
        </p:txBody>
      </p:sp>
      <p:sp>
        <p:nvSpPr>
          <p:cNvPr id="16620" name="Rectangle 5"/>
          <p:cNvSpPr>
            <a:spLocks noChangeArrowheads="1"/>
          </p:cNvSpPr>
          <p:nvPr/>
        </p:nvSpPr>
        <p:spPr bwMode="auto">
          <a:xfrm>
            <a:off x="0" y="1438275"/>
            <a:ext cx="82708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>
                <a:solidFill>
                  <a:srgbClr val="808080"/>
                </a:solidFill>
              </a:rPr>
              <a:t>pohlavie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16621" name="Rectangle 6"/>
          <p:cNvSpPr>
            <a:spLocks noChangeArrowheads="1"/>
          </p:cNvSpPr>
          <p:nvPr/>
        </p:nvSpPr>
        <p:spPr bwMode="auto">
          <a:xfrm>
            <a:off x="-14288" y="2111375"/>
            <a:ext cx="61118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>
                <a:solidFill>
                  <a:srgbClr val="808080"/>
                </a:solidFill>
              </a:rPr>
              <a:t>vek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16622" name="Rectangle 7"/>
          <p:cNvSpPr>
            <a:spLocks noChangeArrowheads="1"/>
          </p:cNvSpPr>
          <p:nvPr/>
        </p:nvSpPr>
        <p:spPr bwMode="auto">
          <a:xfrm>
            <a:off x="0" y="3068638"/>
            <a:ext cx="82708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>
                <a:solidFill>
                  <a:srgbClr val="808080"/>
                </a:solidFill>
              </a:rPr>
              <a:t>vzdelanie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16623" name="Rectangle 8"/>
          <p:cNvSpPr>
            <a:spLocks noChangeArrowheads="1"/>
          </p:cNvSpPr>
          <p:nvPr/>
        </p:nvSpPr>
        <p:spPr bwMode="auto">
          <a:xfrm>
            <a:off x="-11113" y="4897438"/>
            <a:ext cx="1187451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>
                <a:solidFill>
                  <a:srgbClr val="808080"/>
                </a:solidFill>
              </a:rPr>
              <a:t>zamestnanie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16624" name="Line 10"/>
          <p:cNvSpPr>
            <a:spLocks noChangeShapeType="1"/>
          </p:cNvSpPr>
          <p:nvPr/>
        </p:nvSpPr>
        <p:spPr bwMode="auto">
          <a:xfrm>
            <a:off x="6899275" y="1363663"/>
            <a:ext cx="0" cy="523875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graphicFrame>
        <p:nvGraphicFramePr>
          <p:cNvPr id="16616" name="Object 23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09801103"/>
              </p:ext>
            </p:extLst>
          </p:nvPr>
        </p:nvGraphicFramePr>
        <p:xfrm>
          <a:off x="5228164" y="1050925"/>
          <a:ext cx="3730625" cy="5654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5621" name="Chart" r:id="rId6" imgW="4905344" imgH="7429590" progId="MSGraph.Chart.8">
                  <p:embed followColorScheme="full"/>
                </p:oleObj>
              </mc:Choice>
              <mc:Fallback>
                <p:oleObj name="Chart" r:id="rId6" imgW="4905344" imgH="7429590" progId="MSGraph.Chart.8">
                  <p:embed followColorScheme="full"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28164" y="1050925"/>
                        <a:ext cx="3730625" cy="5654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625" name="Line 12"/>
          <p:cNvSpPr>
            <a:spLocks noChangeShapeType="1"/>
          </p:cNvSpPr>
          <p:nvPr/>
        </p:nvSpPr>
        <p:spPr bwMode="auto">
          <a:xfrm flipV="1">
            <a:off x="4694238" y="1373033"/>
            <a:ext cx="4454525" cy="30163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6626" name="Line 16"/>
          <p:cNvSpPr>
            <a:spLocks noChangeShapeType="1"/>
          </p:cNvSpPr>
          <p:nvPr/>
        </p:nvSpPr>
        <p:spPr bwMode="auto">
          <a:xfrm flipV="1">
            <a:off x="4694238" y="2181070"/>
            <a:ext cx="4462462" cy="25399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6627" name="Rectangle 17"/>
          <p:cNvSpPr>
            <a:spLocks noChangeArrowheads="1"/>
          </p:cNvSpPr>
          <p:nvPr/>
        </p:nvSpPr>
        <p:spPr bwMode="auto">
          <a:xfrm>
            <a:off x="8494713" y="2833688"/>
            <a:ext cx="433387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350" tIns="6350" rIns="6350" bIns="6350" anchor="b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r" fontAlgn="b"/>
            <a:endParaRPr lang="sk-SK" altLang="sk-SK" sz="800" i="1">
              <a:solidFill>
                <a:srgbClr val="7F7F7F"/>
              </a:solidFill>
              <a:latin typeface="Arial Narrow CE"/>
            </a:endParaRPr>
          </a:p>
        </p:txBody>
      </p:sp>
      <p:sp>
        <p:nvSpPr>
          <p:cNvPr id="16628" name="Rectangle 18"/>
          <p:cNvSpPr>
            <a:spLocks noChangeArrowheads="1"/>
          </p:cNvSpPr>
          <p:nvPr/>
        </p:nvSpPr>
        <p:spPr bwMode="auto">
          <a:xfrm>
            <a:off x="-15875" y="3681413"/>
            <a:ext cx="82708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>
                <a:solidFill>
                  <a:srgbClr val="808080"/>
                </a:solidFill>
              </a:rPr>
              <a:t>národnosť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16629" name="Rectangle 19"/>
          <p:cNvSpPr>
            <a:spLocks noChangeArrowheads="1"/>
          </p:cNvSpPr>
          <p:nvPr/>
        </p:nvSpPr>
        <p:spPr bwMode="auto">
          <a:xfrm>
            <a:off x="4678363" y="5513388"/>
            <a:ext cx="1079500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>
                <a:solidFill>
                  <a:srgbClr val="808080"/>
                </a:solidFill>
              </a:rPr>
              <a:t>kraj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16630" name="Rectangle 20"/>
          <p:cNvSpPr>
            <a:spLocks noChangeArrowheads="1"/>
          </p:cNvSpPr>
          <p:nvPr/>
        </p:nvSpPr>
        <p:spPr bwMode="auto">
          <a:xfrm>
            <a:off x="-36513" y="1149350"/>
            <a:ext cx="933451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0" hangingPunct="0"/>
            <a:r>
              <a:rPr lang="sk-SK" altLang="sk-SK" sz="1000" b="1">
                <a:solidFill>
                  <a:srgbClr val="808080"/>
                </a:solidFill>
              </a:rPr>
              <a:t>CELÁ VZORKA</a:t>
            </a:r>
          </a:p>
        </p:txBody>
      </p:sp>
      <p:sp>
        <p:nvSpPr>
          <p:cNvPr id="16631" name="Line 21"/>
          <p:cNvSpPr>
            <a:spLocks noChangeShapeType="1"/>
          </p:cNvSpPr>
          <p:nvPr/>
        </p:nvSpPr>
        <p:spPr bwMode="auto">
          <a:xfrm>
            <a:off x="-15875" y="1335088"/>
            <a:ext cx="4371975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sk-SK"/>
          </a:p>
        </p:txBody>
      </p:sp>
      <p:sp>
        <p:nvSpPr>
          <p:cNvPr id="16632" name="Rectangle 29"/>
          <p:cNvSpPr>
            <a:spLocks noChangeArrowheads="1"/>
          </p:cNvSpPr>
          <p:nvPr/>
        </p:nvSpPr>
        <p:spPr bwMode="auto">
          <a:xfrm>
            <a:off x="4694238" y="1544638"/>
            <a:ext cx="9350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r>
              <a:rPr lang="sk-SK" altLang="sk-SK" sz="1000" b="1">
                <a:solidFill>
                  <a:srgbClr val="808080"/>
                </a:solidFill>
              </a:rPr>
              <a:t>rodinný </a:t>
            </a:r>
          </a:p>
          <a:p>
            <a:r>
              <a:rPr lang="sk-SK" altLang="sk-SK" sz="1000" b="1">
                <a:solidFill>
                  <a:srgbClr val="808080"/>
                </a:solidFill>
              </a:rPr>
              <a:t>stav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16633" name="Line 314"/>
          <p:cNvSpPr>
            <a:spLocks noChangeShapeType="1"/>
          </p:cNvSpPr>
          <p:nvPr/>
        </p:nvSpPr>
        <p:spPr bwMode="auto">
          <a:xfrm>
            <a:off x="1588" y="1698625"/>
            <a:ext cx="4371975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sk-SK"/>
          </a:p>
        </p:txBody>
      </p:sp>
      <p:sp>
        <p:nvSpPr>
          <p:cNvPr id="16634" name="Line 315"/>
          <p:cNvSpPr>
            <a:spLocks noChangeShapeType="1"/>
          </p:cNvSpPr>
          <p:nvPr/>
        </p:nvSpPr>
        <p:spPr bwMode="auto">
          <a:xfrm>
            <a:off x="-7938" y="2808288"/>
            <a:ext cx="4371976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sk-SK"/>
          </a:p>
        </p:txBody>
      </p:sp>
      <p:sp>
        <p:nvSpPr>
          <p:cNvPr id="16635" name="Line 316"/>
          <p:cNvSpPr>
            <a:spLocks noChangeShapeType="1"/>
          </p:cNvSpPr>
          <p:nvPr/>
        </p:nvSpPr>
        <p:spPr bwMode="auto">
          <a:xfrm>
            <a:off x="1588" y="3529013"/>
            <a:ext cx="4371975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sk-SK"/>
          </a:p>
        </p:txBody>
      </p:sp>
      <p:sp>
        <p:nvSpPr>
          <p:cNvPr id="16636" name="Line 317"/>
          <p:cNvSpPr>
            <a:spLocks noChangeShapeType="1"/>
          </p:cNvSpPr>
          <p:nvPr/>
        </p:nvSpPr>
        <p:spPr bwMode="auto">
          <a:xfrm>
            <a:off x="3175" y="4087813"/>
            <a:ext cx="4371975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sk-SK"/>
          </a:p>
        </p:txBody>
      </p:sp>
      <p:sp>
        <p:nvSpPr>
          <p:cNvPr id="16637" name="Rectangle 6"/>
          <p:cNvSpPr>
            <a:spLocks noChangeArrowheads="1"/>
          </p:cNvSpPr>
          <p:nvPr/>
        </p:nvSpPr>
        <p:spPr bwMode="auto">
          <a:xfrm>
            <a:off x="4635500" y="2646363"/>
            <a:ext cx="993775" cy="55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>
                <a:solidFill>
                  <a:srgbClr val="808080"/>
                </a:solidFill>
              </a:rPr>
              <a:t>čistý mesačný príjem domácnosti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graphicFrame>
        <p:nvGraphicFramePr>
          <p:cNvPr id="16706" name="Group 322"/>
          <p:cNvGraphicFramePr>
            <a:graphicFrameLocks noGrp="1"/>
          </p:cNvGraphicFramePr>
          <p:nvPr/>
        </p:nvGraphicFramePr>
        <p:xfrm>
          <a:off x="8783638" y="1176338"/>
          <a:ext cx="266700" cy="5486400"/>
        </p:xfrm>
        <a:graphic>
          <a:graphicData uri="http://schemas.openxmlformats.org/drawingml/2006/table">
            <a:tbl>
              <a:tblPr/>
              <a:tblGrid>
                <a:gridCol w="26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1 009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619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250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61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79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69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65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185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143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152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127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170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98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305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138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162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155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123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126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116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106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11</a:t>
                      </a:r>
                      <a:r>
                        <a:rPr kumimoji="0" lang="sk-SK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</a:t>
                      </a:r>
                      <a:endParaRPr kumimoji="0" lang="cs-CZ" altLang="sk-SK" sz="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133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126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125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145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</a:t>
                      </a:r>
                      <a:r>
                        <a:rPr kumimoji="0" lang="sk-SK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44</a:t>
                      </a:r>
                      <a:endParaRPr kumimoji="0" lang="cs-CZ" altLang="sk-SK" sz="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</a:tbl>
          </a:graphicData>
        </a:graphic>
      </p:graphicFrame>
      <p:sp>
        <p:nvSpPr>
          <p:cNvPr id="16666" name="Line 28"/>
          <p:cNvSpPr>
            <a:spLocks noChangeShapeType="1"/>
          </p:cNvSpPr>
          <p:nvPr/>
        </p:nvSpPr>
        <p:spPr bwMode="auto">
          <a:xfrm flipV="1">
            <a:off x="4694238" y="3813175"/>
            <a:ext cx="4449762" cy="794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6667" name="Line 28"/>
          <p:cNvSpPr>
            <a:spLocks noChangeShapeType="1"/>
          </p:cNvSpPr>
          <p:nvPr/>
        </p:nvSpPr>
        <p:spPr bwMode="auto">
          <a:xfrm flipV="1">
            <a:off x="4694238" y="5032530"/>
            <a:ext cx="4449762" cy="6346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6668" name="Line 317"/>
          <p:cNvSpPr>
            <a:spLocks noChangeShapeType="1"/>
          </p:cNvSpPr>
          <p:nvPr/>
        </p:nvSpPr>
        <p:spPr bwMode="auto">
          <a:xfrm>
            <a:off x="34925" y="5732463"/>
            <a:ext cx="4371975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sk-SK"/>
          </a:p>
        </p:txBody>
      </p:sp>
      <p:graphicFrame>
        <p:nvGraphicFramePr>
          <p:cNvPr id="16705" name="Group 321"/>
          <p:cNvGraphicFramePr>
            <a:graphicFrameLocks noGrp="1"/>
          </p:cNvGraphicFramePr>
          <p:nvPr/>
        </p:nvGraphicFramePr>
        <p:xfrm>
          <a:off x="4300538" y="1163638"/>
          <a:ext cx="323850" cy="5476890"/>
        </p:xfrm>
        <a:graphic>
          <a:graphicData uri="http://schemas.openxmlformats.org/drawingml/2006/table">
            <a:tbl>
              <a:tblPr/>
              <a:tblGrid>
                <a:gridCol w="323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1 00</a:t>
                      </a:r>
                      <a:r>
                        <a:rPr kumimoji="0" lang="sk-SK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9</a:t>
                      </a:r>
                      <a:endParaRPr kumimoji="0" lang="cs-CZ" altLang="sk-SK" sz="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489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520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128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209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180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176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161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155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155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294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378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182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869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105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35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45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249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181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91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80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210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83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23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47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73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293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255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266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122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</a:tbl>
          </a:graphicData>
        </a:graphic>
      </p:graphicFrame>
      <p:sp>
        <p:nvSpPr>
          <p:cNvPr id="16700" name="Rectangle 6"/>
          <p:cNvSpPr>
            <a:spLocks noChangeArrowheads="1"/>
          </p:cNvSpPr>
          <p:nvPr/>
        </p:nvSpPr>
        <p:spPr bwMode="auto">
          <a:xfrm>
            <a:off x="6350" y="5911850"/>
            <a:ext cx="8969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>
                <a:solidFill>
                  <a:srgbClr val="808080"/>
                </a:solidFill>
              </a:rPr>
              <a:t>počet členov domácnosti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16701" name="Rectangle 6"/>
          <p:cNvSpPr>
            <a:spLocks noChangeArrowheads="1"/>
          </p:cNvSpPr>
          <p:nvPr/>
        </p:nvSpPr>
        <p:spPr bwMode="auto">
          <a:xfrm>
            <a:off x="4635500" y="4227513"/>
            <a:ext cx="896938" cy="55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>
                <a:solidFill>
                  <a:srgbClr val="808080"/>
                </a:solidFill>
              </a:rPr>
              <a:t>počet obyvateľov obce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34" name="Rectangle 3"/>
          <p:cNvSpPr>
            <a:spLocks noChangeArrowheads="1"/>
          </p:cNvSpPr>
          <p:nvPr/>
        </p:nvSpPr>
        <p:spPr bwMode="auto">
          <a:xfrm>
            <a:off x="684213" y="204788"/>
            <a:ext cx="8208962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0" hangingPunct="0">
              <a:buFont typeface="Wingdings 2" panose="05020102010507070707" pitchFamily="18" charset="2"/>
              <a:buNone/>
            </a:pPr>
            <a:r>
              <a:rPr lang="sk-SK" altLang="sk-SK" b="1" dirty="0">
                <a:solidFill>
                  <a:srgbClr val="4D4D4D"/>
                </a:solidFill>
              </a:rPr>
              <a:t>Postoje k interrupciám </a:t>
            </a:r>
          </a:p>
          <a:p>
            <a:pPr algn="ctr" eaLnBrk="0" hangingPunct="0">
              <a:buFont typeface="Wingdings 2" panose="05020102010507070707" pitchFamily="18" charset="2"/>
              <a:buNone/>
            </a:pPr>
            <a:r>
              <a:rPr lang="sk-SK" altLang="sk-SK" b="1" dirty="0">
                <a:solidFill>
                  <a:srgbClr val="4D4D4D"/>
                </a:solidFill>
              </a:rPr>
              <a:t>podľa sociálno-demografických charakteristík respondentov</a:t>
            </a:r>
          </a:p>
        </p:txBody>
      </p:sp>
    </p:spTree>
    <p:extLst>
      <p:ext uri="{BB962C8B-B14F-4D97-AF65-F5344CB8AC3E}">
        <p14:creationId xmlns:p14="http://schemas.microsoft.com/office/powerpoint/2010/main" val="3245040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9" name="Rectangle 39"/>
          <p:cNvSpPr txBox="1">
            <a:spLocks noGrp="1" noChangeArrowheads="1"/>
          </p:cNvSpPr>
          <p:nvPr/>
        </p:nvSpPr>
        <p:spPr bwMode="auto">
          <a:xfrm>
            <a:off x="7513638" y="6637338"/>
            <a:ext cx="1630362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r"/>
            <a:fld id="{8662FF1E-FEDD-4CB5-A514-0DE587B7662D}" type="slidenum">
              <a:rPr lang="cs-CZ" altLang="sk-SK" sz="1200">
                <a:solidFill>
                  <a:schemeClr val="bg2"/>
                </a:solidFill>
              </a:rPr>
              <a:pPr algn="r"/>
              <a:t>49</a:t>
            </a:fld>
            <a:endParaRPr lang="cs-CZ" altLang="sk-SK" sz="1200">
              <a:solidFill>
                <a:schemeClr val="bg2"/>
              </a:solidFill>
            </a:endParaRPr>
          </a:p>
        </p:txBody>
      </p:sp>
      <p:graphicFrame>
        <p:nvGraphicFramePr>
          <p:cNvPr id="18637" name="Object 20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39841052"/>
              </p:ext>
            </p:extLst>
          </p:nvPr>
        </p:nvGraphicFramePr>
        <p:xfrm>
          <a:off x="323850" y="836613"/>
          <a:ext cx="8658225" cy="5683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6646" name="Chart" r:id="rId4" imgW="11315599" imgH="7543800" progId="MSGraph.Chart.8">
                  <p:embed followColorScheme="full"/>
                </p:oleObj>
              </mc:Choice>
              <mc:Fallback>
                <p:oleObj name="Chart" r:id="rId4" imgW="11315599" imgH="7543800" progId="MSGraph.Chart.8">
                  <p:embed followColorScheme="full"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836613"/>
                        <a:ext cx="8658225" cy="5683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640" name="Line 10"/>
          <p:cNvSpPr>
            <a:spLocks noChangeShapeType="1"/>
          </p:cNvSpPr>
          <p:nvPr/>
        </p:nvSpPr>
        <p:spPr bwMode="auto">
          <a:xfrm>
            <a:off x="6899275" y="1363663"/>
            <a:ext cx="0" cy="523875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graphicFrame>
        <p:nvGraphicFramePr>
          <p:cNvPr id="18638" name="Object 20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72748261"/>
              </p:ext>
            </p:extLst>
          </p:nvPr>
        </p:nvGraphicFramePr>
        <p:xfrm>
          <a:off x="5295900" y="1049338"/>
          <a:ext cx="3633788" cy="5430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6647" name="Chart" r:id="rId6" imgW="4876710" imgH="7315110" progId="MSGraph.Chart.8">
                  <p:embed followColorScheme="full"/>
                </p:oleObj>
              </mc:Choice>
              <mc:Fallback>
                <p:oleObj name="Chart" r:id="rId6" imgW="4876710" imgH="7315110" progId="MSGraph.Chart.8">
                  <p:embed followColorScheme="full"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95900" y="1049338"/>
                        <a:ext cx="3633788" cy="5430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641" name="Line 12"/>
          <p:cNvSpPr>
            <a:spLocks noChangeShapeType="1"/>
          </p:cNvSpPr>
          <p:nvPr/>
        </p:nvSpPr>
        <p:spPr bwMode="auto">
          <a:xfrm flipV="1">
            <a:off x="4794250" y="1595438"/>
            <a:ext cx="4349749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8643" name="Rectangle 17"/>
          <p:cNvSpPr>
            <a:spLocks noChangeArrowheads="1"/>
          </p:cNvSpPr>
          <p:nvPr/>
        </p:nvSpPr>
        <p:spPr bwMode="auto">
          <a:xfrm>
            <a:off x="8494713" y="2833688"/>
            <a:ext cx="433387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350" tIns="6350" rIns="6350" bIns="6350" anchor="b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r" fontAlgn="b"/>
            <a:endParaRPr lang="sk-SK" altLang="sk-SK" sz="800" i="1">
              <a:solidFill>
                <a:srgbClr val="7F7F7F"/>
              </a:solidFill>
              <a:latin typeface="Arial Narrow CE"/>
            </a:endParaRPr>
          </a:p>
        </p:txBody>
      </p:sp>
      <p:sp>
        <p:nvSpPr>
          <p:cNvPr id="18644" name="Rectangle 20"/>
          <p:cNvSpPr>
            <a:spLocks noChangeArrowheads="1"/>
          </p:cNvSpPr>
          <p:nvPr/>
        </p:nvSpPr>
        <p:spPr bwMode="auto">
          <a:xfrm>
            <a:off x="-36513" y="1149350"/>
            <a:ext cx="933451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0" hangingPunct="0"/>
            <a:r>
              <a:rPr lang="sk-SK" altLang="sk-SK" sz="1000" b="1">
                <a:solidFill>
                  <a:srgbClr val="808080"/>
                </a:solidFill>
              </a:rPr>
              <a:t>CELÁ VZORKA</a:t>
            </a:r>
          </a:p>
        </p:txBody>
      </p:sp>
      <p:sp>
        <p:nvSpPr>
          <p:cNvPr id="18645" name="Line 21"/>
          <p:cNvSpPr>
            <a:spLocks noChangeShapeType="1"/>
          </p:cNvSpPr>
          <p:nvPr/>
        </p:nvSpPr>
        <p:spPr bwMode="auto">
          <a:xfrm>
            <a:off x="0" y="1398588"/>
            <a:ext cx="4371975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sk-SK"/>
          </a:p>
        </p:txBody>
      </p:sp>
      <p:sp>
        <p:nvSpPr>
          <p:cNvPr id="18647" name="Line 317"/>
          <p:cNvSpPr>
            <a:spLocks noChangeShapeType="1"/>
          </p:cNvSpPr>
          <p:nvPr/>
        </p:nvSpPr>
        <p:spPr bwMode="auto">
          <a:xfrm>
            <a:off x="19050" y="4170363"/>
            <a:ext cx="4371975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sk-SK"/>
          </a:p>
        </p:txBody>
      </p:sp>
      <p:sp>
        <p:nvSpPr>
          <p:cNvPr id="18648" name="Line 28"/>
          <p:cNvSpPr>
            <a:spLocks noChangeShapeType="1"/>
          </p:cNvSpPr>
          <p:nvPr/>
        </p:nvSpPr>
        <p:spPr bwMode="auto">
          <a:xfrm flipV="1">
            <a:off x="4794250" y="3205163"/>
            <a:ext cx="4349750" cy="1270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8649" name="Line 28"/>
          <p:cNvSpPr>
            <a:spLocks noChangeShapeType="1"/>
          </p:cNvSpPr>
          <p:nvPr/>
        </p:nvSpPr>
        <p:spPr bwMode="auto">
          <a:xfrm flipV="1">
            <a:off x="4794250" y="4807426"/>
            <a:ext cx="4349749" cy="11113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8650" name="Rectangle 6"/>
          <p:cNvSpPr>
            <a:spLocks noChangeArrowheads="1"/>
          </p:cNvSpPr>
          <p:nvPr/>
        </p:nvSpPr>
        <p:spPr bwMode="auto">
          <a:xfrm>
            <a:off x="4788024" y="4562951"/>
            <a:ext cx="896937" cy="24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 dirty="0">
                <a:solidFill>
                  <a:srgbClr val="808080"/>
                </a:solidFill>
              </a:rPr>
              <a:t>vzťah k </a:t>
            </a:r>
            <a:r>
              <a:rPr lang="sk-SK" altLang="sk-SK" sz="1000" b="1" dirty="0" smtClean="0">
                <a:solidFill>
                  <a:srgbClr val="808080"/>
                </a:solidFill>
              </a:rPr>
              <a:t>viere</a:t>
            </a:r>
            <a:endParaRPr lang="sk-SK" altLang="sk-SK" sz="1000" b="1" dirty="0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18651" name="Rectangle 29"/>
          <p:cNvSpPr>
            <a:spLocks noChangeArrowheads="1"/>
          </p:cNvSpPr>
          <p:nvPr/>
        </p:nvSpPr>
        <p:spPr bwMode="auto">
          <a:xfrm>
            <a:off x="-3175" y="2792413"/>
            <a:ext cx="9350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>
                <a:solidFill>
                  <a:srgbClr val="808080"/>
                </a:solidFill>
              </a:rPr>
              <a:t>volebné preferencie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18652" name="Rectangle 19"/>
          <p:cNvSpPr>
            <a:spLocks noChangeArrowheads="1"/>
          </p:cNvSpPr>
          <p:nvPr/>
        </p:nvSpPr>
        <p:spPr bwMode="auto">
          <a:xfrm>
            <a:off x="-4763" y="4437063"/>
            <a:ext cx="1079501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>
                <a:solidFill>
                  <a:srgbClr val="808080"/>
                </a:solidFill>
              </a:rPr>
              <a:t>parlamentné voľby 2012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18653" name="Rectangle 29"/>
          <p:cNvSpPr>
            <a:spLocks noChangeArrowheads="1"/>
          </p:cNvSpPr>
          <p:nvPr/>
        </p:nvSpPr>
        <p:spPr bwMode="auto">
          <a:xfrm>
            <a:off x="4788024" y="2663701"/>
            <a:ext cx="935037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r>
              <a:rPr lang="sk-SK" altLang="sk-SK" sz="1000" b="1" dirty="0">
                <a:solidFill>
                  <a:srgbClr val="808080"/>
                </a:solidFill>
              </a:rPr>
              <a:t>liberálno-konzervatívna orientácia</a:t>
            </a:r>
            <a:endParaRPr lang="sk-SK" altLang="sk-SK" sz="1000" b="1" dirty="0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18657" name="Rectangle 4"/>
          <p:cNvSpPr>
            <a:spLocks noChangeArrowheads="1"/>
          </p:cNvSpPr>
          <p:nvPr/>
        </p:nvSpPr>
        <p:spPr bwMode="auto">
          <a:xfrm>
            <a:off x="7145338" y="6613525"/>
            <a:ext cx="1871662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sk-SK" altLang="sk-SK" sz="900" i="1">
                <a:solidFill>
                  <a:srgbClr val="000000"/>
                </a:solidFill>
                <a:latin typeface="Arial" panose="020B0604020202020204" pitchFamily="34" charset="0"/>
              </a:rPr>
              <a:t>%, N = 1009, celá vzorka</a:t>
            </a:r>
          </a:p>
        </p:txBody>
      </p:sp>
      <p:sp>
        <p:nvSpPr>
          <p:cNvPr id="18658" name="Rectangle 19"/>
          <p:cNvSpPr>
            <a:spLocks noChangeArrowheads="1"/>
          </p:cNvSpPr>
          <p:nvPr/>
        </p:nvSpPr>
        <p:spPr bwMode="auto">
          <a:xfrm>
            <a:off x="4860652" y="5991225"/>
            <a:ext cx="1079500" cy="40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 dirty="0">
                <a:solidFill>
                  <a:srgbClr val="808080"/>
                </a:solidFill>
              </a:rPr>
              <a:t>používanie internetu</a:t>
            </a:r>
            <a:r>
              <a:rPr lang="sk-SK" altLang="sk-SK" sz="1000" b="1" dirty="0">
                <a:solidFill>
                  <a:srgbClr val="808080"/>
                </a:solidFill>
                <a:latin typeface="Arial Narrow CE"/>
              </a:rPr>
              <a:t> </a:t>
            </a:r>
            <a:endParaRPr lang="sk-SK" altLang="sk-SK" sz="1000" b="1" dirty="0">
              <a:solidFill>
                <a:srgbClr val="808080"/>
              </a:solidFill>
            </a:endParaRPr>
          </a:p>
        </p:txBody>
      </p:sp>
      <p:graphicFrame>
        <p:nvGraphicFramePr>
          <p:cNvPr id="30" name="Group 277"/>
          <p:cNvGraphicFramePr>
            <a:graphicFrameLocks noGrp="1"/>
          </p:cNvGraphicFramePr>
          <p:nvPr/>
        </p:nvGraphicFramePr>
        <p:xfrm>
          <a:off x="4449763" y="1176338"/>
          <a:ext cx="266700" cy="5280032"/>
        </p:xfrm>
        <a:graphic>
          <a:graphicData uri="http://schemas.openxmlformats.org/drawingml/2006/table">
            <a:tbl>
              <a:tblPr/>
              <a:tblGrid>
                <a:gridCol w="26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1 00</a:t>
                      </a:r>
                      <a:r>
                        <a:rPr kumimoji="0" lang="sk-SK" altLang="sk-SK" sz="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9</a:t>
                      </a:r>
                      <a:endParaRPr kumimoji="0" lang="cs-CZ" altLang="sk-SK" sz="8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49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28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59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56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277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6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54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99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29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6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42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71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86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114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131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75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86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55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45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5</a:t>
                      </a:r>
                      <a:r>
                        <a:rPr kumimoji="0" lang="sk-SK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8</a:t>
                      </a:r>
                      <a:endParaRPr kumimoji="0" lang="cs-CZ" altLang="sk-SK" sz="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86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47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321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286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22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36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22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286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328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</a:tbl>
          </a:graphicData>
        </a:graphic>
      </p:graphicFrame>
      <p:graphicFrame>
        <p:nvGraphicFramePr>
          <p:cNvPr id="18703" name="Group 271"/>
          <p:cNvGraphicFramePr>
            <a:graphicFrameLocks noGrp="1"/>
          </p:cNvGraphicFramePr>
          <p:nvPr/>
        </p:nvGraphicFramePr>
        <p:xfrm>
          <a:off x="8604250" y="1196975"/>
          <a:ext cx="374650" cy="5184781"/>
        </p:xfrm>
        <a:graphic>
          <a:graphicData uri="http://schemas.openxmlformats.org/drawingml/2006/table">
            <a:tbl>
              <a:tblPr/>
              <a:tblGrid>
                <a:gridCol w="374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98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1 009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8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308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8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325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16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268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8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108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8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110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68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558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8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270</a:t>
                      </a:r>
                      <a:endParaRPr kumimoji="0" lang="cs-CZ" altLang="sk-SK" sz="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8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71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8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472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016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201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98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199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98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137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24" name="Rectangle 3"/>
          <p:cNvSpPr>
            <a:spLocks noChangeArrowheads="1"/>
          </p:cNvSpPr>
          <p:nvPr/>
        </p:nvSpPr>
        <p:spPr bwMode="auto">
          <a:xfrm>
            <a:off x="684213" y="204788"/>
            <a:ext cx="8208962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0" hangingPunct="0">
              <a:buFont typeface="Wingdings 2" panose="05020102010507070707" pitchFamily="18" charset="2"/>
              <a:buNone/>
            </a:pPr>
            <a:r>
              <a:rPr lang="sk-SK" altLang="sk-SK" b="1" dirty="0">
                <a:solidFill>
                  <a:srgbClr val="4D4D4D"/>
                </a:solidFill>
              </a:rPr>
              <a:t>Postoje k interrupciám </a:t>
            </a:r>
          </a:p>
          <a:p>
            <a:pPr algn="ctr" eaLnBrk="0" hangingPunct="0">
              <a:buFont typeface="Wingdings 2" panose="05020102010507070707" pitchFamily="18" charset="2"/>
              <a:buNone/>
            </a:pPr>
            <a:r>
              <a:rPr lang="sk-SK" altLang="sk-SK" b="1" dirty="0">
                <a:solidFill>
                  <a:srgbClr val="4D4D4D"/>
                </a:solidFill>
              </a:rPr>
              <a:t>podľa sociálno-demografických charakteristík respondentov</a:t>
            </a:r>
          </a:p>
        </p:txBody>
      </p:sp>
    </p:spTree>
    <p:extLst>
      <p:ext uri="{BB962C8B-B14F-4D97-AF65-F5344CB8AC3E}">
        <p14:creationId xmlns:p14="http://schemas.microsoft.com/office/powerpoint/2010/main" val="3439542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945" name="Rectangle 39"/>
          <p:cNvSpPr txBox="1">
            <a:spLocks noGrp="1" noChangeArrowheads="1"/>
          </p:cNvSpPr>
          <p:nvPr/>
        </p:nvSpPr>
        <p:spPr bwMode="auto">
          <a:xfrm>
            <a:off x="7513638" y="6637338"/>
            <a:ext cx="1630362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r"/>
            <a:fld id="{387CD708-85F4-42C9-B062-F6EE22F5CF26}" type="slidenum">
              <a:rPr lang="cs-CZ" altLang="sk-SK" sz="1200">
                <a:solidFill>
                  <a:schemeClr val="bg2"/>
                </a:solidFill>
              </a:rPr>
              <a:pPr algn="r"/>
              <a:t>50</a:t>
            </a:fld>
            <a:endParaRPr lang="cs-CZ" altLang="sk-SK" sz="1200">
              <a:solidFill>
                <a:schemeClr val="bg2"/>
              </a:solidFill>
            </a:endParaRPr>
          </a:p>
        </p:txBody>
      </p:sp>
      <p:sp>
        <p:nvSpPr>
          <p:cNvPr id="338946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611188" y="1268413"/>
            <a:ext cx="8137525" cy="5040312"/>
          </a:xfrm>
        </p:spPr>
        <p:txBody>
          <a:bodyPr/>
          <a:lstStyle/>
          <a:p>
            <a:pPr algn="just"/>
            <a:r>
              <a:rPr lang="sk-SK" altLang="sk-SK" dirty="0" smtClean="0"/>
              <a:t>Tí respondenti, ktorí interrupcie zásadne neodmietajú*, boli dopytovaní otázkou, v ktorých prípadoch by mali či nemali byť interrupcie dovolené. Medzi týmito respondentmi je najvážnejším dôvodom na dovolenie umelého ukončenia tehotenstva „ohrozenie života matky“. Až 91% týchto respondentov si myslí, že v tomto prípade by malo byť dovolené umelé ukončenie tehotenstva.</a:t>
            </a:r>
          </a:p>
          <a:p>
            <a:pPr algn="just"/>
            <a:r>
              <a:rPr lang="sk-SK" altLang="sk-SK" dirty="0" smtClean="0"/>
              <a:t>Vážnymi dôvodmi na umelé ukončenie tehotenstva sú podľa týchto respondentov aj:  zistenie, že plod nie je schopný života alebo že je ťažko poškodený (umelé ukončenie tehotenstva by malo byť v tomto prípade dovolené podľa 89% respondentov, ktorí zásadne neodmietajú interrupcie), znásilnenie alebo incest (umelé ukončenie tehotenstva by malo byť v tomto prípade dovolené podľa 83% respondentov), ohrozenie zdravia matky (umelé ukončenie tehotenstva by malo byť v tomto prípade dovolené podľa 82% respondentov), genetické dôvody (umelé ukončenie tehotenstva by malo byť v tomto prípade dovolené podľa 76% respondentov).</a:t>
            </a:r>
          </a:p>
          <a:p>
            <a:pPr algn="just"/>
            <a:r>
              <a:rPr lang="sk-SK" altLang="sk-SK" dirty="0" smtClean="0"/>
              <a:t>Takmer polovica zainteresovaných respondentov (46%) si myslí, že umelé ukončenie tehotenstva by malo byť dovolené z dôvodu, že pokračovanie tehotenstva naruší psychickú pohodu matky. V prípade ekonomických alebo sociálnych dôvodov rodiny by interrupcie mali byť dovolené podľa  44% respondentov. Nechcené pohlavie dieťaťa je dôvodom interrupcie pre 16% týchto respondentov. </a:t>
            </a:r>
          </a:p>
          <a:p>
            <a:pPr algn="just"/>
            <a:endParaRPr lang="sk-SK" altLang="sk-SK" sz="1100" dirty="0" smtClean="0"/>
          </a:p>
          <a:p>
            <a:pPr algn="just"/>
            <a:r>
              <a:rPr lang="sk-SK" altLang="sk-SK" i="1" dirty="0" smtClean="0"/>
              <a:t>Oproti výsledkom prieskumu v roku 2011 nedošlo v tomto roku k žiadnym výraznejším posunom v názoroch obyvateľov na dôvody, pre ktoré by malo byť tehotenstvo umelo ukončené (dôvody pre interrupciu). Jedinou výnimkou je mierny pokles kladných odpovedí v prípade interrupcií z ekonomických alebo sociálnych dôvodov rodiny (o 4 percentuálne body) a z dôvodu predpokladu, že pokračovanie tehotenstva naruší psychickú pohodu matky (o 3 percentuálne body).</a:t>
            </a:r>
          </a:p>
          <a:p>
            <a:pPr algn="just"/>
            <a:endParaRPr lang="sk-SK" altLang="sk-SK" sz="1100" i="1" dirty="0" smtClean="0"/>
          </a:p>
          <a:p>
            <a:pPr marL="0" indent="0" algn="just">
              <a:buNone/>
            </a:pPr>
            <a:r>
              <a:rPr lang="sk-SK" altLang="sk-SK" dirty="0" smtClean="0"/>
              <a:t>* </a:t>
            </a:r>
            <a:r>
              <a:rPr lang="sk-SK" altLang="sk-SK" sz="1200" i="1" dirty="0" smtClean="0"/>
              <a:t>Vysvetlenie: Ide o respondentov, ktorí na otázku, či by podľa nich malo byť umelé prerušenie tehotenstva (interrupcia) dovolené, odpovedali variantmi: „z akýchkoľvek dôvodov“, „len z veľmi vážnych dôvodov“, resp. „neviem“. Spolu je to vo vzorke 89% respondentov (895 respondentov).</a:t>
            </a:r>
          </a:p>
          <a:p>
            <a:pPr algn="just"/>
            <a:endParaRPr lang="sk-SK" altLang="sk-SK" dirty="0" smtClean="0"/>
          </a:p>
          <a:p>
            <a:pPr algn="just"/>
            <a:endParaRPr lang="sk-SK" altLang="sk-SK" dirty="0" smtClean="0"/>
          </a:p>
          <a:p>
            <a:pPr algn="just"/>
            <a:endParaRPr lang="sk-SK" altLang="ko-KR" sz="1200" dirty="0" smtClean="0"/>
          </a:p>
          <a:p>
            <a:pPr algn="just">
              <a:buFont typeface="Wingdings 2" panose="05020102010507070707" pitchFamily="18" charset="2"/>
              <a:buNone/>
            </a:pPr>
            <a:endParaRPr lang="sk-SK" altLang="ko-KR" sz="1200" dirty="0" smtClean="0"/>
          </a:p>
          <a:p>
            <a:pPr algn="just">
              <a:buFont typeface="Wingdings" panose="05000000000000000000" pitchFamily="2" charset="2"/>
              <a:buChar char="Ø"/>
            </a:pPr>
            <a:endParaRPr lang="sk-SK" altLang="sk-SK" sz="1200" dirty="0" smtClean="0"/>
          </a:p>
          <a:p>
            <a:pPr algn="just">
              <a:buFont typeface="Wingdings" panose="05000000000000000000" pitchFamily="2" charset="2"/>
              <a:buChar char="Ø"/>
            </a:pPr>
            <a:endParaRPr lang="sk-SK" altLang="sk-SK" sz="1200" dirty="0" smtClean="0">
              <a:latin typeface="Arial" panose="020B0604020202020204" pitchFamily="34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endParaRPr lang="sk-SK" altLang="sk-SK" sz="1200" dirty="0" smtClean="0">
              <a:latin typeface="Arial" panose="020B0604020202020204" pitchFamily="34" charset="0"/>
            </a:endParaRPr>
          </a:p>
          <a:p>
            <a:pPr algn="just">
              <a:buFont typeface="Wingdings" panose="05000000000000000000" pitchFamily="2" charset="2"/>
              <a:buNone/>
            </a:pPr>
            <a:endParaRPr lang="sk-SK" altLang="sk-SK" sz="1200" dirty="0" smtClean="0">
              <a:solidFill>
                <a:srgbClr val="FF3300"/>
              </a:solidFill>
              <a:latin typeface="Arial" panose="020B0604020202020204" pitchFamily="34" charset="0"/>
            </a:endParaRPr>
          </a:p>
        </p:txBody>
      </p:sp>
      <p:sp>
        <p:nvSpPr>
          <p:cNvPr id="338947" name="Rectangle 3"/>
          <p:cNvSpPr>
            <a:spLocks noChangeArrowheads="1"/>
          </p:cNvSpPr>
          <p:nvPr/>
        </p:nvSpPr>
        <p:spPr bwMode="auto">
          <a:xfrm>
            <a:off x="827088" y="260350"/>
            <a:ext cx="7561262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r>
              <a:rPr lang="sk-SK" altLang="sk-SK" b="1">
                <a:solidFill>
                  <a:srgbClr val="4D4D4D"/>
                </a:solidFill>
              </a:rPr>
              <a:t>4.2. Názory na to, v akých prípadoch by mali byť interrupcie povolené</a:t>
            </a:r>
            <a:endParaRPr lang="en-US" altLang="sk-SK" b="1">
              <a:solidFill>
                <a:srgbClr val="4D4D4D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24" name="Rectangle 39"/>
          <p:cNvSpPr txBox="1">
            <a:spLocks noGrp="1" noChangeArrowheads="1"/>
          </p:cNvSpPr>
          <p:nvPr/>
        </p:nvSpPr>
        <p:spPr bwMode="auto">
          <a:xfrm>
            <a:off x="7513638" y="6637338"/>
            <a:ext cx="1630362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r"/>
            <a:fld id="{BFCA2E08-0FFE-4EB7-8C11-6649A739F45E}" type="slidenum">
              <a:rPr lang="cs-CZ" altLang="sk-SK" sz="1200">
                <a:solidFill>
                  <a:schemeClr val="bg2"/>
                </a:solidFill>
              </a:rPr>
              <a:pPr algn="r"/>
              <a:t>51</a:t>
            </a:fld>
            <a:endParaRPr lang="cs-CZ" altLang="sk-SK" sz="1200">
              <a:solidFill>
                <a:schemeClr val="bg2"/>
              </a:solidFill>
            </a:endParaRPr>
          </a:p>
        </p:txBody>
      </p:sp>
      <p:sp>
        <p:nvSpPr>
          <p:cNvPr id="60425" name="Rectangle 3"/>
          <p:cNvSpPr>
            <a:spLocks noChangeArrowheads="1"/>
          </p:cNvSpPr>
          <p:nvPr/>
        </p:nvSpPr>
        <p:spPr bwMode="auto">
          <a:xfrm>
            <a:off x="0" y="260350"/>
            <a:ext cx="91440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/>
            <a:r>
              <a:rPr lang="sk-SK" altLang="sk-SK" b="1">
                <a:solidFill>
                  <a:srgbClr val="4D4D4D"/>
                </a:solidFill>
              </a:rPr>
              <a:t>Názory na to, v akých prípadoch by mali byť interrupcie povolené</a:t>
            </a:r>
            <a:endParaRPr lang="en-US" altLang="sk-SK" b="1">
              <a:solidFill>
                <a:srgbClr val="4D4D4D"/>
              </a:solidFill>
            </a:endParaRPr>
          </a:p>
          <a:p>
            <a:pPr algn="ctr"/>
            <a:r>
              <a:rPr lang="sk-SK" altLang="sk-SK" sz="1600" b="1">
                <a:solidFill>
                  <a:srgbClr val="4D4D4D"/>
                </a:solidFill>
              </a:rPr>
              <a:t> </a:t>
            </a:r>
            <a:r>
              <a:rPr lang="en-GB" altLang="sk-SK" sz="1600">
                <a:solidFill>
                  <a:srgbClr val="4D4D4D"/>
                </a:solidFill>
              </a:rPr>
              <a:t>%</a:t>
            </a:r>
            <a:r>
              <a:rPr lang="sk-SK" altLang="sk-SK" sz="1600">
                <a:solidFill>
                  <a:srgbClr val="4D4D4D"/>
                </a:solidFill>
              </a:rPr>
              <a:t> tých respondentov, ktorí interrupcie zásadne neodmietajú; január 2016; báza: 895 respondentov</a:t>
            </a:r>
          </a:p>
        </p:txBody>
      </p:sp>
      <p:sp>
        <p:nvSpPr>
          <p:cNvPr id="60426" name="Rectangle 7"/>
          <p:cNvSpPr>
            <a:spLocks noChangeArrowheads="1"/>
          </p:cNvSpPr>
          <p:nvPr/>
        </p:nvSpPr>
        <p:spPr bwMode="auto">
          <a:xfrm>
            <a:off x="971550" y="6237288"/>
            <a:ext cx="7848600" cy="400050"/>
          </a:xfrm>
          <a:prstGeom prst="rect">
            <a:avLst/>
          </a:prstGeom>
          <a:noFill/>
          <a:ln w="3175" cap="rnd" algn="ctr">
            <a:solidFill>
              <a:schemeClr val="tx1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0" hangingPunct="0"/>
            <a:r>
              <a:rPr lang="sk-SK" altLang="sk-SK" sz="1000" i="1">
                <a:solidFill>
                  <a:srgbClr val="4D4D4D"/>
                </a:solidFill>
              </a:rPr>
              <a:t>Otázka: „A čo si myslíte, v ktorých z nasledujúcich prípadov by podľa Vás malo byť dovolené umelé ukončenie tehotenstva? Budem Vám postupne čítať rôzne dôvody a Vy mi, prosím, povedzte, čo si myslíte, či by v danom prípade malo alebo nemalo byť dovolené umelé ukončenie tehotenstva.“</a:t>
            </a:r>
            <a:endParaRPr lang="en-US" altLang="sk-SK" sz="1000" i="1">
              <a:solidFill>
                <a:srgbClr val="4D4D4D"/>
              </a:solidFill>
            </a:endParaRPr>
          </a:p>
        </p:txBody>
      </p:sp>
      <p:graphicFrame>
        <p:nvGraphicFramePr>
          <p:cNvPr id="60423" name="Object 7"/>
          <p:cNvGraphicFramePr>
            <a:graphicFrameLocks noChangeAspect="1"/>
          </p:cNvGraphicFramePr>
          <p:nvPr/>
        </p:nvGraphicFramePr>
        <p:xfrm>
          <a:off x="323850" y="1268413"/>
          <a:ext cx="8629650" cy="4957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492" name="Graf" r:id="rId4" imgW="8839200" imgH="5391302" progId="MSGraph.Chart.8">
                  <p:embed followColorScheme="full"/>
                </p:oleObj>
              </mc:Choice>
              <mc:Fallback>
                <p:oleObj name="Graf" r:id="rId4" imgW="8839200" imgH="5391302" progId="MSGraph.Chart.8">
                  <p:embed followColorScheme="full"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1268413"/>
                        <a:ext cx="8629650" cy="49577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7" name="Zástupný symbol čísla snímky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fld id="{78EB1ED4-9A60-43A1-AA05-0EA108C160E4}" type="slidenum">
              <a:rPr lang="cs-CZ" altLang="sk-SK">
                <a:solidFill>
                  <a:srgbClr val="808080"/>
                </a:solidFill>
              </a:rPr>
              <a:pPr/>
              <a:t>52</a:t>
            </a:fld>
            <a:endParaRPr lang="cs-CZ" altLang="sk-SK">
              <a:solidFill>
                <a:srgbClr val="808080"/>
              </a:solidFill>
            </a:endParaRPr>
          </a:p>
        </p:txBody>
      </p:sp>
      <p:sp>
        <p:nvSpPr>
          <p:cNvPr id="61448" name="Rectangle 7"/>
          <p:cNvSpPr>
            <a:spLocks noChangeArrowheads="1"/>
          </p:cNvSpPr>
          <p:nvPr/>
        </p:nvSpPr>
        <p:spPr bwMode="auto">
          <a:xfrm>
            <a:off x="0" y="144463"/>
            <a:ext cx="9144000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0" hangingPunct="0">
              <a:lnSpc>
                <a:spcPct val="110000"/>
              </a:lnSpc>
            </a:pPr>
            <a:r>
              <a:rPr lang="sk-SK" altLang="sk-SK" b="1">
                <a:solidFill>
                  <a:srgbClr val="4D4D4D"/>
                </a:solidFill>
              </a:rPr>
              <a:t>Malo by byť dovolené umelé ukončenie tehotenstva z dôvodov ... (súhlas)</a:t>
            </a:r>
            <a:br>
              <a:rPr lang="sk-SK" altLang="sk-SK" b="1">
                <a:solidFill>
                  <a:srgbClr val="4D4D4D"/>
                </a:solidFill>
              </a:rPr>
            </a:br>
            <a:r>
              <a:rPr lang="en-GB" altLang="sk-SK" sz="1600">
                <a:solidFill>
                  <a:srgbClr val="4D4D4D"/>
                </a:solidFill>
              </a:rPr>
              <a:t>% </a:t>
            </a:r>
            <a:r>
              <a:rPr lang="sk-SK" altLang="sk-SK" sz="1600">
                <a:solidFill>
                  <a:srgbClr val="4D4D4D"/>
                </a:solidFill>
              </a:rPr>
              <a:t> tých  respondentov, ktorí interrupcie zásadne neodmietajú; porovnanie</a:t>
            </a:r>
            <a:endParaRPr lang="en-GB" altLang="sk-SK" sz="1400" b="1">
              <a:solidFill>
                <a:srgbClr val="808080"/>
              </a:solidFill>
            </a:endParaRPr>
          </a:p>
        </p:txBody>
      </p:sp>
      <p:graphicFrame>
        <p:nvGraphicFramePr>
          <p:cNvPr id="61454" name="Object 14"/>
          <p:cNvGraphicFramePr>
            <a:graphicFrameLocks noChangeAspect="1"/>
          </p:cNvGraphicFramePr>
          <p:nvPr/>
        </p:nvGraphicFramePr>
        <p:xfrm>
          <a:off x="174625" y="1058863"/>
          <a:ext cx="8751888" cy="5443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19" name="Graf" r:id="rId4" imgW="8829751" imgH="5495849" progId="MSGraph.Chart.8">
                  <p:embed followColorScheme="full"/>
                </p:oleObj>
              </mc:Choice>
              <mc:Fallback>
                <p:oleObj name="Graf" r:id="rId4" imgW="8829751" imgH="5495849" progId="MSGraph.Chart.8">
                  <p:embed followColorScheme="full"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4625" y="1058863"/>
                        <a:ext cx="8751888" cy="54435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24" name="Rectangle 39"/>
          <p:cNvSpPr txBox="1">
            <a:spLocks noGrp="1" noChangeArrowheads="1"/>
          </p:cNvSpPr>
          <p:nvPr/>
        </p:nvSpPr>
        <p:spPr bwMode="auto">
          <a:xfrm>
            <a:off x="7513638" y="6637338"/>
            <a:ext cx="1630362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r"/>
            <a:fld id="{BFCA2E08-0FFE-4EB7-8C11-6649A739F45E}" type="slidenum">
              <a:rPr lang="cs-CZ" altLang="sk-SK" sz="1200">
                <a:solidFill>
                  <a:schemeClr val="bg2"/>
                </a:solidFill>
              </a:rPr>
              <a:pPr algn="r"/>
              <a:t>53</a:t>
            </a:fld>
            <a:endParaRPr lang="cs-CZ" altLang="sk-SK" sz="1200">
              <a:solidFill>
                <a:schemeClr val="bg2"/>
              </a:solidFill>
            </a:endParaRPr>
          </a:p>
        </p:txBody>
      </p:sp>
      <p:sp>
        <p:nvSpPr>
          <p:cNvPr id="60425" name="Rectangle 3"/>
          <p:cNvSpPr>
            <a:spLocks noChangeArrowheads="1"/>
          </p:cNvSpPr>
          <p:nvPr/>
        </p:nvSpPr>
        <p:spPr bwMode="auto">
          <a:xfrm>
            <a:off x="0" y="260350"/>
            <a:ext cx="91440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/>
            <a:r>
              <a:rPr lang="sk-SK" altLang="sk-SK" b="1" dirty="0">
                <a:solidFill>
                  <a:srgbClr val="4D4D4D"/>
                </a:solidFill>
              </a:rPr>
              <a:t>Názory na to, v akých prípadoch by mali byť interrupcie povolené</a:t>
            </a:r>
            <a:endParaRPr lang="en-US" altLang="sk-SK" b="1" dirty="0">
              <a:solidFill>
                <a:srgbClr val="4D4D4D"/>
              </a:solidFill>
            </a:endParaRPr>
          </a:p>
          <a:p>
            <a:pPr algn="ctr"/>
            <a:r>
              <a:rPr lang="sk-SK" altLang="sk-SK" sz="1600" b="1" u="sng" dirty="0">
                <a:solidFill>
                  <a:srgbClr val="4D4D4D"/>
                </a:solidFill>
              </a:rPr>
              <a:t> </a:t>
            </a:r>
            <a:r>
              <a:rPr lang="en-GB" altLang="sk-SK" sz="1600" u="sng" dirty="0">
                <a:solidFill>
                  <a:srgbClr val="4D4D4D"/>
                </a:solidFill>
              </a:rPr>
              <a:t>%</a:t>
            </a:r>
            <a:r>
              <a:rPr lang="sk-SK" altLang="sk-SK" sz="1600" u="sng" dirty="0">
                <a:solidFill>
                  <a:srgbClr val="4D4D4D"/>
                </a:solidFill>
              </a:rPr>
              <a:t> všetkých respondentov</a:t>
            </a:r>
            <a:r>
              <a:rPr lang="sk-SK" altLang="sk-SK" sz="1600" dirty="0">
                <a:solidFill>
                  <a:srgbClr val="4D4D4D"/>
                </a:solidFill>
              </a:rPr>
              <a:t>; január 2016; </a:t>
            </a:r>
            <a:r>
              <a:rPr lang="sk-SK" altLang="sk-SK" sz="1600" u="sng" dirty="0">
                <a:solidFill>
                  <a:srgbClr val="4D4D4D"/>
                </a:solidFill>
              </a:rPr>
              <a:t>báza: 1009 respondentov</a:t>
            </a:r>
          </a:p>
        </p:txBody>
      </p:sp>
      <p:sp>
        <p:nvSpPr>
          <p:cNvPr id="60426" name="Rectangle 7"/>
          <p:cNvSpPr>
            <a:spLocks noChangeArrowheads="1"/>
          </p:cNvSpPr>
          <p:nvPr/>
        </p:nvSpPr>
        <p:spPr bwMode="auto">
          <a:xfrm>
            <a:off x="971550" y="6237288"/>
            <a:ext cx="7848600" cy="400050"/>
          </a:xfrm>
          <a:prstGeom prst="rect">
            <a:avLst/>
          </a:prstGeom>
          <a:noFill/>
          <a:ln w="3175" cap="rnd" algn="ctr">
            <a:solidFill>
              <a:schemeClr val="tx1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0" hangingPunct="0"/>
            <a:r>
              <a:rPr lang="sk-SK" altLang="sk-SK" sz="1000" i="1">
                <a:solidFill>
                  <a:srgbClr val="4D4D4D"/>
                </a:solidFill>
              </a:rPr>
              <a:t>Otázka: „A čo si myslíte, v ktorých z nasledujúcich prípadov by podľa Vás malo byť dovolené umelé ukončenie tehotenstva? Budem Vám postupne čítať rôzne dôvody a Vy mi, prosím, povedzte, čo si myslíte, či by v danom prípade malo alebo nemalo byť dovolené umelé ukončenie tehotenstva.“</a:t>
            </a:r>
            <a:endParaRPr lang="en-US" altLang="sk-SK" sz="1000" i="1">
              <a:solidFill>
                <a:srgbClr val="4D4D4D"/>
              </a:solidFill>
            </a:endParaRPr>
          </a:p>
        </p:txBody>
      </p:sp>
      <p:graphicFrame>
        <p:nvGraphicFramePr>
          <p:cNvPr id="60423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36873485"/>
              </p:ext>
            </p:extLst>
          </p:nvPr>
        </p:nvGraphicFramePr>
        <p:xfrm>
          <a:off x="323850" y="1124744"/>
          <a:ext cx="8629650" cy="4957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1907" name="Chart" r:id="rId4" imgW="8839290" imgH="5391090" progId="MSGraph.Chart.8">
                  <p:embed followColorScheme="full"/>
                </p:oleObj>
              </mc:Choice>
              <mc:Fallback>
                <p:oleObj name="Chart" r:id="rId4" imgW="8839290" imgH="5391090" progId="MSGraph.Chart.8">
                  <p:embed followColorScheme="full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1124744"/>
                        <a:ext cx="8629650" cy="49577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28072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17" name="Rectangle 39"/>
          <p:cNvSpPr txBox="1">
            <a:spLocks noGrp="1" noChangeArrowheads="1"/>
          </p:cNvSpPr>
          <p:nvPr/>
        </p:nvSpPr>
        <p:spPr bwMode="auto">
          <a:xfrm>
            <a:off x="7513638" y="6637338"/>
            <a:ext cx="1630362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r"/>
            <a:fld id="{C9E5CFFD-184B-4C05-A00C-512FCEFC6D9F}" type="slidenum">
              <a:rPr lang="cs-CZ" altLang="sk-SK" sz="1200">
                <a:solidFill>
                  <a:schemeClr val="bg2"/>
                </a:solidFill>
              </a:rPr>
              <a:pPr algn="r"/>
              <a:t>54</a:t>
            </a:fld>
            <a:endParaRPr lang="cs-CZ" altLang="sk-SK" sz="1200">
              <a:solidFill>
                <a:schemeClr val="bg2"/>
              </a:solidFill>
            </a:endParaRPr>
          </a:p>
        </p:txBody>
      </p:sp>
      <p:graphicFrame>
        <p:nvGraphicFramePr>
          <p:cNvPr id="16615" name="Object 23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59435473"/>
              </p:ext>
            </p:extLst>
          </p:nvPr>
        </p:nvGraphicFramePr>
        <p:xfrm>
          <a:off x="306388" y="906463"/>
          <a:ext cx="8658225" cy="577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688" name="Chart" r:id="rId4" imgW="11334778" imgH="7524630" progId="MSGraph.Chart.8">
                  <p:embed followColorScheme="full"/>
                </p:oleObj>
              </mc:Choice>
              <mc:Fallback>
                <p:oleObj name="Chart" r:id="rId4" imgW="11334778" imgH="7524630" progId="MSGraph.Chart.8">
                  <p:embed followColorScheme="full"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6388" y="906463"/>
                        <a:ext cx="8658225" cy="5778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619" name="Rectangle 4"/>
          <p:cNvSpPr>
            <a:spLocks noChangeArrowheads="1"/>
          </p:cNvSpPr>
          <p:nvPr/>
        </p:nvSpPr>
        <p:spPr bwMode="auto">
          <a:xfrm>
            <a:off x="7145338" y="6613525"/>
            <a:ext cx="1871662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sk-SK" altLang="sk-SK" sz="900" i="1">
                <a:solidFill>
                  <a:srgbClr val="000000"/>
                </a:solidFill>
                <a:latin typeface="Arial" panose="020B0604020202020204" pitchFamily="34" charset="0"/>
              </a:rPr>
              <a:t>%, N = 1009, celá vzorka</a:t>
            </a:r>
          </a:p>
        </p:txBody>
      </p:sp>
      <p:sp>
        <p:nvSpPr>
          <p:cNvPr id="16620" name="Rectangle 5"/>
          <p:cNvSpPr>
            <a:spLocks noChangeArrowheads="1"/>
          </p:cNvSpPr>
          <p:nvPr/>
        </p:nvSpPr>
        <p:spPr bwMode="auto">
          <a:xfrm>
            <a:off x="0" y="1438275"/>
            <a:ext cx="82708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>
                <a:solidFill>
                  <a:srgbClr val="808080"/>
                </a:solidFill>
              </a:rPr>
              <a:t>pohlavie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16621" name="Rectangle 6"/>
          <p:cNvSpPr>
            <a:spLocks noChangeArrowheads="1"/>
          </p:cNvSpPr>
          <p:nvPr/>
        </p:nvSpPr>
        <p:spPr bwMode="auto">
          <a:xfrm>
            <a:off x="-14288" y="2111375"/>
            <a:ext cx="61118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>
                <a:solidFill>
                  <a:srgbClr val="808080"/>
                </a:solidFill>
              </a:rPr>
              <a:t>vek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16622" name="Rectangle 7"/>
          <p:cNvSpPr>
            <a:spLocks noChangeArrowheads="1"/>
          </p:cNvSpPr>
          <p:nvPr/>
        </p:nvSpPr>
        <p:spPr bwMode="auto">
          <a:xfrm>
            <a:off x="0" y="3068638"/>
            <a:ext cx="82708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>
                <a:solidFill>
                  <a:srgbClr val="808080"/>
                </a:solidFill>
              </a:rPr>
              <a:t>vzdelanie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16623" name="Rectangle 8"/>
          <p:cNvSpPr>
            <a:spLocks noChangeArrowheads="1"/>
          </p:cNvSpPr>
          <p:nvPr/>
        </p:nvSpPr>
        <p:spPr bwMode="auto">
          <a:xfrm>
            <a:off x="-11113" y="4897438"/>
            <a:ext cx="1187451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>
                <a:solidFill>
                  <a:srgbClr val="808080"/>
                </a:solidFill>
              </a:rPr>
              <a:t>zamestnanie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16624" name="Line 10"/>
          <p:cNvSpPr>
            <a:spLocks noChangeShapeType="1"/>
          </p:cNvSpPr>
          <p:nvPr/>
        </p:nvSpPr>
        <p:spPr bwMode="auto">
          <a:xfrm>
            <a:off x="6899275" y="1363663"/>
            <a:ext cx="0" cy="523875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graphicFrame>
        <p:nvGraphicFramePr>
          <p:cNvPr id="16616" name="Object 23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62518292"/>
              </p:ext>
            </p:extLst>
          </p:nvPr>
        </p:nvGraphicFramePr>
        <p:xfrm>
          <a:off x="5228164" y="1050925"/>
          <a:ext cx="3730625" cy="5654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689" name="Chart" r:id="rId6" imgW="4914799" imgH="7419870" progId="MSGraph.Chart.8">
                  <p:embed followColorScheme="full"/>
                </p:oleObj>
              </mc:Choice>
              <mc:Fallback>
                <p:oleObj name="Chart" r:id="rId6" imgW="4914799" imgH="7419870" progId="MSGraph.Chart.8">
                  <p:embed followColorScheme="full"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28164" y="1050925"/>
                        <a:ext cx="3730625" cy="5654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625" name="Line 12"/>
          <p:cNvSpPr>
            <a:spLocks noChangeShapeType="1"/>
          </p:cNvSpPr>
          <p:nvPr/>
        </p:nvSpPr>
        <p:spPr bwMode="auto">
          <a:xfrm flipV="1">
            <a:off x="4694238" y="1373033"/>
            <a:ext cx="4454525" cy="30163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6626" name="Line 16"/>
          <p:cNvSpPr>
            <a:spLocks noChangeShapeType="1"/>
          </p:cNvSpPr>
          <p:nvPr/>
        </p:nvSpPr>
        <p:spPr bwMode="auto">
          <a:xfrm flipV="1">
            <a:off x="4694238" y="2181070"/>
            <a:ext cx="4462462" cy="25399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6627" name="Rectangle 17"/>
          <p:cNvSpPr>
            <a:spLocks noChangeArrowheads="1"/>
          </p:cNvSpPr>
          <p:nvPr/>
        </p:nvSpPr>
        <p:spPr bwMode="auto">
          <a:xfrm>
            <a:off x="8494713" y="2833688"/>
            <a:ext cx="433387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350" tIns="6350" rIns="6350" bIns="6350" anchor="b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r" fontAlgn="b"/>
            <a:endParaRPr lang="sk-SK" altLang="sk-SK" sz="800" i="1">
              <a:solidFill>
                <a:srgbClr val="7F7F7F"/>
              </a:solidFill>
              <a:latin typeface="Arial Narrow CE"/>
            </a:endParaRPr>
          </a:p>
        </p:txBody>
      </p:sp>
      <p:sp>
        <p:nvSpPr>
          <p:cNvPr id="16628" name="Rectangle 18"/>
          <p:cNvSpPr>
            <a:spLocks noChangeArrowheads="1"/>
          </p:cNvSpPr>
          <p:nvPr/>
        </p:nvSpPr>
        <p:spPr bwMode="auto">
          <a:xfrm>
            <a:off x="-15875" y="3681413"/>
            <a:ext cx="82708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>
                <a:solidFill>
                  <a:srgbClr val="808080"/>
                </a:solidFill>
              </a:rPr>
              <a:t>národnosť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16629" name="Rectangle 19"/>
          <p:cNvSpPr>
            <a:spLocks noChangeArrowheads="1"/>
          </p:cNvSpPr>
          <p:nvPr/>
        </p:nvSpPr>
        <p:spPr bwMode="auto">
          <a:xfrm>
            <a:off x="4678363" y="5513388"/>
            <a:ext cx="1079500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>
                <a:solidFill>
                  <a:srgbClr val="808080"/>
                </a:solidFill>
              </a:rPr>
              <a:t>kraj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16630" name="Rectangle 20"/>
          <p:cNvSpPr>
            <a:spLocks noChangeArrowheads="1"/>
          </p:cNvSpPr>
          <p:nvPr/>
        </p:nvSpPr>
        <p:spPr bwMode="auto">
          <a:xfrm>
            <a:off x="-36513" y="1149350"/>
            <a:ext cx="933451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0" hangingPunct="0"/>
            <a:r>
              <a:rPr lang="sk-SK" altLang="sk-SK" sz="1000" b="1">
                <a:solidFill>
                  <a:srgbClr val="808080"/>
                </a:solidFill>
              </a:rPr>
              <a:t>CELÁ VZORKA</a:t>
            </a:r>
          </a:p>
        </p:txBody>
      </p:sp>
      <p:sp>
        <p:nvSpPr>
          <p:cNvPr id="16631" name="Line 21"/>
          <p:cNvSpPr>
            <a:spLocks noChangeShapeType="1"/>
          </p:cNvSpPr>
          <p:nvPr/>
        </p:nvSpPr>
        <p:spPr bwMode="auto">
          <a:xfrm>
            <a:off x="-15875" y="1335088"/>
            <a:ext cx="4371975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sk-SK"/>
          </a:p>
        </p:txBody>
      </p:sp>
      <p:sp>
        <p:nvSpPr>
          <p:cNvPr id="16632" name="Rectangle 29"/>
          <p:cNvSpPr>
            <a:spLocks noChangeArrowheads="1"/>
          </p:cNvSpPr>
          <p:nvPr/>
        </p:nvSpPr>
        <p:spPr bwMode="auto">
          <a:xfrm>
            <a:off x="4694238" y="1544638"/>
            <a:ext cx="9350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r>
              <a:rPr lang="sk-SK" altLang="sk-SK" sz="1000" b="1">
                <a:solidFill>
                  <a:srgbClr val="808080"/>
                </a:solidFill>
              </a:rPr>
              <a:t>rodinný </a:t>
            </a:r>
          </a:p>
          <a:p>
            <a:r>
              <a:rPr lang="sk-SK" altLang="sk-SK" sz="1000" b="1">
                <a:solidFill>
                  <a:srgbClr val="808080"/>
                </a:solidFill>
              </a:rPr>
              <a:t>stav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16633" name="Line 314"/>
          <p:cNvSpPr>
            <a:spLocks noChangeShapeType="1"/>
          </p:cNvSpPr>
          <p:nvPr/>
        </p:nvSpPr>
        <p:spPr bwMode="auto">
          <a:xfrm>
            <a:off x="1588" y="1698625"/>
            <a:ext cx="4371975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sk-SK"/>
          </a:p>
        </p:txBody>
      </p:sp>
      <p:sp>
        <p:nvSpPr>
          <p:cNvPr id="16634" name="Line 315"/>
          <p:cNvSpPr>
            <a:spLocks noChangeShapeType="1"/>
          </p:cNvSpPr>
          <p:nvPr/>
        </p:nvSpPr>
        <p:spPr bwMode="auto">
          <a:xfrm>
            <a:off x="-7938" y="2808288"/>
            <a:ext cx="4371976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sk-SK"/>
          </a:p>
        </p:txBody>
      </p:sp>
      <p:sp>
        <p:nvSpPr>
          <p:cNvPr id="16635" name="Line 316"/>
          <p:cNvSpPr>
            <a:spLocks noChangeShapeType="1"/>
          </p:cNvSpPr>
          <p:nvPr/>
        </p:nvSpPr>
        <p:spPr bwMode="auto">
          <a:xfrm>
            <a:off x="1588" y="3529013"/>
            <a:ext cx="4371975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sk-SK"/>
          </a:p>
        </p:txBody>
      </p:sp>
      <p:sp>
        <p:nvSpPr>
          <p:cNvPr id="16636" name="Line 317"/>
          <p:cNvSpPr>
            <a:spLocks noChangeShapeType="1"/>
          </p:cNvSpPr>
          <p:nvPr/>
        </p:nvSpPr>
        <p:spPr bwMode="auto">
          <a:xfrm>
            <a:off x="3175" y="4087813"/>
            <a:ext cx="4371975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sk-SK"/>
          </a:p>
        </p:txBody>
      </p:sp>
      <p:sp>
        <p:nvSpPr>
          <p:cNvPr id="16637" name="Rectangle 6"/>
          <p:cNvSpPr>
            <a:spLocks noChangeArrowheads="1"/>
          </p:cNvSpPr>
          <p:nvPr/>
        </p:nvSpPr>
        <p:spPr bwMode="auto">
          <a:xfrm>
            <a:off x="4635500" y="2646363"/>
            <a:ext cx="993775" cy="55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>
                <a:solidFill>
                  <a:srgbClr val="808080"/>
                </a:solidFill>
              </a:rPr>
              <a:t>čistý mesačný príjem domácnosti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graphicFrame>
        <p:nvGraphicFramePr>
          <p:cNvPr id="16706" name="Group 322"/>
          <p:cNvGraphicFramePr>
            <a:graphicFrameLocks noGrp="1"/>
          </p:cNvGraphicFramePr>
          <p:nvPr/>
        </p:nvGraphicFramePr>
        <p:xfrm>
          <a:off x="8783638" y="1176338"/>
          <a:ext cx="266700" cy="5486400"/>
        </p:xfrm>
        <a:graphic>
          <a:graphicData uri="http://schemas.openxmlformats.org/drawingml/2006/table">
            <a:tbl>
              <a:tblPr/>
              <a:tblGrid>
                <a:gridCol w="26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1 009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619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250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61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79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69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65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185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143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152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127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170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98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305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138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162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155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123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126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116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106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11</a:t>
                      </a:r>
                      <a:r>
                        <a:rPr kumimoji="0" lang="sk-SK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</a:t>
                      </a:r>
                      <a:endParaRPr kumimoji="0" lang="cs-CZ" altLang="sk-SK" sz="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133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126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125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145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</a:t>
                      </a:r>
                      <a:r>
                        <a:rPr kumimoji="0" lang="sk-SK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44</a:t>
                      </a:r>
                      <a:endParaRPr kumimoji="0" lang="cs-CZ" altLang="sk-SK" sz="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</a:tbl>
          </a:graphicData>
        </a:graphic>
      </p:graphicFrame>
      <p:sp>
        <p:nvSpPr>
          <p:cNvPr id="16666" name="Line 28"/>
          <p:cNvSpPr>
            <a:spLocks noChangeShapeType="1"/>
          </p:cNvSpPr>
          <p:nvPr/>
        </p:nvSpPr>
        <p:spPr bwMode="auto">
          <a:xfrm flipV="1">
            <a:off x="4694238" y="3813175"/>
            <a:ext cx="4449762" cy="794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6667" name="Line 28"/>
          <p:cNvSpPr>
            <a:spLocks noChangeShapeType="1"/>
          </p:cNvSpPr>
          <p:nvPr/>
        </p:nvSpPr>
        <p:spPr bwMode="auto">
          <a:xfrm flipV="1">
            <a:off x="4694238" y="5032530"/>
            <a:ext cx="4449762" cy="6346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6668" name="Line 317"/>
          <p:cNvSpPr>
            <a:spLocks noChangeShapeType="1"/>
          </p:cNvSpPr>
          <p:nvPr/>
        </p:nvSpPr>
        <p:spPr bwMode="auto">
          <a:xfrm>
            <a:off x="34925" y="5732463"/>
            <a:ext cx="4371975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sk-SK"/>
          </a:p>
        </p:txBody>
      </p:sp>
      <p:graphicFrame>
        <p:nvGraphicFramePr>
          <p:cNvPr id="16705" name="Group 321"/>
          <p:cNvGraphicFramePr>
            <a:graphicFrameLocks noGrp="1"/>
          </p:cNvGraphicFramePr>
          <p:nvPr/>
        </p:nvGraphicFramePr>
        <p:xfrm>
          <a:off x="4300538" y="1163638"/>
          <a:ext cx="323850" cy="5476890"/>
        </p:xfrm>
        <a:graphic>
          <a:graphicData uri="http://schemas.openxmlformats.org/drawingml/2006/table">
            <a:tbl>
              <a:tblPr/>
              <a:tblGrid>
                <a:gridCol w="323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1 00</a:t>
                      </a:r>
                      <a:r>
                        <a:rPr kumimoji="0" lang="sk-SK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9</a:t>
                      </a:r>
                      <a:endParaRPr kumimoji="0" lang="cs-CZ" altLang="sk-SK" sz="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489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520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128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209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180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176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161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155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155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294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378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182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869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105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35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45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249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181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91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80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210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83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23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47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73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293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255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266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122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</a:tbl>
          </a:graphicData>
        </a:graphic>
      </p:graphicFrame>
      <p:sp>
        <p:nvSpPr>
          <p:cNvPr id="16700" name="Rectangle 6"/>
          <p:cNvSpPr>
            <a:spLocks noChangeArrowheads="1"/>
          </p:cNvSpPr>
          <p:nvPr/>
        </p:nvSpPr>
        <p:spPr bwMode="auto">
          <a:xfrm>
            <a:off x="6350" y="5911850"/>
            <a:ext cx="8969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>
                <a:solidFill>
                  <a:srgbClr val="808080"/>
                </a:solidFill>
              </a:rPr>
              <a:t>počet členov domácnosti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16701" name="Rectangle 6"/>
          <p:cNvSpPr>
            <a:spLocks noChangeArrowheads="1"/>
          </p:cNvSpPr>
          <p:nvPr/>
        </p:nvSpPr>
        <p:spPr bwMode="auto">
          <a:xfrm>
            <a:off x="4635500" y="4227513"/>
            <a:ext cx="896938" cy="55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>
                <a:solidFill>
                  <a:srgbClr val="808080"/>
                </a:solidFill>
              </a:rPr>
              <a:t>počet obyvateľov obce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cxnSp>
        <p:nvCxnSpPr>
          <p:cNvPr id="16702" name="Rovná spojnica 4"/>
          <p:cNvCxnSpPr>
            <a:cxnSpLocks noChangeShapeType="1"/>
          </p:cNvCxnSpPr>
          <p:nvPr/>
        </p:nvCxnSpPr>
        <p:spPr bwMode="auto">
          <a:xfrm>
            <a:off x="3887776" y="1141258"/>
            <a:ext cx="0" cy="5487988"/>
          </a:xfrm>
          <a:prstGeom prst="line">
            <a:avLst/>
          </a:prstGeom>
          <a:noFill/>
          <a:ln w="12700" algn="ctr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703" name="Rovná spojnica 35"/>
          <p:cNvCxnSpPr>
            <a:cxnSpLocks noChangeShapeType="1"/>
          </p:cNvCxnSpPr>
          <p:nvPr/>
        </p:nvCxnSpPr>
        <p:spPr bwMode="auto">
          <a:xfrm>
            <a:off x="8250384" y="1181100"/>
            <a:ext cx="0" cy="5487988"/>
          </a:xfrm>
          <a:prstGeom prst="line">
            <a:avLst/>
          </a:prstGeom>
          <a:noFill/>
          <a:ln w="12700" algn="ctr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4" name="Rectangle 3"/>
          <p:cNvSpPr>
            <a:spLocks noChangeArrowheads="1"/>
          </p:cNvSpPr>
          <p:nvPr/>
        </p:nvSpPr>
        <p:spPr bwMode="auto">
          <a:xfrm>
            <a:off x="684213" y="231775"/>
            <a:ext cx="7716837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0" hangingPunct="0"/>
            <a:r>
              <a:rPr lang="sk-SK" altLang="sk-SK" sz="1600" b="1" dirty="0">
                <a:solidFill>
                  <a:srgbClr val="4D4D4D"/>
                </a:solidFill>
              </a:rPr>
              <a:t>Názor interrupciu z </a:t>
            </a:r>
            <a:r>
              <a:rPr lang="sk-SK" altLang="sk-SK" sz="1600" b="1" dirty="0" smtClean="0">
                <a:solidFill>
                  <a:srgbClr val="4D4D4D"/>
                </a:solidFill>
              </a:rPr>
              <a:t>dôvodu </a:t>
            </a:r>
            <a:r>
              <a:rPr lang="sk-SK" altLang="sk-SK" sz="1600" b="1" u="sng" dirty="0" smtClean="0">
                <a:solidFill>
                  <a:srgbClr val="4D4D4D"/>
                </a:solidFill>
              </a:rPr>
              <a:t>ohrozenia života matky</a:t>
            </a:r>
            <a:endParaRPr lang="sk-SK" altLang="sk-SK" sz="1600" b="1" u="sng" dirty="0">
              <a:solidFill>
                <a:srgbClr val="4D4D4D"/>
              </a:solidFill>
            </a:endParaRPr>
          </a:p>
          <a:p>
            <a:pPr algn="ctr" eaLnBrk="0" hangingPunct="0"/>
            <a:r>
              <a:rPr lang="sk-SK" altLang="sk-SK" sz="1600" b="1" dirty="0">
                <a:solidFill>
                  <a:srgbClr val="4D4D4D"/>
                </a:solidFill>
              </a:rPr>
              <a:t>podľa sociálno-demografických charakteristík respondentov</a:t>
            </a:r>
          </a:p>
        </p:txBody>
      </p:sp>
    </p:spTree>
    <p:extLst>
      <p:ext uri="{BB962C8B-B14F-4D97-AF65-F5344CB8AC3E}">
        <p14:creationId xmlns:p14="http://schemas.microsoft.com/office/powerpoint/2010/main" val="2277195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9" name="Rectangle 39"/>
          <p:cNvSpPr txBox="1">
            <a:spLocks noGrp="1" noChangeArrowheads="1"/>
          </p:cNvSpPr>
          <p:nvPr/>
        </p:nvSpPr>
        <p:spPr bwMode="auto">
          <a:xfrm>
            <a:off x="7513638" y="6637338"/>
            <a:ext cx="1630362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r"/>
            <a:fld id="{8662FF1E-FEDD-4CB5-A514-0DE587B7662D}" type="slidenum">
              <a:rPr lang="cs-CZ" altLang="sk-SK" sz="1200">
                <a:solidFill>
                  <a:schemeClr val="bg2"/>
                </a:solidFill>
              </a:rPr>
              <a:pPr algn="r"/>
              <a:t>55</a:t>
            </a:fld>
            <a:endParaRPr lang="cs-CZ" altLang="sk-SK" sz="1200">
              <a:solidFill>
                <a:schemeClr val="bg2"/>
              </a:solidFill>
            </a:endParaRPr>
          </a:p>
        </p:txBody>
      </p:sp>
      <p:graphicFrame>
        <p:nvGraphicFramePr>
          <p:cNvPr id="18637" name="Object 20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08825706"/>
              </p:ext>
            </p:extLst>
          </p:nvPr>
        </p:nvGraphicFramePr>
        <p:xfrm>
          <a:off x="323850" y="836613"/>
          <a:ext cx="8658225" cy="5683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714" name="Chart" r:id="rId4" imgW="11325323" imgH="7534350" progId="MSGraph.Chart.8">
                  <p:embed followColorScheme="full"/>
                </p:oleObj>
              </mc:Choice>
              <mc:Fallback>
                <p:oleObj name="Chart" r:id="rId4" imgW="11325323" imgH="7534350" progId="MSGraph.Chart.8">
                  <p:embed followColorScheme="full"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836613"/>
                        <a:ext cx="8658225" cy="5683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640" name="Line 10"/>
          <p:cNvSpPr>
            <a:spLocks noChangeShapeType="1"/>
          </p:cNvSpPr>
          <p:nvPr/>
        </p:nvSpPr>
        <p:spPr bwMode="auto">
          <a:xfrm>
            <a:off x="6899275" y="1363663"/>
            <a:ext cx="0" cy="523875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graphicFrame>
        <p:nvGraphicFramePr>
          <p:cNvPr id="18638" name="Object 20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19870521"/>
              </p:ext>
            </p:extLst>
          </p:nvPr>
        </p:nvGraphicFramePr>
        <p:xfrm>
          <a:off x="5295900" y="1049338"/>
          <a:ext cx="3633788" cy="5430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715" name="Chart" r:id="rId6" imgW="4876710" imgH="7315110" progId="MSGraph.Chart.8">
                  <p:embed followColorScheme="full"/>
                </p:oleObj>
              </mc:Choice>
              <mc:Fallback>
                <p:oleObj name="Chart" r:id="rId6" imgW="4876710" imgH="7315110" progId="MSGraph.Chart.8">
                  <p:embed followColorScheme="full"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95900" y="1049338"/>
                        <a:ext cx="3633788" cy="5430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641" name="Line 12"/>
          <p:cNvSpPr>
            <a:spLocks noChangeShapeType="1"/>
          </p:cNvSpPr>
          <p:nvPr/>
        </p:nvSpPr>
        <p:spPr bwMode="auto">
          <a:xfrm flipV="1">
            <a:off x="4794250" y="1595438"/>
            <a:ext cx="4349749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8643" name="Rectangle 17"/>
          <p:cNvSpPr>
            <a:spLocks noChangeArrowheads="1"/>
          </p:cNvSpPr>
          <p:nvPr/>
        </p:nvSpPr>
        <p:spPr bwMode="auto">
          <a:xfrm>
            <a:off x="8494713" y="2833688"/>
            <a:ext cx="433387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350" tIns="6350" rIns="6350" bIns="6350" anchor="b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r" fontAlgn="b"/>
            <a:endParaRPr lang="sk-SK" altLang="sk-SK" sz="800" i="1">
              <a:solidFill>
                <a:srgbClr val="7F7F7F"/>
              </a:solidFill>
              <a:latin typeface="Arial Narrow CE"/>
            </a:endParaRPr>
          </a:p>
        </p:txBody>
      </p:sp>
      <p:sp>
        <p:nvSpPr>
          <p:cNvPr id="18644" name="Rectangle 20"/>
          <p:cNvSpPr>
            <a:spLocks noChangeArrowheads="1"/>
          </p:cNvSpPr>
          <p:nvPr/>
        </p:nvSpPr>
        <p:spPr bwMode="auto">
          <a:xfrm>
            <a:off x="-36513" y="1149350"/>
            <a:ext cx="933451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0" hangingPunct="0"/>
            <a:r>
              <a:rPr lang="sk-SK" altLang="sk-SK" sz="1000" b="1">
                <a:solidFill>
                  <a:srgbClr val="808080"/>
                </a:solidFill>
              </a:rPr>
              <a:t>CELÁ VZORKA</a:t>
            </a:r>
          </a:p>
        </p:txBody>
      </p:sp>
      <p:sp>
        <p:nvSpPr>
          <p:cNvPr id="18645" name="Line 21"/>
          <p:cNvSpPr>
            <a:spLocks noChangeShapeType="1"/>
          </p:cNvSpPr>
          <p:nvPr/>
        </p:nvSpPr>
        <p:spPr bwMode="auto">
          <a:xfrm>
            <a:off x="0" y="1398588"/>
            <a:ext cx="4371975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sk-SK"/>
          </a:p>
        </p:txBody>
      </p:sp>
      <p:sp>
        <p:nvSpPr>
          <p:cNvPr id="18647" name="Line 317"/>
          <p:cNvSpPr>
            <a:spLocks noChangeShapeType="1"/>
          </p:cNvSpPr>
          <p:nvPr/>
        </p:nvSpPr>
        <p:spPr bwMode="auto">
          <a:xfrm>
            <a:off x="19050" y="4170363"/>
            <a:ext cx="4371975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sk-SK"/>
          </a:p>
        </p:txBody>
      </p:sp>
      <p:sp>
        <p:nvSpPr>
          <p:cNvPr id="18648" name="Line 28"/>
          <p:cNvSpPr>
            <a:spLocks noChangeShapeType="1"/>
          </p:cNvSpPr>
          <p:nvPr/>
        </p:nvSpPr>
        <p:spPr bwMode="auto">
          <a:xfrm flipV="1">
            <a:off x="4794250" y="3205163"/>
            <a:ext cx="4349750" cy="1270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8649" name="Line 28"/>
          <p:cNvSpPr>
            <a:spLocks noChangeShapeType="1"/>
          </p:cNvSpPr>
          <p:nvPr/>
        </p:nvSpPr>
        <p:spPr bwMode="auto">
          <a:xfrm flipV="1">
            <a:off x="4794250" y="4807426"/>
            <a:ext cx="4349749" cy="11113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8650" name="Rectangle 6"/>
          <p:cNvSpPr>
            <a:spLocks noChangeArrowheads="1"/>
          </p:cNvSpPr>
          <p:nvPr/>
        </p:nvSpPr>
        <p:spPr bwMode="auto">
          <a:xfrm>
            <a:off x="4788024" y="4562951"/>
            <a:ext cx="896937" cy="24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 dirty="0">
                <a:solidFill>
                  <a:srgbClr val="808080"/>
                </a:solidFill>
              </a:rPr>
              <a:t>vzťah k </a:t>
            </a:r>
            <a:r>
              <a:rPr lang="sk-SK" altLang="sk-SK" sz="1000" b="1" dirty="0" smtClean="0">
                <a:solidFill>
                  <a:srgbClr val="808080"/>
                </a:solidFill>
              </a:rPr>
              <a:t>viere</a:t>
            </a:r>
            <a:endParaRPr lang="sk-SK" altLang="sk-SK" sz="1000" b="1" dirty="0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18651" name="Rectangle 29"/>
          <p:cNvSpPr>
            <a:spLocks noChangeArrowheads="1"/>
          </p:cNvSpPr>
          <p:nvPr/>
        </p:nvSpPr>
        <p:spPr bwMode="auto">
          <a:xfrm>
            <a:off x="-3175" y="2792413"/>
            <a:ext cx="9350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>
                <a:solidFill>
                  <a:srgbClr val="808080"/>
                </a:solidFill>
              </a:rPr>
              <a:t>volebné preferencie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18652" name="Rectangle 19"/>
          <p:cNvSpPr>
            <a:spLocks noChangeArrowheads="1"/>
          </p:cNvSpPr>
          <p:nvPr/>
        </p:nvSpPr>
        <p:spPr bwMode="auto">
          <a:xfrm>
            <a:off x="-4763" y="4437063"/>
            <a:ext cx="1079501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>
                <a:solidFill>
                  <a:srgbClr val="808080"/>
                </a:solidFill>
              </a:rPr>
              <a:t>parlamentné voľby 2012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18653" name="Rectangle 29"/>
          <p:cNvSpPr>
            <a:spLocks noChangeArrowheads="1"/>
          </p:cNvSpPr>
          <p:nvPr/>
        </p:nvSpPr>
        <p:spPr bwMode="auto">
          <a:xfrm>
            <a:off x="4788024" y="2663701"/>
            <a:ext cx="935037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r>
              <a:rPr lang="sk-SK" altLang="sk-SK" sz="1000" b="1" dirty="0">
                <a:solidFill>
                  <a:srgbClr val="808080"/>
                </a:solidFill>
              </a:rPr>
              <a:t>liberálno-konzervatívna orientácia</a:t>
            </a:r>
            <a:endParaRPr lang="sk-SK" altLang="sk-SK" sz="1000" b="1" dirty="0">
              <a:solidFill>
                <a:srgbClr val="808080"/>
              </a:solidFill>
              <a:latin typeface="Arial Narrow CE"/>
            </a:endParaRPr>
          </a:p>
        </p:txBody>
      </p:sp>
      <p:cxnSp>
        <p:nvCxnSpPr>
          <p:cNvPr id="18654" name="Rovná spojnica 23"/>
          <p:cNvCxnSpPr>
            <a:cxnSpLocks noChangeShapeType="1"/>
          </p:cNvCxnSpPr>
          <p:nvPr/>
        </p:nvCxnSpPr>
        <p:spPr bwMode="auto">
          <a:xfrm>
            <a:off x="3870144" y="1149350"/>
            <a:ext cx="0" cy="5487988"/>
          </a:xfrm>
          <a:prstGeom prst="line">
            <a:avLst/>
          </a:prstGeom>
          <a:noFill/>
          <a:ln w="12700" algn="ctr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655" name="Rovná spojnica 24"/>
          <p:cNvCxnSpPr>
            <a:cxnSpLocks noChangeShapeType="1"/>
          </p:cNvCxnSpPr>
          <p:nvPr/>
        </p:nvCxnSpPr>
        <p:spPr bwMode="auto">
          <a:xfrm>
            <a:off x="8226480" y="1149350"/>
            <a:ext cx="0" cy="5487988"/>
          </a:xfrm>
          <a:prstGeom prst="line">
            <a:avLst/>
          </a:prstGeom>
          <a:noFill/>
          <a:ln w="12700" algn="ctr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8657" name="Rectangle 4"/>
          <p:cNvSpPr>
            <a:spLocks noChangeArrowheads="1"/>
          </p:cNvSpPr>
          <p:nvPr/>
        </p:nvSpPr>
        <p:spPr bwMode="auto">
          <a:xfrm>
            <a:off x="7145338" y="6613525"/>
            <a:ext cx="1871662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sk-SK" altLang="sk-SK" sz="900" i="1">
                <a:solidFill>
                  <a:srgbClr val="000000"/>
                </a:solidFill>
                <a:latin typeface="Arial" panose="020B0604020202020204" pitchFamily="34" charset="0"/>
              </a:rPr>
              <a:t>%, N = 1009, celá vzorka</a:t>
            </a:r>
          </a:p>
        </p:txBody>
      </p:sp>
      <p:sp>
        <p:nvSpPr>
          <p:cNvPr id="18658" name="Rectangle 19"/>
          <p:cNvSpPr>
            <a:spLocks noChangeArrowheads="1"/>
          </p:cNvSpPr>
          <p:nvPr/>
        </p:nvSpPr>
        <p:spPr bwMode="auto">
          <a:xfrm>
            <a:off x="4860652" y="5991225"/>
            <a:ext cx="1079500" cy="40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 dirty="0">
                <a:solidFill>
                  <a:srgbClr val="808080"/>
                </a:solidFill>
              </a:rPr>
              <a:t>používanie internetu</a:t>
            </a:r>
            <a:r>
              <a:rPr lang="sk-SK" altLang="sk-SK" sz="1000" b="1" dirty="0">
                <a:solidFill>
                  <a:srgbClr val="808080"/>
                </a:solidFill>
                <a:latin typeface="Arial Narrow CE"/>
              </a:rPr>
              <a:t> </a:t>
            </a:r>
            <a:endParaRPr lang="sk-SK" altLang="sk-SK" sz="1000" b="1" dirty="0">
              <a:solidFill>
                <a:srgbClr val="808080"/>
              </a:solidFill>
            </a:endParaRPr>
          </a:p>
        </p:txBody>
      </p:sp>
      <p:graphicFrame>
        <p:nvGraphicFramePr>
          <p:cNvPr id="30" name="Group 277"/>
          <p:cNvGraphicFramePr>
            <a:graphicFrameLocks noGrp="1"/>
          </p:cNvGraphicFramePr>
          <p:nvPr/>
        </p:nvGraphicFramePr>
        <p:xfrm>
          <a:off x="4449763" y="1176338"/>
          <a:ext cx="266700" cy="5280032"/>
        </p:xfrm>
        <a:graphic>
          <a:graphicData uri="http://schemas.openxmlformats.org/drawingml/2006/table">
            <a:tbl>
              <a:tblPr/>
              <a:tblGrid>
                <a:gridCol w="26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1 00</a:t>
                      </a:r>
                      <a:r>
                        <a:rPr kumimoji="0" lang="sk-SK" altLang="sk-SK" sz="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9</a:t>
                      </a:r>
                      <a:endParaRPr kumimoji="0" lang="cs-CZ" altLang="sk-SK" sz="8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49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28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59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56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277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6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54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99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29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6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42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71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86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114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131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75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86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55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45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5</a:t>
                      </a:r>
                      <a:r>
                        <a:rPr kumimoji="0" lang="sk-SK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8</a:t>
                      </a:r>
                      <a:endParaRPr kumimoji="0" lang="cs-CZ" altLang="sk-SK" sz="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86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47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321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286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22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36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22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286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328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</a:tbl>
          </a:graphicData>
        </a:graphic>
      </p:graphicFrame>
      <p:graphicFrame>
        <p:nvGraphicFramePr>
          <p:cNvPr id="18703" name="Group 271"/>
          <p:cNvGraphicFramePr>
            <a:graphicFrameLocks noGrp="1"/>
          </p:cNvGraphicFramePr>
          <p:nvPr/>
        </p:nvGraphicFramePr>
        <p:xfrm>
          <a:off x="8604250" y="1196975"/>
          <a:ext cx="374650" cy="5184781"/>
        </p:xfrm>
        <a:graphic>
          <a:graphicData uri="http://schemas.openxmlformats.org/drawingml/2006/table">
            <a:tbl>
              <a:tblPr/>
              <a:tblGrid>
                <a:gridCol w="374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98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1 009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8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308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8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325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16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268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8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108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8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110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68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558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8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270</a:t>
                      </a:r>
                      <a:endParaRPr kumimoji="0" lang="cs-CZ" altLang="sk-SK" sz="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8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71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8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472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016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201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98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199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98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137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24" name="Rectangle 3"/>
          <p:cNvSpPr>
            <a:spLocks noChangeArrowheads="1"/>
          </p:cNvSpPr>
          <p:nvPr/>
        </p:nvSpPr>
        <p:spPr bwMode="auto">
          <a:xfrm>
            <a:off x="684213" y="231775"/>
            <a:ext cx="7716837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0" hangingPunct="0"/>
            <a:r>
              <a:rPr lang="sk-SK" altLang="sk-SK" sz="1600" b="1" dirty="0">
                <a:solidFill>
                  <a:srgbClr val="4D4D4D"/>
                </a:solidFill>
              </a:rPr>
              <a:t>Názor interrupciu z </a:t>
            </a:r>
            <a:r>
              <a:rPr lang="sk-SK" altLang="sk-SK" sz="1600" b="1" dirty="0" smtClean="0">
                <a:solidFill>
                  <a:srgbClr val="4D4D4D"/>
                </a:solidFill>
              </a:rPr>
              <a:t>dôvodu </a:t>
            </a:r>
            <a:r>
              <a:rPr lang="sk-SK" altLang="sk-SK" sz="1600" b="1" u="sng" dirty="0" smtClean="0">
                <a:solidFill>
                  <a:srgbClr val="4D4D4D"/>
                </a:solidFill>
              </a:rPr>
              <a:t>ohrozenia života matky</a:t>
            </a:r>
            <a:endParaRPr lang="sk-SK" altLang="sk-SK" sz="1600" b="1" u="sng" dirty="0">
              <a:solidFill>
                <a:srgbClr val="4D4D4D"/>
              </a:solidFill>
            </a:endParaRPr>
          </a:p>
          <a:p>
            <a:pPr algn="ctr" eaLnBrk="0" hangingPunct="0"/>
            <a:r>
              <a:rPr lang="sk-SK" altLang="sk-SK" sz="1600" b="1" dirty="0">
                <a:solidFill>
                  <a:srgbClr val="4D4D4D"/>
                </a:solidFill>
              </a:rPr>
              <a:t>podľa sociálno-demografických charakteristík respondentov</a:t>
            </a:r>
          </a:p>
        </p:txBody>
      </p:sp>
    </p:spTree>
    <p:extLst>
      <p:ext uri="{BB962C8B-B14F-4D97-AF65-F5344CB8AC3E}">
        <p14:creationId xmlns:p14="http://schemas.microsoft.com/office/powerpoint/2010/main" val="867359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17" name="Rectangle 39"/>
          <p:cNvSpPr txBox="1">
            <a:spLocks noGrp="1" noChangeArrowheads="1"/>
          </p:cNvSpPr>
          <p:nvPr/>
        </p:nvSpPr>
        <p:spPr bwMode="auto">
          <a:xfrm>
            <a:off x="7513638" y="6637338"/>
            <a:ext cx="1630362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r"/>
            <a:fld id="{C9E5CFFD-184B-4C05-A00C-512FCEFC6D9F}" type="slidenum">
              <a:rPr lang="cs-CZ" altLang="sk-SK" sz="1200">
                <a:solidFill>
                  <a:schemeClr val="bg2"/>
                </a:solidFill>
              </a:rPr>
              <a:pPr algn="r"/>
              <a:t>56</a:t>
            </a:fld>
            <a:endParaRPr lang="cs-CZ" altLang="sk-SK" sz="1200">
              <a:solidFill>
                <a:schemeClr val="bg2"/>
              </a:solidFill>
            </a:endParaRPr>
          </a:p>
        </p:txBody>
      </p:sp>
      <p:graphicFrame>
        <p:nvGraphicFramePr>
          <p:cNvPr id="16615" name="Object 23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74024135"/>
              </p:ext>
            </p:extLst>
          </p:nvPr>
        </p:nvGraphicFramePr>
        <p:xfrm>
          <a:off x="306388" y="906463"/>
          <a:ext cx="8658225" cy="577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7832" name="Chart" r:id="rId4" imgW="11334778" imgH="7524630" progId="MSGraph.Chart.8">
                  <p:embed followColorScheme="full"/>
                </p:oleObj>
              </mc:Choice>
              <mc:Fallback>
                <p:oleObj name="Chart" r:id="rId4" imgW="11334778" imgH="7524630" progId="MSGraph.Chart.8">
                  <p:embed followColorScheme="full"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6388" y="906463"/>
                        <a:ext cx="8658225" cy="5778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619" name="Rectangle 4"/>
          <p:cNvSpPr>
            <a:spLocks noChangeArrowheads="1"/>
          </p:cNvSpPr>
          <p:nvPr/>
        </p:nvSpPr>
        <p:spPr bwMode="auto">
          <a:xfrm>
            <a:off x="7145338" y="6613525"/>
            <a:ext cx="1871662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sk-SK" altLang="sk-SK" sz="900" i="1">
                <a:solidFill>
                  <a:srgbClr val="000000"/>
                </a:solidFill>
                <a:latin typeface="Arial" panose="020B0604020202020204" pitchFamily="34" charset="0"/>
              </a:rPr>
              <a:t>%, N = 1009, celá vzorka</a:t>
            </a:r>
          </a:p>
        </p:txBody>
      </p:sp>
      <p:sp>
        <p:nvSpPr>
          <p:cNvPr id="16620" name="Rectangle 5"/>
          <p:cNvSpPr>
            <a:spLocks noChangeArrowheads="1"/>
          </p:cNvSpPr>
          <p:nvPr/>
        </p:nvSpPr>
        <p:spPr bwMode="auto">
          <a:xfrm>
            <a:off x="0" y="1438275"/>
            <a:ext cx="82708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>
                <a:solidFill>
                  <a:srgbClr val="808080"/>
                </a:solidFill>
              </a:rPr>
              <a:t>pohlavie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16621" name="Rectangle 6"/>
          <p:cNvSpPr>
            <a:spLocks noChangeArrowheads="1"/>
          </p:cNvSpPr>
          <p:nvPr/>
        </p:nvSpPr>
        <p:spPr bwMode="auto">
          <a:xfrm>
            <a:off x="-14288" y="2111375"/>
            <a:ext cx="61118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>
                <a:solidFill>
                  <a:srgbClr val="808080"/>
                </a:solidFill>
              </a:rPr>
              <a:t>vek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16622" name="Rectangle 7"/>
          <p:cNvSpPr>
            <a:spLocks noChangeArrowheads="1"/>
          </p:cNvSpPr>
          <p:nvPr/>
        </p:nvSpPr>
        <p:spPr bwMode="auto">
          <a:xfrm>
            <a:off x="0" y="3068638"/>
            <a:ext cx="82708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>
                <a:solidFill>
                  <a:srgbClr val="808080"/>
                </a:solidFill>
              </a:rPr>
              <a:t>vzdelanie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16623" name="Rectangle 8"/>
          <p:cNvSpPr>
            <a:spLocks noChangeArrowheads="1"/>
          </p:cNvSpPr>
          <p:nvPr/>
        </p:nvSpPr>
        <p:spPr bwMode="auto">
          <a:xfrm>
            <a:off x="-11113" y="4897438"/>
            <a:ext cx="1187451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>
                <a:solidFill>
                  <a:srgbClr val="808080"/>
                </a:solidFill>
              </a:rPr>
              <a:t>zamestnanie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16624" name="Line 10"/>
          <p:cNvSpPr>
            <a:spLocks noChangeShapeType="1"/>
          </p:cNvSpPr>
          <p:nvPr/>
        </p:nvSpPr>
        <p:spPr bwMode="auto">
          <a:xfrm>
            <a:off x="6899275" y="1363663"/>
            <a:ext cx="0" cy="523875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graphicFrame>
        <p:nvGraphicFramePr>
          <p:cNvPr id="16616" name="Object 23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48473552"/>
              </p:ext>
            </p:extLst>
          </p:nvPr>
        </p:nvGraphicFramePr>
        <p:xfrm>
          <a:off x="5228164" y="1050925"/>
          <a:ext cx="3730625" cy="5654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7833" name="Chart" r:id="rId6" imgW="4914799" imgH="7419870" progId="MSGraph.Chart.8">
                  <p:embed followColorScheme="full"/>
                </p:oleObj>
              </mc:Choice>
              <mc:Fallback>
                <p:oleObj name="Chart" r:id="rId6" imgW="4914799" imgH="7419870" progId="MSGraph.Chart.8">
                  <p:embed followColorScheme="full"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28164" y="1050925"/>
                        <a:ext cx="3730625" cy="5654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625" name="Line 12"/>
          <p:cNvSpPr>
            <a:spLocks noChangeShapeType="1"/>
          </p:cNvSpPr>
          <p:nvPr/>
        </p:nvSpPr>
        <p:spPr bwMode="auto">
          <a:xfrm flipV="1">
            <a:off x="4694238" y="1373033"/>
            <a:ext cx="4454525" cy="30163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6626" name="Line 16"/>
          <p:cNvSpPr>
            <a:spLocks noChangeShapeType="1"/>
          </p:cNvSpPr>
          <p:nvPr/>
        </p:nvSpPr>
        <p:spPr bwMode="auto">
          <a:xfrm flipV="1">
            <a:off x="4694238" y="2181070"/>
            <a:ext cx="4462462" cy="25399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6627" name="Rectangle 17"/>
          <p:cNvSpPr>
            <a:spLocks noChangeArrowheads="1"/>
          </p:cNvSpPr>
          <p:nvPr/>
        </p:nvSpPr>
        <p:spPr bwMode="auto">
          <a:xfrm>
            <a:off x="8494713" y="2833688"/>
            <a:ext cx="433387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350" tIns="6350" rIns="6350" bIns="6350" anchor="b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r" fontAlgn="b"/>
            <a:endParaRPr lang="sk-SK" altLang="sk-SK" sz="800" i="1">
              <a:solidFill>
                <a:srgbClr val="7F7F7F"/>
              </a:solidFill>
              <a:latin typeface="Arial Narrow CE"/>
            </a:endParaRPr>
          </a:p>
        </p:txBody>
      </p:sp>
      <p:sp>
        <p:nvSpPr>
          <p:cNvPr id="16628" name="Rectangle 18"/>
          <p:cNvSpPr>
            <a:spLocks noChangeArrowheads="1"/>
          </p:cNvSpPr>
          <p:nvPr/>
        </p:nvSpPr>
        <p:spPr bwMode="auto">
          <a:xfrm>
            <a:off x="-15875" y="3681413"/>
            <a:ext cx="82708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>
                <a:solidFill>
                  <a:srgbClr val="808080"/>
                </a:solidFill>
              </a:rPr>
              <a:t>národnosť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16629" name="Rectangle 19"/>
          <p:cNvSpPr>
            <a:spLocks noChangeArrowheads="1"/>
          </p:cNvSpPr>
          <p:nvPr/>
        </p:nvSpPr>
        <p:spPr bwMode="auto">
          <a:xfrm>
            <a:off x="4678363" y="5513388"/>
            <a:ext cx="1079500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>
                <a:solidFill>
                  <a:srgbClr val="808080"/>
                </a:solidFill>
              </a:rPr>
              <a:t>kraj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16630" name="Rectangle 20"/>
          <p:cNvSpPr>
            <a:spLocks noChangeArrowheads="1"/>
          </p:cNvSpPr>
          <p:nvPr/>
        </p:nvSpPr>
        <p:spPr bwMode="auto">
          <a:xfrm>
            <a:off x="-36513" y="1149350"/>
            <a:ext cx="933451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0" hangingPunct="0"/>
            <a:r>
              <a:rPr lang="sk-SK" altLang="sk-SK" sz="1000" b="1">
                <a:solidFill>
                  <a:srgbClr val="808080"/>
                </a:solidFill>
              </a:rPr>
              <a:t>CELÁ VZORKA</a:t>
            </a:r>
          </a:p>
        </p:txBody>
      </p:sp>
      <p:sp>
        <p:nvSpPr>
          <p:cNvPr id="16631" name="Line 21"/>
          <p:cNvSpPr>
            <a:spLocks noChangeShapeType="1"/>
          </p:cNvSpPr>
          <p:nvPr/>
        </p:nvSpPr>
        <p:spPr bwMode="auto">
          <a:xfrm>
            <a:off x="-15875" y="1335088"/>
            <a:ext cx="4371975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sk-SK"/>
          </a:p>
        </p:txBody>
      </p:sp>
      <p:sp>
        <p:nvSpPr>
          <p:cNvPr id="16632" name="Rectangle 29"/>
          <p:cNvSpPr>
            <a:spLocks noChangeArrowheads="1"/>
          </p:cNvSpPr>
          <p:nvPr/>
        </p:nvSpPr>
        <p:spPr bwMode="auto">
          <a:xfrm>
            <a:off x="4694238" y="1544638"/>
            <a:ext cx="9350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r>
              <a:rPr lang="sk-SK" altLang="sk-SK" sz="1000" b="1">
                <a:solidFill>
                  <a:srgbClr val="808080"/>
                </a:solidFill>
              </a:rPr>
              <a:t>rodinný </a:t>
            </a:r>
          </a:p>
          <a:p>
            <a:r>
              <a:rPr lang="sk-SK" altLang="sk-SK" sz="1000" b="1">
                <a:solidFill>
                  <a:srgbClr val="808080"/>
                </a:solidFill>
              </a:rPr>
              <a:t>stav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16633" name="Line 314"/>
          <p:cNvSpPr>
            <a:spLocks noChangeShapeType="1"/>
          </p:cNvSpPr>
          <p:nvPr/>
        </p:nvSpPr>
        <p:spPr bwMode="auto">
          <a:xfrm>
            <a:off x="1588" y="1698625"/>
            <a:ext cx="4371975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sk-SK"/>
          </a:p>
        </p:txBody>
      </p:sp>
      <p:sp>
        <p:nvSpPr>
          <p:cNvPr id="16634" name="Line 315"/>
          <p:cNvSpPr>
            <a:spLocks noChangeShapeType="1"/>
          </p:cNvSpPr>
          <p:nvPr/>
        </p:nvSpPr>
        <p:spPr bwMode="auto">
          <a:xfrm>
            <a:off x="-7938" y="2808288"/>
            <a:ext cx="4371976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sk-SK"/>
          </a:p>
        </p:txBody>
      </p:sp>
      <p:sp>
        <p:nvSpPr>
          <p:cNvPr id="16635" name="Line 316"/>
          <p:cNvSpPr>
            <a:spLocks noChangeShapeType="1"/>
          </p:cNvSpPr>
          <p:nvPr/>
        </p:nvSpPr>
        <p:spPr bwMode="auto">
          <a:xfrm>
            <a:off x="1588" y="3529013"/>
            <a:ext cx="4371975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sk-SK"/>
          </a:p>
        </p:txBody>
      </p:sp>
      <p:sp>
        <p:nvSpPr>
          <p:cNvPr id="16636" name="Line 317"/>
          <p:cNvSpPr>
            <a:spLocks noChangeShapeType="1"/>
          </p:cNvSpPr>
          <p:nvPr/>
        </p:nvSpPr>
        <p:spPr bwMode="auto">
          <a:xfrm>
            <a:off x="3175" y="4087813"/>
            <a:ext cx="4371975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sk-SK"/>
          </a:p>
        </p:txBody>
      </p:sp>
      <p:sp>
        <p:nvSpPr>
          <p:cNvPr id="16637" name="Rectangle 6"/>
          <p:cNvSpPr>
            <a:spLocks noChangeArrowheads="1"/>
          </p:cNvSpPr>
          <p:nvPr/>
        </p:nvSpPr>
        <p:spPr bwMode="auto">
          <a:xfrm>
            <a:off x="4635500" y="2646363"/>
            <a:ext cx="993775" cy="55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>
                <a:solidFill>
                  <a:srgbClr val="808080"/>
                </a:solidFill>
              </a:rPr>
              <a:t>čistý mesačný príjem domácnosti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graphicFrame>
        <p:nvGraphicFramePr>
          <p:cNvPr id="16706" name="Group 322"/>
          <p:cNvGraphicFramePr>
            <a:graphicFrameLocks noGrp="1"/>
          </p:cNvGraphicFramePr>
          <p:nvPr/>
        </p:nvGraphicFramePr>
        <p:xfrm>
          <a:off x="8783638" y="1176338"/>
          <a:ext cx="266700" cy="5486400"/>
        </p:xfrm>
        <a:graphic>
          <a:graphicData uri="http://schemas.openxmlformats.org/drawingml/2006/table">
            <a:tbl>
              <a:tblPr/>
              <a:tblGrid>
                <a:gridCol w="26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1 009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619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250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61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79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69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65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185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143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152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127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170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98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305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138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162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155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123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126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116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106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11</a:t>
                      </a:r>
                      <a:r>
                        <a:rPr kumimoji="0" lang="sk-SK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</a:t>
                      </a:r>
                      <a:endParaRPr kumimoji="0" lang="cs-CZ" altLang="sk-SK" sz="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133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126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125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145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</a:t>
                      </a:r>
                      <a:r>
                        <a:rPr kumimoji="0" lang="sk-SK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44</a:t>
                      </a:r>
                      <a:endParaRPr kumimoji="0" lang="cs-CZ" altLang="sk-SK" sz="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</a:tbl>
          </a:graphicData>
        </a:graphic>
      </p:graphicFrame>
      <p:sp>
        <p:nvSpPr>
          <p:cNvPr id="16666" name="Line 28"/>
          <p:cNvSpPr>
            <a:spLocks noChangeShapeType="1"/>
          </p:cNvSpPr>
          <p:nvPr/>
        </p:nvSpPr>
        <p:spPr bwMode="auto">
          <a:xfrm flipV="1">
            <a:off x="4694238" y="3813175"/>
            <a:ext cx="4449762" cy="794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6667" name="Line 28"/>
          <p:cNvSpPr>
            <a:spLocks noChangeShapeType="1"/>
          </p:cNvSpPr>
          <p:nvPr/>
        </p:nvSpPr>
        <p:spPr bwMode="auto">
          <a:xfrm flipV="1">
            <a:off x="4694238" y="5032530"/>
            <a:ext cx="4449762" cy="6346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6668" name="Line 317"/>
          <p:cNvSpPr>
            <a:spLocks noChangeShapeType="1"/>
          </p:cNvSpPr>
          <p:nvPr/>
        </p:nvSpPr>
        <p:spPr bwMode="auto">
          <a:xfrm>
            <a:off x="34925" y="5732463"/>
            <a:ext cx="4371975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sk-SK"/>
          </a:p>
        </p:txBody>
      </p:sp>
      <p:graphicFrame>
        <p:nvGraphicFramePr>
          <p:cNvPr id="16705" name="Group 321"/>
          <p:cNvGraphicFramePr>
            <a:graphicFrameLocks noGrp="1"/>
          </p:cNvGraphicFramePr>
          <p:nvPr/>
        </p:nvGraphicFramePr>
        <p:xfrm>
          <a:off x="4300538" y="1163638"/>
          <a:ext cx="323850" cy="5476890"/>
        </p:xfrm>
        <a:graphic>
          <a:graphicData uri="http://schemas.openxmlformats.org/drawingml/2006/table">
            <a:tbl>
              <a:tblPr/>
              <a:tblGrid>
                <a:gridCol w="323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1 00</a:t>
                      </a:r>
                      <a:r>
                        <a:rPr kumimoji="0" lang="sk-SK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9</a:t>
                      </a:r>
                      <a:endParaRPr kumimoji="0" lang="cs-CZ" altLang="sk-SK" sz="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489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520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128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209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180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176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161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155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155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294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378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182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869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105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35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45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249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181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91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80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210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83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23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47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73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293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255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266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122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</a:tbl>
          </a:graphicData>
        </a:graphic>
      </p:graphicFrame>
      <p:sp>
        <p:nvSpPr>
          <p:cNvPr id="16700" name="Rectangle 6"/>
          <p:cNvSpPr>
            <a:spLocks noChangeArrowheads="1"/>
          </p:cNvSpPr>
          <p:nvPr/>
        </p:nvSpPr>
        <p:spPr bwMode="auto">
          <a:xfrm>
            <a:off x="6350" y="5911850"/>
            <a:ext cx="8969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>
                <a:solidFill>
                  <a:srgbClr val="808080"/>
                </a:solidFill>
              </a:rPr>
              <a:t>počet členov domácnosti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16701" name="Rectangle 6"/>
          <p:cNvSpPr>
            <a:spLocks noChangeArrowheads="1"/>
          </p:cNvSpPr>
          <p:nvPr/>
        </p:nvSpPr>
        <p:spPr bwMode="auto">
          <a:xfrm>
            <a:off x="4635500" y="4227513"/>
            <a:ext cx="896938" cy="55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>
                <a:solidFill>
                  <a:srgbClr val="808080"/>
                </a:solidFill>
              </a:rPr>
              <a:t>počet obyvateľov obce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cxnSp>
        <p:nvCxnSpPr>
          <p:cNvPr id="16702" name="Rovná spojnica 4"/>
          <p:cNvCxnSpPr>
            <a:cxnSpLocks noChangeShapeType="1"/>
          </p:cNvCxnSpPr>
          <p:nvPr/>
        </p:nvCxnSpPr>
        <p:spPr bwMode="auto">
          <a:xfrm>
            <a:off x="3839968" y="1141258"/>
            <a:ext cx="0" cy="5487988"/>
          </a:xfrm>
          <a:prstGeom prst="line">
            <a:avLst/>
          </a:prstGeom>
          <a:noFill/>
          <a:ln w="12700" algn="ctr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703" name="Rovná spojnica 35"/>
          <p:cNvCxnSpPr>
            <a:cxnSpLocks noChangeShapeType="1"/>
          </p:cNvCxnSpPr>
          <p:nvPr/>
        </p:nvCxnSpPr>
        <p:spPr bwMode="auto">
          <a:xfrm>
            <a:off x="8196600" y="1181100"/>
            <a:ext cx="0" cy="5487988"/>
          </a:xfrm>
          <a:prstGeom prst="line">
            <a:avLst/>
          </a:prstGeom>
          <a:noFill/>
          <a:ln w="12700" algn="ctr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4" name="Rectangle 3"/>
          <p:cNvSpPr>
            <a:spLocks noChangeArrowheads="1"/>
          </p:cNvSpPr>
          <p:nvPr/>
        </p:nvSpPr>
        <p:spPr bwMode="auto">
          <a:xfrm>
            <a:off x="34925" y="231775"/>
            <a:ext cx="8893175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0" hangingPunct="0"/>
            <a:r>
              <a:rPr lang="sk-SK" altLang="sk-SK" sz="1600" b="1" dirty="0">
                <a:solidFill>
                  <a:srgbClr val="4D4D4D"/>
                </a:solidFill>
              </a:rPr>
              <a:t>Názor interrupciu z </a:t>
            </a:r>
            <a:r>
              <a:rPr lang="sk-SK" altLang="sk-SK" sz="1600" b="1" dirty="0" smtClean="0">
                <a:solidFill>
                  <a:srgbClr val="4D4D4D"/>
                </a:solidFill>
              </a:rPr>
              <a:t>dôvodu </a:t>
            </a:r>
            <a:r>
              <a:rPr lang="sk-SK" altLang="sk-SK" sz="1600" b="1" u="sng" dirty="0" smtClean="0">
                <a:solidFill>
                  <a:srgbClr val="4D4D4D"/>
                </a:solidFill>
              </a:rPr>
              <a:t>zistenia, že plod nie je schopný života alebo že je ťažko poškodený</a:t>
            </a:r>
            <a:endParaRPr lang="sk-SK" altLang="sk-SK" sz="1600" b="1" u="sng" dirty="0">
              <a:solidFill>
                <a:srgbClr val="4D4D4D"/>
              </a:solidFill>
            </a:endParaRPr>
          </a:p>
          <a:p>
            <a:pPr algn="ctr" eaLnBrk="0" hangingPunct="0"/>
            <a:r>
              <a:rPr lang="sk-SK" altLang="sk-SK" sz="1600" b="1" dirty="0">
                <a:solidFill>
                  <a:srgbClr val="4D4D4D"/>
                </a:solidFill>
              </a:rPr>
              <a:t>podľa sociálno-demografických charakteristík respondentov</a:t>
            </a:r>
          </a:p>
        </p:txBody>
      </p:sp>
    </p:spTree>
    <p:extLst>
      <p:ext uri="{BB962C8B-B14F-4D97-AF65-F5344CB8AC3E}">
        <p14:creationId xmlns:p14="http://schemas.microsoft.com/office/powerpoint/2010/main" val="3100999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9" name="Rectangle 39"/>
          <p:cNvSpPr txBox="1">
            <a:spLocks noGrp="1" noChangeArrowheads="1"/>
          </p:cNvSpPr>
          <p:nvPr/>
        </p:nvSpPr>
        <p:spPr bwMode="auto">
          <a:xfrm>
            <a:off x="7513638" y="6637338"/>
            <a:ext cx="1630362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r"/>
            <a:fld id="{8662FF1E-FEDD-4CB5-A514-0DE587B7662D}" type="slidenum">
              <a:rPr lang="cs-CZ" altLang="sk-SK" sz="1200">
                <a:solidFill>
                  <a:schemeClr val="bg2"/>
                </a:solidFill>
              </a:rPr>
              <a:pPr algn="r"/>
              <a:t>57</a:t>
            </a:fld>
            <a:endParaRPr lang="cs-CZ" altLang="sk-SK" sz="1200">
              <a:solidFill>
                <a:schemeClr val="bg2"/>
              </a:solidFill>
            </a:endParaRPr>
          </a:p>
        </p:txBody>
      </p:sp>
      <p:graphicFrame>
        <p:nvGraphicFramePr>
          <p:cNvPr id="18637" name="Object 20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45839831"/>
              </p:ext>
            </p:extLst>
          </p:nvPr>
        </p:nvGraphicFramePr>
        <p:xfrm>
          <a:off x="323850" y="836613"/>
          <a:ext cx="8658225" cy="5683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8856" name="Chart" r:id="rId4" imgW="11325323" imgH="7534350" progId="MSGraph.Chart.8">
                  <p:embed followColorScheme="full"/>
                </p:oleObj>
              </mc:Choice>
              <mc:Fallback>
                <p:oleObj name="Chart" r:id="rId4" imgW="11325323" imgH="7534350" progId="MSGraph.Chart.8">
                  <p:embed followColorScheme="full"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836613"/>
                        <a:ext cx="8658225" cy="5683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640" name="Line 10"/>
          <p:cNvSpPr>
            <a:spLocks noChangeShapeType="1"/>
          </p:cNvSpPr>
          <p:nvPr/>
        </p:nvSpPr>
        <p:spPr bwMode="auto">
          <a:xfrm>
            <a:off x="6899275" y="1363663"/>
            <a:ext cx="0" cy="523875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graphicFrame>
        <p:nvGraphicFramePr>
          <p:cNvPr id="18638" name="Object 20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89851475"/>
              </p:ext>
            </p:extLst>
          </p:nvPr>
        </p:nvGraphicFramePr>
        <p:xfrm>
          <a:off x="5295900" y="1049338"/>
          <a:ext cx="3633788" cy="5430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8857" name="Chart" r:id="rId6" imgW="4876710" imgH="7315110" progId="MSGraph.Chart.8">
                  <p:embed followColorScheme="full"/>
                </p:oleObj>
              </mc:Choice>
              <mc:Fallback>
                <p:oleObj name="Chart" r:id="rId6" imgW="4876710" imgH="7315110" progId="MSGraph.Chart.8">
                  <p:embed followColorScheme="full"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95900" y="1049338"/>
                        <a:ext cx="3633788" cy="5430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641" name="Line 12"/>
          <p:cNvSpPr>
            <a:spLocks noChangeShapeType="1"/>
          </p:cNvSpPr>
          <p:nvPr/>
        </p:nvSpPr>
        <p:spPr bwMode="auto">
          <a:xfrm flipV="1">
            <a:off x="4794250" y="1595438"/>
            <a:ext cx="4349749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8643" name="Rectangle 17"/>
          <p:cNvSpPr>
            <a:spLocks noChangeArrowheads="1"/>
          </p:cNvSpPr>
          <p:nvPr/>
        </p:nvSpPr>
        <p:spPr bwMode="auto">
          <a:xfrm>
            <a:off x="8494713" y="2833688"/>
            <a:ext cx="433387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350" tIns="6350" rIns="6350" bIns="6350" anchor="b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r" fontAlgn="b"/>
            <a:endParaRPr lang="sk-SK" altLang="sk-SK" sz="800" i="1">
              <a:solidFill>
                <a:srgbClr val="7F7F7F"/>
              </a:solidFill>
              <a:latin typeface="Arial Narrow CE"/>
            </a:endParaRPr>
          </a:p>
        </p:txBody>
      </p:sp>
      <p:sp>
        <p:nvSpPr>
          <p:cNvPr id="18644" name="Rectangle 20"/>
          <p:cNvSpPr>
            <a:spLocks noChangeArrowheads="1"/>
          </p:cNvSpPr>
          <p:nvPr/>
        </p:nvSpPr>
        <p:spPr bwMode="auto">
          <a:xfrm>
            <a:off x="-36513" y="1149350"/>
            <a:ext cx="933451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0" hangingPunct="0"/>
            <a:r>
              <a:rPr lang="sk-SK" altLang="sk-SK" sz="1000" b="1">
                <a:solidFill>
                  <a:srgbClr val="808080"/>
                </a:solidFill>
              </a:rPr>
              <a:t>CELÁ VZORKA</a:t>
            </a:r>
          </a:p>
        </p:txBody>
      </p:sp>
      <p:sp>
        <p:nvSpPr>
          <p:cNvPr id="18645" name="Line 21"/>
          <p:cNvSpPr>
            <a:spLocks noChangeShapeType="1"/>
          </p:cNvSpPr>
          <p:nvPr/>
        </p:nvSpPr>
        <p:spPr bwMode="auto">
          <a:xfrm>
            <a:off x="0" y="1398588"/>
            <a:ext cx="4371975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sk-SK"/>
          </a:p>
        </p:txBody>
      </p:sp>
      <p:sp>
        <p:nvSpPr>
          <p:cNvPr id="18647" name="Line 317"/>
          <p:cNvSpPr>
            <a:spLocks noChangeShapeType="1"/>
          </p:cNvSpPr>
          <p:nvPr/>
        </p:nvSpPr>
        <p:spPr bwMode="auto">
          <a:xfrm>
            <a:off x="19050" y="4170363"/>
            <a:ext cx="4371975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sk-SK"/>
          </a:p>
        </p:txBody>
      </p:sp>
      <p:sp>
        <p:nvSpPr>
          <p:cNvPr id="18648" name="Line 28"/>
          <p:cNvSpPr>
            <a:spLocks noChangeShapeType="1"/>
          </p:cNvSpPr>
          <p:nvPr/>
        </p:nvSpPr>
        <p:spPr bwMode="auto">
          <a:xfrm flipV="1">
            <a:off x="4794250" y="3205163"/>
            <a:ext cx="4349750" cy="1270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8649" name="Line 28"/>
          <p:cNvSpPr>
            <a:spLocks noChangeShapeType="1"/>
          </p:cNvSpPr>
          <p:nvPr/>
        </p:nvSpPr>
        <p:spPr bwMode="auto">
          <a:xfrm flipV="1">
            <a:off x="4794250" y="4807426"/>
            <a:ext cx="4349749" cy="11113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8650" name="Rectangle 6"/>
          <p:cNvSpPr>
            <a:spLocks noChangeArrowheads="1"/>
          </p:cNvSpPr>
          <p:nvPr/>
        </p:nvSpPr>
        <p:spPr bwMode="auto">
          <a:xfrm>
            <a:off x="4788024" y="4562951"/>
            <a:ext cx="896937" cy="24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 dirty="0">
                <a:solidFill>
                  <a:srgbClr val="808080"/>
                </a:solidFill>
              </a:rPr>
              <a:t>vzťah k </a:t>
            </a:r>
            <a:r>
              <a:rPr lang="sk-SK" altLang="sk-SK" sz="1000" b="1" dirty="0" smtClean="0">
                <a:solidFill>
                  <a:srgbClr val="808080"/>
                </a:solidFill>
              </a:rPr>
              <a:t>viere</a:t>
            </a:r>
            <a:endParaRPr lang="sk-SK" altLang="sk-SK" sz="1000" b="1" dirty="0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18651" name="Rectangle 29"/>
          <p:cNvSpPr>
            <a:spLocks noChangeArrowheads="1"/>
          </p:cNvSpPr>
          <p:nvPr/>
        </p:nvSpPr>
        <p:spPr bwMode="auto">
          <a:xfrm>
            <a:off x="-3175" y="2792413"/>
            <a:ext cx="9350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>
                <a:solidFill>
                  <a:srgbClr val="808080"/>
                </a:solidFill>
              </a:rPr>
              <a:t>volebné preferencie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18652" name="Rectangle 19"/>
          <p:cNvSpPr>
            <a:spLocks noChangeArrowheads="1"/>
          </p:cNvSpPr>
          <p:nvPr/>
        </p:nvSpPr>
        <p:spPr bwMode="auto">
          <a:xfrm>
            <a:off x="-4763" y="4437063"/>
            <a:ext cx="1079501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>
                <a:solidFill>
                  <a:srgbClr val="808080"/>
                </a:solidFill>
              </a:rPr>
              <a:t>parlamentné voľby 2012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18653" name="Rectangle 29"/>
          <p:cNvSpPr>
            <a:spLocks noChangeArrowheads="1"/>
          </p:cNvSpPr>
          <p:nvPr/>
        </p:nvSpPr>
        <p:spPr bwMode="auto">
          <a:xfrm>
            <a:off x="4788024" y="2663701"/>
            <a:ext cx="935037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r>
              <a:rPr lang="sk-SK" altLang="sk-SK" sz="1000" b="1" dirty="0">
                <a:solidFill>
                  <a:srgbClr val="808080"/>
                </a:solidFill>
              </a:rPr>
              <a:t>liberálno-konzervatívna orientácia</a:t>
            </a:r>
            <a:endParaRPr lang="sk-SK" altLang="sk-SK" sz="1000" b="1" dirty="0">
              <a:solidFill>
                <a:srgbClr val="808080"/>
              </a:solidFill>
              <a:latin typeface="Arial Narrow CE"/>
            </a:endParaRPr>
          </a:p>
        </p:txBody>
      </p:sp>
      <p:cxnSp>
        <p:nvCxnSpPr>
          <p:cNvPr id="18654" name="Rovná spojnica 23"/>
          <p:cNvCxnSpPr>
            <a:cxnSpLocks noChangeShapeType="1"/>
          </p:cNvCxnSpPr>
          <p:nvPr/>
        </p:nvCxnSpPr>
        <p:spPr bwMode="auto">
          <a:xfrm>
            <a:off x="3816064" y="1149350"/>
            <a:ext cx="0" cy="5487988"/>
          </a:xfrm>
          <a:prstGeom prst="line">
            <a:avLst/>
          </a:prstGeom>
          <a:noFill/>
          <a:ln w="12700" algn="ctr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655" name="Rovná spojnica 24"/>
          <p:cNvCxnSpPr>
            <a:cxnSpLocks noChangeShapeType="1"/>
          </p:cNvCxnSpPr>
          <p:nvPr/>
        </p:nvCxnSpPr>
        <p:spPr bwMode="auto">
          <a:xfrm>
            <a:off x="8178376" y="1149350"/>
            <a:ext cx="0" cy="5487988"/>
          </a:xfrm>
          <a:prstGeom prst="line">
            <a:avLst/>
          </a:prstGeom>
          <a:noFill/>
          <a:ln w="12700" algn="ctr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8657" name="Rectangle 4"/>
          <p:cNvSpPr>
            <a:spLocks noChangeArrowheads="1"/>
          </p:cNvSpPr>
          <p:nvPr/>
        </p:nvSpPr>
        <p:spPr bwMode="auto">
          <a:xfrm>
            <a:off x="7145338" y="6613525"/>
            <a:ext cx="1871662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sk-SK" altLang="sk-SK" sz="900" i="1">
                <a:solidFill>
                  <a:srgbClr val="000000"/>
                </a:solidFill>
                <a:latin typeface="Arial" panose="020B0604020202020204" pitchFamily="34" charset="0"/>
              </a:rPr>
              <a:t>%, N = 1009, celá vzorka</a:t>
            </a:r>
          </a:p>
        </p:txBody>
      </p:sp>
      <p:sp>
        <p:nvSpPr>
          <p:cNvPr id="18658" name="Rectangle 19"/>
          <p:cNvSpPr>
            <a:spLocks noChangeArrowheads="1"/>
          </p:cNvSpPr>
          <p:nvPr/>
        </p:nvSpPr>
        <p:spPr bwMode="auto">
          <a:xfrm>
            <a:off x="4860652" y="5991225"/>
            <a:ext cx="1079500" cy="40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 dirty="0">
                <a:solidFill>
                  <a:srgbClr val="808080"/>
                </a:solidFill>
              </a:rPr>
              <a:t>používanie internetu</a:t>
            </a:r>
            <a:r>
              <a:rPr lang="sk-SK" altLang="sk-SK" sz="1000" b="1" dirty="0">
                <a:solidFill>
                  <a:srgbClr val="808080"/>
                </a:solidFill>
                <a:latin typeface="Arial Narrow CE"/>
              </a:rPr>
              <a:t> </a:t>
            </a:r>
            <a:endParaRPr lang="sk-SK" altLang="sk-SK" sz="1000" b="1" dirty="0">
              <a:solidFill>
                <a:srgbClr val="808080"/>
              </a:solidFill>
            </a:endParaRPr>
          </a:p>
        </p:txBody>
      </p:sp>
      <p:graphicFrame>
        <p:nvGraphicFramePr>
          <p:cNvPr id="30" name="Group 277"/>
          <p:cNvGraphicFramePr>
            <a:graphicFrameLocks noGrp="1"/>
          </p:cNvGraphicFramePr>
          <p:nvPr/>
        </p:nvGraphicFramePr>
        <p:xfrm>
          <a:off x="4449763" y="1176338"/>
          <a:ext cx="266700" cy="5280032"/>
        </p:xfrm>
        <a:graphic>
          <a:graphicData uri="http://schemas.openxmlformats.org/drawingml/2006/table">
            <a:tbl>
              <a:tblPr/>
              <a:tblGrid>
                <a:gridCol w="26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1 00</a:t>
                      </a:r>
                      <a:r>
                        <a:rPr kumimoji="0" lang="sk-SK" altLang="sk-SK" sz="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9</a:t>
                      </a:r>
                      <a:endParaRPr kumimoji="0" lang="cs-CZ" altLang="sk-SK" sz="8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49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28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59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56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277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6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54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99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29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6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42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71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86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114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131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75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86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55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45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5</a:t>
                      </a:r>
                      <a:r>
                        <a:rPr kumimoji="0" lang="sk-SK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8</a:t>
                      </a:r>
                      <a:endParaRPr kumimoji="0" lang="cs-CZ" altLang="sk-SK" sz="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86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47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321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286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22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36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22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286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328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</a:tbl>
          </a:graphicData>
        </a:graphic>
      </p:graphicFrame>
      <p:graphicFrame>
        <p:nvGraphicFramePr>
          <p:cNvPr id="18703" name="Group 271"/>
          <p:cNvGraphicFramePr>
            <a:graphicFrameLocks noGrp="1"/>
          </p:cNvGraphicFramePr>
          <p:nvPr/>
        </p:nvGraphicFramePr>
        <p:xfrm>
          <a:off x="8604250" y="1196975"/>
          <a:ext cx="374650" cy="5184781"/>
        </p:xfrm>
        <a:graphic>
          <a:graphicData uri="http://schemas.openxmlformats.org/drawingml/2006/table">
            <a:tbl>
              <a:tblPr/>
              <a:tblGrid>
                <a:gridCol w="374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98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1 009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8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308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8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325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16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268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8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108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8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110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68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558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8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270</a:t>
                      </a:r>
                      <a:endParaRPr kumimoji="0" lang="cs-CZ" altLang="sk-SK" sz="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8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71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8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472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016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201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98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199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98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137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25" name="Rectangle 3"/>
          <p:cNvSpPr>
            <a:spLocks noChangeArrowheads="1"/>
          </p:cNvSpPr>
          <p:nvPr/>
        </p:nvSpPr>
        <p:spPr bwMode="auto">
          <a:xfrm>
            <a:off x="34925" y="231775"/>
            <a:ext cx="8893175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0" hangingPunct="0"/>
            <a:r>
              <a:rPr lang="sk-SK" altLang="sk-SK" sz="1600" b="1" dirty="0">
                <a:solidFill>
                  <a:srgbClr val="4D4D4D"/>
                </a:solidFill>
              </a:rPr>
              <a:t>Názor interrupciu z </a:t>
            </a:r>
            <a:r>
              <a:rPr lang="sk-SK" altLang="sk-SK" sz="1600" b="1" dirty="0" smtClean="0">
                <a:solidFill>
                  <a:srgbClr val="4D4D4D"/>
                </a:solidFill>
              </a:rPr>
              <a:t>dôvodu </a:t>
            </a:r>
            <a:r>
              <a:rPr lang="sk-SK" altLang="sk-SK" sz="1600" b="1" u="sng" dirty="0" smtClean="0">
                <a:solidFill>
                  <a:srgbClr val="4D4D4D"/>
                </a:solidFill>
              </a:rPr>
              <a:t>zistenia, že plod nie je schopný života alebo že je ťažko poškodený</a:t>
            </a:r>
            <a:endParaRPr lang="sk-SK" altLang="sk-SK" sz="1600" b="1" u="sng" dirty="0">
              <a:solidFill>
                <a:srgbClr val="4D4D4D"/>
              </a:solidFill>
            </a:endParaRPr>
          </a:p>
          <a:p>
            <a:pPr algn="ctr" eaLnBrk="0" hangingPunct="0"/>
            <a:r>
              <a:rPr lang="sk-SK" altLang="sk-SK" sz="1600" b="1" dirty="0">
                <a:solidFill>
                  <a:srgbClr val="4D4D4D"/>
                </a:solidFill>
              </a:rPr>
              <a:t>podľa sociálno-demografických charakteristík respondentov</a:t>
            </a:r>
          </a:p>
        </p:txBody>
      </p:sp>
    </p:spTree>
    <p:extLst>
      <p:ext uri="{BB962C8B-B14F-4D97-AF65-F5344CB8AC3E}">
        <p14:creationId xmlns:p14="http://schemas.microsoft.com/office/powerpoint/2010/main" val="701392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17" name="Rectangle 39"/>
          <p:cNvSpPr txBox="1">
            <a:spLocks noGrp="1" noChangeArrowheads="1"/>
          </p:cNvSpPr>
          <p:nvPr/>
        </p:nvSpPr>
        <p:spPr bwMode="auto">
          <a:xfrm>
            <a:off x="7513638" y="6637338"/>
            <a:ext cx="1630362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r"/>
            <a:fld id="{C9E5CFFD-184B-4C05-A00C-512FCEFC6D9F}" type="slidenum">
              <a:rPr lang="cs-CZ" altLang="sk-SK" sz="1200">
                <a:solidFill>
                  <a:schemeClr val="bg2"/>
                </a:solidFill>
              </a:rPr>
              <a:pPr algn="r"/>
              <a:t>58</a:t>
            </a:fld>
            <a:endParaRPr lang="cs-CZ" altLang="sk-SK" sz="1200">
              <a:solidFill>
                <a:schemeClr val="bg2"/>
              </a:solidFill>
            </a:endParaRPr>
          </a:p>
        </p:txBody>
      </p:sp>
      <p:graphicFrame>
        <p:nvGraphicFramePr>
          <p:cNvPr id="16615" name="Object 23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54538720"/>
              </p:ext>
            </p:extLst>
          </p:nvPr>
        </p:nvGraphicFramePr>
        <p:xfrm>
          <a:off x="306388" y="906463"/>
          <a:ext cx="8658225" cy="577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736" name="Chart" r:id="rId4" imgW="11334778" imgH="7524630" progId="MSGraph.Chart.8">
                  <p:embed followColorScheme="full"/>
                </p:oleObj>
              </mc:Choice>
              <mc:Fallback>
                <p:oleObj name="Chart" r:id="rId4" imgW="11334778" imgH="7524630" progId="MSGraph.Chart.8">
                  <p:embed followColorScheme="full"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6388" y="906463"/>
                        <a:ext cx="8658225" cy="5778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619" name="Rectangle 4"/>
          <p:cNvSpPr>
            <a:spLocks noChangeArrowheads="1"/>
          </p:cNvSpPr>
          <p:nvPr/>
        </p:nvSpPr>
        <p:spPr bwMode="auto">
          <a:xfrm>
            <a:off x="7145338" y="6613525"/>
            <a:ext cx="1871662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sk-SK" altLang="sk-SK" sz="900" i="1">
                <a:solidFill>
                  <a:srgbClr val="000000"/>
                </a:solidFill>
                <a:latin typeface="Arial" panose="020B0604020202020204" pitchFamily="34" charset="0"/>
              </a:rPr>
              <a:t>%, N = 1009, celá vzorka</a:t>
            </a:r>
          </a:p>
        </p:txBody>
      </p:sp>
      <p:sp>
        <p:nvSpPr>
          <p:cNvPr id="16620" name="Rectangle 5"/>
          <p:cNvSpPr>
            <a:spLocks noChangeArrowheads="1"/>
          </p:cNvSpPr>
          <p:nvPr/>
        </p:nvSpPr>
        <p:spPr bwMode="auto">
          <a:xfrm>
            <a:off x="0" y="1438275"/>
            <a:ext cx="82708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>
                <a:solidFill>
                  <a:srgbClr val="808080"/>
                </a:solidFill>
              </a:rPr>
              <a:t>pohlavie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16621" name="Rectangle 6"/>
          <p:cNvSpPr>
            <a:spLocks noChangeArrowheads="1"/>
          </p:cNvSpPr>
          <p:nvPr/>
        </p:nvSpPr>
        <p:spPr bwMode="auto">
          <a:xfrm>
            <a:off x="-14288" y="2111375"/>
            <a:ext cx="61118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>
                <a:solidFill>
                  <a:srgbClr val="808080"/>
                </a:solidFill>
              </a:rPr>
              <a:t>vek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16622" name="Rectangle 7"/>
          <p:cNvSpPr>
            <a:spLocks noChangeArrowheads="1"/>
          </p:cNvSpPr>
          <p:nvPr/>
        </p:nvSpPr>
        <p:spPr bwMode="auto">
          <a:xfrm>
            <a:off x="0" y="3068638"/>
            <a:ext cx="82708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>
                <a:solidFill>
                  <a:srgbClr val="808080"/>
                </a:solidFill>
              </a:rPr>
              <a:t>vzdelanie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16623" name="Rectangle 8"/>
          <p:cNvSpPr>
            <a:spLocks noChangeArrowheads="1"/>
          </p:cNvSpPr>
          <p:nvPr/>
        </p:nvSpPr>
        <p:spPr bwMode="auto">
          <a:xfrm>
            <a:off x="-11113" y="4897438"/>
            <a:ext cx="1187451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>
                <a:solidFill>
                  <a:srgbClr val="808080"/>
                </a:solidFill>
              </a:rPr>
              <a:t>zamestnanie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16624" name="Line 10"/>
          <p:cNvSpPr>
            <a:spLocks noChangeShapeType="1"/>
          </p:cNvSpPr>
          <p:nvPr/>
        </p:nvSpPr>
        <p:spPr bwMode="auto">
          <a:xfrm>
            <a:off x="6899275" y="1363663"/>
            <a:ext cx="0" cy="523875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graphicFrame>
        <p:nvGraphicFramePr>
          <p:cNvPr id="16616" name="Object 23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63542519"/>
              </p:ext>
            </p:extLst>
          </p:nvPr>
        </p:nvGraphicFramePr>
        <p:xfrm>
          <a:off x="5228164" y="1050925"/>
          <a:ext cx="3730625" cy="5654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737" name="Chart" r:id="rId6" imgW="4914799" imgH="7419870" progId="MSGraph.Chart.8">
                  <p:embed followColorScheme="full"/>
                </p:oleObj>
              </mc:Choice>
              <mc:Fallback>
                <p:oleObj name="Chart" r:id="rId6" imgW="4914799" imgH="7419870" progId="MSGraph.Chart.8">
                  <p:embed followColorScheme="full"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28164" y="1050925"/>
                        <a:ext cx="3730625" cy="5654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625" name="Line 12"/>
          <p:cNvSpPr>
            <a:spLocks noChangeShapeType="1"/>
          </p:cNvSpPr>
          <p:nvPr/>
        </p:nvSpPr>
        <p:spPr bwMode="auto">
          <a:xfrm flipV="1">
            <a:off x="4694238" y="1373033"/>
            <a:ext cx="4454525" cy="30163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6626" name="Line 16"/>
          <p:cNvSpPr>
            <a:spLocks noChangeShapeType="1"/>
          </p:cNvSpPr>
          <p:nvPr/>
        </p:nvSpPr>
        <p:spPr bwMode="auto">
          <a:xfrm flipV="1">
            <a:off x="4694238" y="2181070"/>
            <a:ext cx="4462462" cy="25399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6627" name="Rectangle 17"/>
          <p:cNvSpPr>
            <a:spLocks noChangeArrowheads="1"/>
          </p:cNvSpPr>
          <p:nvPr/>
        </p:nvSpPr>
        <p:spPr bwMode="auto">
          <a:xfrm>
            <a:off x="8494713" y="2833688"/>
            <a:ext cx="433387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350" tIns="6350" rIns="6350" bIns="6350" anchor="b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r" fontAlgn="b"/>
            <a:endParaRPr lang="sk-SK" altLang="sk-SK" sz="800" i="1">
              <a:solidFill>
                <a:srgbClr val="7F7F7F"/>
              </a:solidFill>
              <a:latin typeface="Arial Narrow CE"/>
            </a:endParaRPr>
          </a:p>
        </p:txBody>
      </p:sp>
      <p:sp>
        <p:nvSpPr>
          <p:cNvPr id="16628" name="Rectangle 18"/>
          <p:cNvSpPr>
            <a:spLocks noChangeArrowheads="1"/>
          </p:cNvSpPr>
          <p:nvPr/>
        </p:nvSpPr>
        <p:spPr bwMode="auto">
          <a:xfrm>
            <a:off x="-15875" y="3681413"/>
            <a:ext cx="82708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>
                <a:solidFill>
                  <a:srgbClr val="808080"/>
                </a:solidFill>
              </a:rPr>
              <a:t>národnosť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16629" name="Rectangle 19"/>
          <p:cNvSpPr>
            <a:spLocks noChangeArrowheads="1"/>
          </p:cNvSpPr>
          <p:nvPr/>
        </p:nvSpPr>
        <p:spPr bwMode="auto">
          <a:xfrm>
            <a:off x="4678363" y="5513388"/>
            <a:ext cx="1079500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>
                <a:solidFill>
                  <a:srgbClr val="808080"/>
                </a:solidFill>
              </a:rPr>
              <a:t>kraj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16630" name="Rectangle 20"/>
          <p:cNvSpPr>
            <a:spLocks noChangeArrowheads="1"/>
          </p:cNvSpPr>
          <p:nvPr/>
        </p:nvSpPr>
        <p:spPr bwMode="auto">
          <a:xfrm>
            <a:off x="-36513" y="1149350"/>
            <a:ext cx="933451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0" hangingPunct="0"/>
            <a:r>
              <a:rPr lang="sk-SK" altLang="sk-SK" sz="1000" b="1">
                <a:solidFill>
                  <a:srgbClr val="808080"/>
                </a:solidFill>
              </a:rPr>
              <a:t>CELÁ VZORKA</a:t>
            </a:r>
          </a:p>
        </p:txBody>
      </p:sp>
      <p:sp>
        <p:nvSpPr>
          <p:cNvPr id="16631" name="Line 21"/>
          <p:cNvSpPr>
            <a:spLocks noChangeShapeType="1"/>
          </p:cNvSpPr>
          <p:nvPr/>
        </p:nvSpPr>
        <p:spPr bwMode="auto">
          <a:xfrm>
            <a:off x="-15875" y="1335088"/>
            <a:ext cx="4371975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sk-SK"/>
          </a:p>
        </p:txBody>
      </p:sp>
      <p:sp>
        <p:nvSpPr>
          <p:cNvPr id="16632" name="Rectangle 29"/>
          <p:cNvSpPr>
            <a:spLocks noChangeArrowheads="1"/>
          </p:cNvSpPr>
          <p:nvPr/>
        </p:nvSpPr>
        <p:spPr bwMode="auto">
          <a:xfrm>
            <a:off x="4694238" y="1544638"/>
            <a:ext cx="9350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r>
              <a:rPr lang="sk-SK" altLang="sk-SK" sz="1000" b="1">
                <a:solidFill>
                  <a:srgbClr val="808080"/>
                </a:solidFill>
              </a:rPr>
              <a:t>rodinný </a:t>
            </a:r>
          </a:p>
          <a:p>
            <a:r>
              <a:rPr lang="sk-SK" altLang="sk-SK" sz="1000" b="1">
                <a:solidFill>
                  <a:srgbClr val="808080"/>
                </a:solidFill>
              </a:rPr>
              <a:t>stav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16633" name="Line 314"/>
          <p:cNvSpPr>
            <a:spLocks noChangeShapeType="1"/>
          </p:cNvSpPr>
          <p:nvPr/>
        </p:nvSpPr>
        <p:spPr bwMode="auto">
          <a:xfrm>
            <a:off x="1588" y="1698625"/>
            <a:ext cx="4371975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sk-SK"/>
          </a:p>
        </p:txBody>
      </p:sp>
      <p:sp>
        <p:nvSpPr>
          <p:cNvPr id="16634" name="Line 315"/>
          <p:cNvSpPr>
            <a:spLocks noChangeShapeType="1"/>
          </p:cNvSpPr>
          <p:nvPr/>
        </p:nvSpPr>
        <p:spPr bwMode="auto">
          <a:xfrm>
            <a:off x="-7938" y="2808288"/>
            <a:ext cx="4371976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sk-SK"/>
          </a:p>
        </p:txBody>
      </p:sp>
      <p:sp>
        <p:nvSpPr>
          <p:cNvPr id="16635" name="Line 316"/>
          <p:cNvSpPr>
            <a:spLocks noChangeShapeType="1"/>
          </p:cNvSpPr>
          <p:nvPr/>
        </p:nvSpPr>
        <p:spPr bwMode="auto">
          <a:xfrm>
            <a:off x="1588" y="3529013"/>
            <a:ext cx="4371975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sk-SK"/>
          </a:p>
        </p:txBody>
      </p:sp>
      <p:sp>
        <p:nvSpPr>
          <p:cNvPr id="16636" name="Line 317"/>
          <p:cNvSpPr>
            <a:spLocks noChangeShapeType="1"/>
          </p:cNvSpPr>
          <p:nvPr/>
        </p:nvSpPr>
        <p:spPr bwMode="auto">
          <a:xfrm>
            <a:off x="3175" y="4087813"/>
            <a:ext cx="4371975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sk-SK"/>
          </a:p>
        </p:txBody>
      </p:sp>
      <p:sp>
        <p:nvSpPr>
          <p:cNvPr id="16637" name="Rectangle 6"/>
          <p:cNvSpPr>
            <a:spLocks noChangeArrowheads="1"/>
          </p:cNvSpPr>
          <p:nvPr/>
        </p:nvSpPr>
        <p:spPr bwMode="auto">
          <a:xfrm>
            <a:off x="4635500" y="2646363"/>
            <a:ext cx="993775" cy="55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>
                <a:solidFill>
                  <a:srgbClr val="808080"/>
                </a:solidFill>
              </a:rPr>
              <a:t>čistý mesačný príjem domácnosti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graphicFrame>
        <p:nvGraphicFramePr>
          <p:cNvPr id="16706" name="Group 322"/>
          <p:cNvGraphicFramePr>
            <a:graphicFrameLocks noGrp="1"/>
          </p:cNvGraphicFramePr>
          <p:nvPr/>
        </p:nvGraphicFramePr>
        <p:xfrm>
          <a:off x="8783638" y="1176338"/>
          <a:ext cx="266700" cy="5486400"/>
        </p:xfrm>
        <a:graphic>
          <a:graphicData uri="http://schemas.openxmlformats.org/drawingml/2006/table">
            <a:tbl>
              <a:tblPr/>
              <a:tblGrid>
                <a:gridCol w="26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1 009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619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250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61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79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69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65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185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143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152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127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170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98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305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138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162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155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123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126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116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106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11</a:t>
                      </a:r>
                      <a:r>
                        <a:rPr kumimoji="0" lang="sk-SK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</a:t>
                      </a:r>
                      <a:endParaRPr kumimoji="0" lang="cs-CZ" altLang="sk-SK" sz="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133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126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125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145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</a:t>
                      </a:r>
                      <a:r>
                        <a:rPr kumimoji="0" lang="sk-SK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44</a:t>
                      </a:r>
                      <a:endParaRPr kumimoji="0" lang="cs-CZ" altLang="sk-SK" sz="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</a:tbl>
          </a:graphicData>
        </a:graphic>
      </p:graphicFrame>
      <p:sp>
        <p:nvSpPr>
          <p:cNvPr id="16666" name="Line 28"/>
          <p:cNvSpPr>
            <a:spLocks noChangeShapeType="1"/>
          </p:cNvSpPr>
          <p:nvPr/>
        </p:nvSpPr>
        <p:spPr bwMode="auto">
          <a:xfrm flipV="1">
            <a:off x="4694238" y="3813175"/>
            <a:ext cx="4449762" cy="794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6667" name="Line 28"/>
          <p:cNvSpPr>
            <a:spLocks noChangeShapeType="1"/>
          </p:cNvSpPr>
          <p:nvPr/>
        </p:nvSpPr>
        <p:spPr bwMode="auto">
          <a:xfrm flipV="1">
            <a:off x="4694238" y="5032530"/>
            <a:ext cx="4449762" cy="6346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6668" name="Line 317"/>
          <p:cNvSpPr>
            <a:spLocks noChangeShapeType="1"/>
          </p:cNvSpPr>
          <p:nvPr/>
        </p:nvSpPr>
        <p:spPr bwMode="auto">
          <a:xfrm>
            <a:off x="34925" y="5732463"/>
            <a:ext cx="4371975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sk-SK"/>
          </a:p>
        </p:txBody>
      </p:sp>
      <p:graphicFrame>
        <p:nvGraphicFramePr>
          <p:cNvPr id="16705" name="Group 321"/>
          <p:cNvGraphicFramePr>
            <a:graphicFrameLocks noGrp="1"/>
          </p:cNvGraphicFramePr>
          <p:nvPr/>
        </p:nvGraphicFramePr>
        <p:xfrm>
          <a:off x="4300538" y="1163638"/>
          <a:ext cx="323850" cy="5476890"/>
        </p:xfrm>
        <a:graphic>
          <a:graphicData uri="http://schemas.openxmlformats.org/drawingml/2006/table">
            <a:tbl>
              <a:tblPr/>
              <a:tblGrid>
                <a:gridCol w="323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1 00</a:t>
                      </a:r>
                      <a:r>
                        <a:rPr kumimoji="0" lang="sk-SK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9</a:t>
                      </a:r>
                      <a:endParaRPr kumimoji="0" lang="cs-CZ" altLang="sk-SK" sz="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489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520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128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209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180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176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161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155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155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294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378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182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869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105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35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45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249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181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91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80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210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83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23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47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73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293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255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266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122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</a:tbl>
          </a:graphicData>
        </a:graphic>
      </p:graphicFrame>
      <p:sp>
        <p:nvSpPr>
          <p:cNvPr id="16700" name="Rectangle 6"/>
          <p:cNvSpPr>
            <a:spLocks noChangeArrowheads="1"/>
          </p:cNvSpPr>
          <p:nvPr/>
        </p:nvSpPr>
        <p:spPr bwMode="auto">
          <a:xfrm>
            <a:off x="6350" y="5911850"/>
            <a:ext cx="8969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>
                <a:solidFill>
                  <a:srgbClr val="808080"/>
                </a:solidFill>
              </a:rPr>
              <a:t>počet členov domácnosti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16701" name="Rectangle 6"/>
          <p:cNvSpPr>
            <a:spLocks noChangeArrowheads="1"/>
          </p:cNvSpPr>
          <p:nvPr/>
        </p:nvSpPr>
        <p:spPr bwMode="auto">
          <a:xfrm>
            <a:off x="4635500" y="4227513"/>
            <a:ext cx="896938" cy="55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>
                <a:solidFill>
                  <a:srgbClr val="808080"/>
                </a:solidFill>
              </a:rPr>
              <a:t>počet obyvateľov obce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cxnSp>
        <p:nvCxnSpPr>
          <p:cNvPr id="16702" name="Rovná spojnica 4"/>
          <p:cNvCxnSpPr>
            <a:cxnSpLocks noChangeShapeType="1"/>
          </p:cNvCxnSpPr>
          <p:nvPr/>
        </p:nvCxnSpPr>
        <p:spPr bwMode="auto">
          <a:xfrm>
            <a:off x="3719856" y="1141258"/>
            <a:ext cx="0" cy="5487988"/>
          </a:xfrm>
          <a:prstGeom prst="line">
            <a:avLst/>
          </a:prstGeom>
          <a:noFill/>
          <a:ln w="12700" algn="ctr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703" name="Rovná spojnica 35"/>
          <p:cNvCxnSpPr>
            <a:cxnSpLocks noChangeShapeType="1"/>
          </p:cNvCxnSpPr>
          <p:nvPr/>
        </p:nvCxnSpPr>
        <p:spPr bwMode="auto">
          <a:xfrm>
            <a:off x="8070512" y="1181100"/>
            <a:ext cx="0" cy="5487988"/>
          </a:xfrm>
          <a:prstGeom prst="line">
            <a:avLst/>
          </a:prstGeom>
          <a:noFill/>
          <a:ln w="12700" algn="ctr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4" name="Rectangle 3"/>
          <p:cNvSpPr>
            <a:spLocks noChangeArrowheads="1"/>
          </p:cNvSpPr>
          <p:nvPr/>
        </p:nvSpPr>
        <p:spPr bwMode="auto">
          <a:xfrm>
            <a:off x="684213" y="231775"/>
            <a:ext cx="7716837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0" hangingPunct="0"/>
            <a:r>
              <a:rPr lang="sk-SK" altLang="sk-SK" sz="1600" b="1" dirty="0">
                <a:solidFill>
                  <a:srgbClr val="4D4D4D"/>
                </a:solidFill>
              </a:rPr>
              <a:t>Názor interrupciu z </a:t>
            </a:r>
            <a:r>
              <a:rPr lang="sk-SK" altLang="sk-SK" sz="1600" b="1" dirty="0" smtClean="0">
                <a:solidFill>
                  <a:srgbClr val="4D4D4D"/>
                </a:solidFill>
              </a:rPr>
              <a:t>dôvodu </a:t>
            </a:r>
            <a:r>
              <a:rPr lang="sk-SK" altLang="sk-SK" sz="1600" b="1" u="sng" dirty="0" smtClean="0">
                <a:solidFill>
                  <a:srgbClr val="4D4D4D"/>
                </a:solidFill>
              </a:rPr>
              <a:t>znásilnenia alebo incestu</a:t>
            </a:r>
            <a:endParaRPr lang="sk-SK" altLang="sk-SK" sz="1600" b="1" u="sng" dirty="0">
              <a:solidFill>
                <a:srgbClr val="4D4D4D"/>
              </a:solidFill>
            </a:endParaRPr>
          </a:p>
          <a:p>
            <a:pPr algn="ctr" eaLnBrk="0" hangingPunct="0"/>
            <a:r>
              <a:rPr lang="sk-SK" altLang="sk-SK" sz="1600" b="1" dirty="0">
                <a:solidFill>
                  <a:srgbClr val="4D4D4D"/>
                </a:solidFill>
              </a:rPr>
              <a:t>podľa sociálno-demografických charakteristík respondentov</a:t>
            </a:r>
          </a:p>
        </p:txBody>
      </p:sp>
    </p:spTree>
    <p:extLst>
      <p:ext uri="{BB962C8B-B14F-4D97-AF65-F5344CB8AC3E}">
        <p14:creationId xmlns:p14="http://schemas.microsoft.com/office/powerpoint/2010/main" val="928581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9" name="Rectangle 39"/>
          <p:cNvSpPr txBox="1">
            <a:spLocks noGrp="1" noChangeArrowheads="1"/>
          </p:cNvSpPr>
          <p:nvPr/>
        </p:nvSpPr>
        <p:spPr bwMode="auto">
          <a:xfrm>
            <a:off x="7513638" y="6637338"/>
            <a:ext cx="1630362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r"/>
            <a:fld id="{8662FF1E-FEDD-4CB5-A514-0DE587B7662D}" type="slidenum">
              <a:rPr lang="cs-CZ" altLang="sk-SK" sz="1200">
                <a:solidFill>
                  <a:schemeClr val="bg2"/>
                </a:solidFill>
              </a:rPr>
              <a:pPr algn="r"/>
              <a:t>59</a:t>
            </a:fld>
            <a:endParaRPr lang="cs-CZ" altLang="sk-SK" sz="1200">
              <a:solidFill>
                <a:schemeClr val="bg2"/>
              </a:solidFill>
            </a:endParaRPr>
          </a:p>
        </p:txBody>
      </p:sp>
      <p:graphicFrame>
        <p:nvGraphicFramePr>
          <p:cNvPr id="18637" name="Object 20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81667092"/>
              </p:ext>
            </p:extLst>
          </p:nvPr>
        </p:nvGraphicFramePr>
        <p:xfrm>
          <a:off x="323850" y="836613"/>
          <a:ext cx="8658225" cy="5683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760" name="Chart" r:id="rId4" imgW="11325323" imgH="7534350" progId="MSGraph.Chart.8">
                  <p:embed followColorScheme="full"/>
                </p:oleObj>
              </mc:Choice>
              <mc:Fallback>
                <p:oleObj name="Chart" r:id="rId4" imgW="11325323" imgH="7534350" progId="MSGraph.Chart.8">
                  <p:embed followColorScheme="full"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836613"/>
                        <a:ext cx="8658225" cy="5683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640" name="Line 10"/>
          <p:cNvSpPr>
            <a:spLocks noChangeShapeType="1"/>
          </p:cNvSpPr>
          <p:nvPr/>
        </p:nvSpPr>
        <p:spPr bwMode="auto">
          <a:xfrm>
            <a:off x="6899275" y="1363663"/>
            <a:ext cx="0" cy="523875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graphicFrame>
        <p:nvGraphicFramePr>
          <p:cNvPr id="18638" name="Object 20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46955679"/>
              </p:ext>
            </p:extLst>
          </p:nvPr>
        </p:nvGraphicFramePr>
        <p:xfrm>
          <a:off x="5295900" y="1049338"/>
          <a:ext cx="3633788" cy="5430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761" name="Chart" r:id="rId6" imgW="4876710" imgH="7315110" progId="MSGraph.Chart.8">
                  <p:embed followColorScheme="full"/>
                </p:oleObj>
              </mc:Choice>
              <mc:Fallback>
                <p:oleObj name="Chart" r:id="rId6" imgW="4876710" imgH="7315110" progId="MSGraph.Chart.8">
                  <p:embed followColorScheme="full"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95900" y="1049338"/>
                        <a:ext cx="3633788" cy="5430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641" name="Line 12"/>
          <p:cNvSpPr>
            <a:spLocks noChangeShapeType="1"/>
          </p:cNvSpPr>
          <p:nvPr/>
        </p:nvSpPr>
        <p:spPr bwMode="auto">
          <a:xfrm flipV="1">
            <a:off x="4794250" y="1595438"/>
            <a:ext cx="4349749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8643" name="Rectangle 17"/>
          <p:cNvSpPr>
            <a:spLocks noChangeArrowheads="1"/>
          </p:cNvSpPr>
          <p:nvPr/>
        </p:nvSpPr>
        <p:spPr bwMode="auto">
          <a:xfrm>
            <a:off x="8494713" y="2833688"/>
            <a:ext cx="433387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350" tIns="6350" rIns="6350" bIns="6350" anchor="b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r" fontAlgn="b"/>
            <a:endParaRPr lang="sk-SK" altLang="sk-SK" sz="800" i="1">
              <a:solidFill>
                <a:srgbClr val="7F7F7F"/>
              </a:solidFill>
              <a:latin typeface="Arial Narrow CE"/>
            </a:endParaRPr>
          </a:p>
        </p:txBody>
      </p:sp>
      <p:sp>
        <p:nvSpPr>
          <p:cNvPr id="18644" name="Rectangle 20"/>
          <p:cNvSpPr>
            <a:spLocks noChangeArrowheads="1"/>
          </p:cNvSpPr>
          <p:nvPr/>
        </p:nvSpPr>
        <p:spPr bwMode="auto">
          <a:xfrm>
            <a:off x="-36513" y="1149350"/>
            <a:ext cx="933451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0" hangingPunct="0"/>
            <a:r>
              <a:rPr lang="sk-SK" altLang="sk-SK" sz="1000" b="1">
                <a:solidFill>
                  <a:srgbClr val="808080"/>
                </a:solidFill>
              </a:rPr>
              <a:t>CELÁ VZORKA</a:t>
            </a:r>
          </a:p>
        </p:txBody>
      </p:sp>
      <p:sp>
        <p:nvSpPr>
          <p:cNvPr id="18645" name="Line 21"/>
          <p:cNvSpPr>
            <a:spLocks noChangeShapeType="1"/>
          </p:cNvSpPr>
          <p:nvPr/>
        </p:nvSpPr>
        <p:spPr bwMode="auto">
          <a:xfrm>
            <a:off x="0" y="1398588"/>
            <a:ext cx="4371975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sk-SK"/>
          </a:p>
        </p:txBody>
      </p:sp>
      <p:sp>
        <p:nvSpPr>
          <p:cNvPr id="18647" name="Line 317"/>
          <p:cNvSpPr>
            <a:spLocks noChangeShapeType="1"/>
          </p:cNvSpPr>
          <p:nvPr/>
        </p:nvSpPr>
        <p:spPr bwMode="auto">
          <a:xfrm>
            <a:off x="19050" y="4170363"/>
            <a:ext cx="4371975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sk-SK"/>
          </a:p>
        </p:txBody>
      </p:sp>
      <p:sp>
        <p:nvSpPr>
          <p:cNvPr id="18648" name="Line 28"/>
          <p:cNvSpPr>
            <a:spLocks noChangeShapeType="1"/>
          </p:cNvSpPr>
          <p:nvPr/>
        </p:nvSpPr>
        <p:spPr bwMode="auto">
          <a:xfrm flipV="1">
            <a:off x="4794250" y="3205163"/>
            <a:ext cx="4349750" cy="1270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8649" name="Line 28"/>
          <p:cNvSpPr>
            <a:spLocks noChangeShapeType="1"/>
          </p:cNvSpPr>
          <p:nvPr/>
        </p:nvSpPr>
        <p:spPr bwMode="auto">
          <a:xfrm flipV="1">
            <a:off x="4794250" y="4807426"/>
            <a:ext cx="4349749" cy="11113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8650" name="Rectangle 6"/>
          <p:cNvSpPr>
            <a:spLocks noChangeArrowheads="1"/>
          </p:cNvSpPr>
          <p:nvPr/>
        </p:nvSpPr>
        <p:spPr bwMode="auto">
          <a:xfrm>
            <a:off x="4788024" y="4562951"/>
            <a:ext cx="896937" cy="24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 dirty="0">
                <a:solidFill>
                  <a:srgbClr val="808080"/>
                </a:solidFill>
              </a:rPr>
              <a:t>vzťah k </a:t>
            </a:r>
            <a:r>
              <a:rPr lang="sk-SK" altLang="sk-SK" sz="1000" b="1" dirty="0" smtClean="0">
                <a:solidFill>
                  <a:srgbClr val="808080"/>
                </a:solidFill>
              </a:rPr>
              <a:t>viere</a:t>
            </a:r>
            <a:endParaRPr lang="sk-SK" altLang="sk-SK" sz="1000" b="1" dirty="0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18651" name="Rectangle 29"/>
          <p:cNvSpPr>
            <a:spLocks noChangeArrowheads="1"/>
          </p:cNvSpPr>
          <p:nvPr/>
        </p:nvSpPr>
        <p:spPr bwMode="auto">
          <a:xfrm>
            <a:off x="-3175" y="2792413"/>
            <a:ext cx="9350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>
                <a:solidFill>
                  <a:srgbClr val="808080"/>
                </a:solidFill>
              </a:rPr>
              <a:t>volebné preferencie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18652" name="Rectangle 19"/>
          <p:cNvSpPr>
            <a:spLocks noChangeArrowheads="1"/>
          </p:cNvSpPr>
          <p:nvPr/>
        </p:nvSpPr>
        <p:spPr bwMode="auto">
          <a:xfrm>
            <a:off x="-4763" y="4437063"/>
            <a:ext cx="1079501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>
                <a:solidFill>
                  <a:srgbClr val="808080"/>
                </a:solidFill>
              </a:rPr>
              <a:t>parlamentné voľby 2012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18653" name="Rectangle 29"/>
          <p:cNvSpPr>
            <a:spLocks noChangeArrowheads="1"/>
          </p:cNvSpPr>
          <p:nvPr/>
        </p:nvSpPr>
        <p:spPr bwMode="auto">
          <a:xfrm>
            <a:off x="4788024" y="2663701"/>
            <a:ext cx="935037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r>
              <a:rPr lang="sk-SK" altLang="sk-SK" sz="1000" b="1" dirty="0">
                <a:solidFill>
                  <a:srgbClr val="808080"/>
                </a:solidFill>
              </a:rPr>
              <a:t>liberálno-konzervatívna orientácia</a:t>
            </a:r>
            <a:endParaRPr lang="sk-SK" altLang="sk-SK" sz="1000" b="1" dirty="0">
              <a:solidFill>
                <a:srgbClr val="808080"/>
              </a:solidFill>
              <a:latin typeface="Arial Narrow CE"/>
            </a:endParaRPr>
          </a:p>
        </p:txBody>
      </p:sp>
      <p:cxnSp>
        <p:nvCxnSpPr>
          <p:cNvPr id="18654" name="Rovná spojnica 23"/>
          <p:cNvCxnSpPr>
            <a:cxnSpLocks noChangeShapeType="1"/>
          </p:cNvCxnSpPr>
          <p:nvPr/>
        </p:nvCxnSpPr>
        <p:spPr bwMode="auto">
          <a:xfrm>
            <a:off x="3678024" y="1149350"/>
            <a:ext cx="0" cy="5487988"/>
          </a:xfrm>
          <a:prstGeom prst="line">
            <a:avLst/>
          </a:prstGeom>
          <a:noFill/>
          <a:ln w="12700" algn="ctr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655" name="Rovná spojnica 24"/>
          <p:cNvCxnSpPr>
            <a:cxnSpLocks noChangeShapeType="1"/>
          </p:cNvCxnSpPr>
          <p:nvPr/>
        </p:nvCxnSpPr>
        <p:spPr bwMode="auto">
          <a:xfrm>
            <a:off x="8046608" y="1149350"/>
            <a:ext cx="0" cy="5487988"/>
          </a:xfrm>
          <a:prstGeom prst="line">
            <a:avLst/>
          </a:prstGeom>
          <a:noFill/>
          <a:ln w="12700" algn="ctr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8657" name="Rectangle 4"/>
          <p:cNvSpPr>
            <a:spLocks noChangeArrowheads="1"/>
          </p:cNvSpPr>
          <p:nvPr/>
        </p:nvSpPr>
        <p:spPr bwMode="auto">
          <a:xfrm>
            <a:off x="7145338" y="6613525"/>
            <a:ext cx="1871662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sk-SK" altLang="sk-SK" sz="900" i="1">
                <a:solidFill>
                  <a:srgbClr val="000000"/>
                </a:solidFill>
                <a:latin typeface="Arial" panose="020B0604020202020204" pitchFamily="34" charset="0"/>
              </a:rPr>
              <a:t>%, N = 1009, celá vzorka</a:t>
            </a:r>
          </a:p>
        </p:txBody>
      </p:sp>
      <p:sp>
        <p:nvSpPr>
          <p:cNvPr id="18658" name="Rectangle 19"/>
          <p:cNvSpPr>
            <a:spLocks noChangeArrowheads="1"/>
          </p:cNvSpPr>
          <p:nvPr/>
        </p:nvSpPr>
        <p:spPr bwMode="auto">
          <a:xfrm>
            <a:off x="4860652" y="5991225"/>
            <a:ext cx="1079500" cy="40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 dirty="0">
                <a:solidFill>
                  <a:srgbClr val="808080"/>
                </a:solidFill>
              </a:rPr>
              <a:t>používanie internetu</a:t>
            </a:r>
            <a:r>
              <a:rPr lang="sk-SK" altLang="sk-SK" sz="1000" b="1" dirty="0">
                <a:solidFill>
                  <a:srgbClr val="808080"/>
                </a:solidFill>
                <a:latin typeface="Arial Narrow CE"/>
              </a:rPr>
              <a:t> </a:t>
            </a:r>
            <a:endParaRPr lang="sk-SK" altLang="sk-SK" sz="1000" b="1" dirty="0">
              <a:solidFill>
                <a:srgbClr val="808080"/>
              </a:solidFill>
            </a:endParaRPr>
          </a:p>
        </p:txBody>
      </p:sp>
      <p:graphicFrame>
        <p:nvGraphicFramePr>
          <p:cNvPr id="30" name="Group 277"/>
          <p:cNvGraphicFramePr>
            <a:graphicFrameLocks noGrp="1"/>
          </p:cNvGraphicFramePr>
          <p:nvPr/>
        </p:nvGraphicFramePr>
        <p:xfrm>
          <a:off x="4449763" y="1176338"/>
          <a:ext cx="266700" cy="5280032"/>
        </p:xfrm>
        <a:graphic>
          <a:graphicData uri="http://schemas.openxmlformats.org/drawingml/2006/table">
            <a:tbl>
              <a:tblPr/>
              <a:tblGrid>
                <a:gridCol w="26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1 00</a:t>
                      </a:r>
                      <a:r>
                        <a:rPr kumimoji="0" lang="sk-SK" altLang="sk-SK" sz="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9</a:t>
                      </a:r>
                      <a:endParaRPr kumimoji="0" lang="cs-CZ" altLang="sk-SK" sz="8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49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28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59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56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277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6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54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99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29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6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42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71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86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114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131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75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86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55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45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5</a:t>
                      </a:r>
                      <a:r>
                        <a:rPr kumimoji="0" lang="sk-SK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8</a:t>
                      </a:r>
                      <a:endParaRPr kumimoji="0" lang="cs-CZ" altLang="sk-SK" sz="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86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47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321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286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22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36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22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286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328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</a:tbl>
          </a:graphicData>
        </a:graphic>
      </p:graphicFrame>
      <p:graphicFrame>
        <p:nvGraphicFramePr>
          <p:cNvPr id="18703" name="Group 271"/>
          <p:cNvGraphicFramePr>
            <a:graphicFrameLocks noGrp="1"/>
          </p:cNvGraphicFramePr>
          <p:nvPr/>
        </p:nvGraphicFramePr>
        <p:xfrm>
          <a:off x="8604250" y="1196975"/>
          <a:ext cx="374650" cy="5184781"/>
        </p:xfrm>
        <a:graphic>
          <a:graphicData uri="http://schemas.openxmlformats.org/drawingml/2006/table">
            <a:tbl>
              <a:tblPr/>
              <a:tblGrid>
                <a:gridCol w="374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98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1 009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8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308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8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325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16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268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8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108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8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110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68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558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8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270</a:t>
                      </a:r>
                      <a:endParaRPr kumimoji="0" lang="cs-CZ" altLang="sk-SK" sz="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8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71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8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472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016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201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98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199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98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137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24" name="Rectangle 3"/>
          <p:cNvSpPr>
            <a:spLocks noChangeArrowheads="1"/>
          </p:cNvSpPr>
          <p:nvPr/>
        </p:nvSpPr>
        <p:spPr bwMode="auto">
          <a:xfrm>
            <a:off x="684213" y="231775"/>
            <a:ext cx="7716837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0" hangingPunct="0"/>
            <a:r>
              <a:rPr lang="sk-SK" altLang="sk-SK" sz="1600" b="1" dirty="0">
                <a:solidFill>
                  <a:srgbClr val="4D4D4D"/>
                </a:solidFill>
              </a:rPr>
              <a:t>Názor interrupciu z </a:t>
            </a:r>
            <a:r>
              <a:rPr lang="sk-SK" altLang="sk-SK" sz="1600" b="1" dirty="0" smtClean="0">
                <a:solidFill>
                  <a:srgbClr val="4D4D4D"/>
                </a:solidFill>
              </a:rPr>
              <a:t>dôvodu </a:t>
            </a:r>
            <a:r>
              <a:rPr lang="sk-SK" altLang="sk-SK" sz="1600" b="1" u="sng" dirty="0" smtClean="0">
                <a:solidFill>
                  <a:srgbClr val="4D4D4D"/>
                </a:solidFill>
              </a:rPr>
              <a:t>znásilnenia alebo incestu</a:t>
            </a:r>
            <a:endParaRPr lang="sk-SK" altLang="sk-SK" sz="1600" b="1" u="sng" dirty="0">
              <a:solidFill>
                <a:srgbClr val="4D4D4D"/>
              </a:solidFill>
            </a:endParaRPr>
          </a:p>
          <a:p>
            <a:pPr algn="ctr" eaLnBrk="0" hangingPunct="0"/>
            <a:r>
              <a:rPr lang="sk-SK" altLang="sk-SK" sz="1600" b="1" dirty="0">
                <a:solidFill>
                  <a:srgbClr val="4D4D4D"/>
                </a:solidFill>
              </a:rPr>
              <a:t>podľa sociálno-demografických charakteristík respondentov</a:t>
            </a:r>
          </a:p>
        </p:txBody>
      </p:sp>
    </p:spTree>
    <p:extLst>
      <p:ext uri="{BB962C8B-B14F-4D97-AF65-F5344CB8AC3E}">
        <p14:creationId xmlns:p14="http://schemas.microsoft.com/office/powerpoint/2010/main" val="3137389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17" name="Rectangle 39"/>
          <p:cNvSpPr txBox="1">
            <a:spLocks noGrp="1" noChangeArrowheads="1"/>
          </p:cNvSpPr>
          <p:nvPr/>
        </p:nvSpPr>
        <p:spPr bwMode="auto">
          <a:xfrm>
            <a:off x="7513638" y="6637338"/>
            <a:ext cx="1630362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r"/>
            <a:fld id="{C9E5CFFD-184B-4C05-A00C-512FCEFC6D9F}" type="slidenum">
              <a:rPr lang="cs-CZ" altLang="sk-SK" sz="1200">
                <a:solidFill>
                  <a:schemeClr val="bg2"/>
                </a:solidFill>
              </a:rPr>
              <a:pPr algn="r"/>
              <a:t>60</a:t>
            </a:fld>
            <a:endParaRPr lang="cs-CZ" altLang="sk-SK" sz="1200">
              <a:solidFill>
                <a:schemeClr val="bg2"/>
              </a:solidFill>
            </a:endParaRPr>
          </a:p>
        </p:txBody>
      </p:sp>
      <p:graphicFrame>
        <p:nvGraphicFramePr>
          <p:cNvPr id="16615" name="Object 23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30045711"/>
              </p:ext>
            </p:extLst>
          </p:nvPr>
        </p:nvGraphicFramePr>
        <p:xfrm>
          <a:off x="306388" y="906463"/>
          <a:ext cx="8658225" cy="577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640" name="Chart" r:id="rId4" imgW="11325323" imgH="7524630" progId="MSGraph.Chart.8">
                  <p:embed followColorScheme="full"/>
                </p:oleObj>
              </mc:Choice>
              <mc:Fallback>
                <p:oleObj name="Chart" r:id="rId4" imgW="11325323" imgH="7524630" progId="MSGraph.Chart.8">
                  <p:embed followColorScheme="full"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6388" y="906463"/>
                        <a:ext cx="8658225" cy="5778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619" name="Rectangle 4"/>
          <p:cNvSpPr>
            <a:spLocks noChangeArrowheads="1"/>
          </p:cNvSpPr>
          <p:nvPr/>
        </p:nvSpPr>
        <p:spPr bwMode="auto">
          <a:xfrm>
            <a:off x="7145338" y="6613525"/>
            <a:ext cx="1871662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sk-SK" altLang="sk-SK" sz="900" i="1">
                <a:solidFill>
                  <a:srgbClr val="000000"/>
                </a:solidFill>
                <a:latin typeface="Arial" panose="020B0604020202020204" pitchFamily="34" charset="0"/>
              </a:rPr>
              <a:t>%, N = 1009, celá vzorka</a:t>
            </a:r>
          </a:p>
        </p:txBody>
      </p:sp>
      <p:sp>
        <p:nvSpPr>
          <p:cNvPr id="16620" name="Rectangle 5"/>
          <p:cNvSpPr>
            <a:spLocks noChangeArrowheads="1"/>
          </p:cNvSpPr>
          <p:nvPr/>
        </p:nvSpPr>
        <p:spPr bwMode="auto">
          <a:xfrm>
            <a:off x="0" y="1438275"/>
            <a:ext cx="82708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>
                <a:solidFill>
                  <a:srgbClr val="808080"/>
                </a:solidFill>
              </a:rPr>
              <a:t>pohlavie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16621" name="Rectangle 6"/>
          <p:cNvSpPr>
            <a:spLocks noChangeArrowheads="1"/>
          </p:cNvSpPr>
          <p:nvPr/>
        </p:nvSpPr>
        <p:spPr bwMode="auto">
          <a:xfrm>
            <a:off x="-14288" y="2111375"/>
            <a:ext cx="61118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>
                <a:solidFill>
                  <a:srgbClr val="808080"/>
                </a:solidFill>
              </a:rPr>
              <a:t>vek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16622" name="Rectangle 7"/>
          <p:cNvSpPr>
            <a:spLocks noChangeArrowheads="1"/>
          </p:cNvSpPr>
          <p:nvPr/>
        </p:nvSpPr>
        <p:spPr bwMode="auto">
          <a:xfrm>
            <a:off x="0" y="3068638"/>
            <a:ext cx="82708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>
                <a:solidFill>
                  <a:srgbClr val="808080"/>
                </a:solidFill>
              </a:rPr>
              <a:t>vzdelanie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16623" name="Rectangle 8"/>
          <p:cNvSpPr>
            <a:spLocks noChangeArrowheads="1"/>
          </p:cNvSpPr>
          <p:nvPr/>
        </p:nvSpPr>
        <p:spPr bwMode="auto">
          <a:xfrm>
            <a:off x="-11113" y="4897438"/>
            <a:ext cx="1187451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>
                <a:solidFill>
                  <a:srgbClr val="808080"/>
                </a:solidFill>
              </a:rPr>
              <a:t>zamestnanie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16624" name="Line 10"/>
          <p:cNvSpPr>
            <a:spLocks noChangeShapeType="1"/>
          </p:cNvSpPr>
          <p:nvPr/>
        </p:nvSpPr>
        <p:spPr bwMode="auto">
          <a:xfrm>
            <a:off x="6899275" y="1363663"/>
            <a:ext cx="0" cy="523875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graphicFrame>
        <p:nvGraphicFramePr>
          <p:cNvPr id="16616" name="Object 23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0430952"/>
              </p:ext>
            </p:extLst>
          </p:nvPr>
        </p:nvGraphicFramePr>
        <p:xfrm>
          <a:off x="5228164" y="1050925"/>
          <a:ext cx="3730625" cy="5654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641" name="Chart" r:id="rId6" imgW="4914799" imgH="7419870" progId="MSGraph.Chart.8">
                  <p:embed followColorScheme="full"/>
                </p:oleObj>
              </mc:Choice>
              <mc:Fallback>
                <p:oleObj name="Chart" r:id="rId6" imgW="4914799" imgH="7419870" progId="MSGraph.Chart.8">
                  <p:embed followColorScheme="full"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28164" y="1050925"/>
                        <a:ext cx="3730625" cy="5654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625" name="Line 12"/>
          <p:cNvSpPr>
            <a:spLocks noChangeShapeType="1"/>
          </p:cNvSpPr>
          <p:nvPr/>
        </p:nvSpPr>
        <p:spPr bwMode="auto">
          <a:xfrm flipV="1">
            <a:off x="4694238" y="1373033"/>
            <a:ext cx="4454525" cy="30163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6626" name="Line 16"/>
          <p:cNvSpPr>
            <a:spLocks noChangeShapeType="1"/>
          </p:cNvSpPr>
          <p:nvPr/>
        </p:nvSpPr>
        <p:spPr bwMode="auto">
          <a:xfrm flipV="1">
            <a:off x="4694238" y="2181070"/>
            <a:ext cx="4462462" cy="25399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6627" name="Rectangle 17"/>
          <p:cNvSpPr>
            <a:spLocks noChangeArrowheads="1"/>
          </p:cNvSpPr>
          <p:nvPr/>
        </p:nvSpPr>
        <p:spPr bwMode="auto">
          <a:xfrm>
            <a:off x="8494713" y="2833688"/>
            <a:ext cx="433387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350" tIns="6350" rIns="6350" bIns="6350" anchor="b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r" fontAlgn="b"/>
            <a:endParaRPr lang="sk-SK" altLang="sk-SK" sz="800" i="1">
              <a:solidFill>
                <a:srgbClr val="7F7F7F"/>
              </a:solidFill>
              <a:latin typeface="Arial Narrow CE"/>
            </a:endParaRPr>
          </a:p>
        </p:txBody>
      </p:sp>
      <p:sp>
        <p:nvSpPr>
          <p:cNvPr id="16628" name="Rectangle 18"/>
          <p:cNvSpPr>
            <a:spLocks noChangeArrowheads="1"/>
          </p:cNvSpPr>
          <p:nvPr/>
        </p:nvSpPr>
        <p:spPr bwMode="auto">
          <a:xfrm>
            <a:off x="-15875" y="3681413"/>
            <a:ext cx="82708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>
                <a:solidFill>
                  <a:srgbClr val="808080"/>
                </a:solidFill>
              </a:rPr>
              <a:t>národnosť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16629" name="Rectangle 19"/>
          <p:cNvSpPr>
            <a:spLocks noChangeArrowheads="1"/>
          </p:cNvSpPr>
          <p:nvPr/>
        </p:nvSpPr>
        <p:spPr bwMode="auto">
          <a:xfrm>
            <a:off x="4678363" y="5513388"/>
            <a:ext cx="1079500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>
                <a:solidFill>
                  <a:srgbClr val="808080"/>
                </a:solidFill>
              </a:rPr>
              <a:t>kraj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16630" name="Rectangle 20"/>
          <p:cNvSpPr>
            <a:spLocks noChangeArrowheads="1"/>
          </p:cNvSpPr>
          <p:nvPr/>
        </p:nvSpPr>
        <p:spPr bwMode="auto">
          <a:xfrm>
            <a:off x="-36513" y="1149350"/>
            <a:ext cx="933451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0" hangingPunct="0"/>
            <a:r>
              <a:rPr lang="sk-SK" altLang="sk-SK" sz="1000" b="1">
                <a:solidFill>
                  <a:srgbClr val="808080"/>
                </a:solidFill>
              </a:rPr>
              <a:t>CELÁ VZORKA</a:t>
            </a:r>
          </a:p>
        </p:txBody>
      </p:sp>
      <p:sp>
        <p:nvSpPr>
          <p:cNvPr id="16631" name="Line 21"/>
          <p:cNvSpPr>
            <a:spLocks noChangeShapeType="1"/>
          </p:cNvSpPr>
          <p:nvPr/>
        </p:nvSpPr>
        <p:spPr bwMode="auto">
          <a:xfrm>
            <a:off x="-15875" y="1335088"/>
            <a:ext cx="4371975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sk-SK"/>
          </a:p>
        </p:txBody>
      </p:sp>
      <p:sp>
        <p:nvSpPr>
          <p:cNvPr id="16632" name="Rectangle 29"/>
          <p:cNvSpPr>
            <a:spLocks noChangeArrowheads="1"/>
          </p:cNvSpPr>
          <p:nvPr/>
        </p:nvSpPr>
        <p:spPr bwMode="auto">
          <a:xfrm>
            <a:off x="4694238" y="1544638"/>
            <a:ext cx="9350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r>
              <a:rPr lang="sk-SK" altLang="sk-SK" sz="1000" b="1">
                <a:solidFill>
                  <a:srgbClr val="808080"/>
                </a:solidFill>
              </a:rPr>
              <a:t>rodinný </a:t>
            </a:r>
          </a:p>
          <a:p>
            <a:r>
              <a:rPr lang="sk-SK" altLang="sk-SK" sz="1000" b="1">
                <a:solidFill>
                  <a:srgbClr val="808080"/>
                </a:solidFill>
              </a:rPr>
              <a:t>stav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16633" name="Line 314"/>
          <p:cNvSpPr>
            <a:spLocks noChangeShapeType="1"/>
          </p:cNvSpPr>
          <p:nvPr/>
        </p:nvSpPr>
        <p:spPr bwMode="auto">
          <a:xfrm>
            <a:off x="1588" y="1698625"/>
            <a:ext cx="4371975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sk-SK"/>
          </a:p>
        </p:txBody>
      </p:sp>
      <p:sp>
        <p:nvSpPr>
          <p:cNvPr id="16634" name="Line 315"/>
          <p:cNvSpPr>
            <a:spLocks noChangeShapeType="1"/>
          </p:cNvSpPr>
          <p:nvPr/>
        </p:nvSpPr>
        <p:spPr bwMode="auto">
          <a:xfrm>
            <a:off x="-7938" y="2808288"/>
            <a:ext cx="4371976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sk-SK"/>
          </a:p>
        </p:txBody>
      </p:sp>
      <p:sp>
        <p:nvSpPr>
          <p:cNvPr id="16635" name="Line 316"/>
          <p:cNvSpPr>
            <a:spLocks noChangeShapeType="1"/>
          </p:cNvSpPr>
          <p:nvPr/>
        </p:nvSpPr>
        <p:spPr bwMode="auto">
          <a:xfrm>
            <a:off x="1588" y="3529013"/>
            <a:ext cx="4371975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sk-SK"/>
          </a:p>
        </p:txBody>
      </p:sp>
      <p:sp>
        <p:nvSpPr>
          <p:cNvPr id="16636" name="Line 317"/>
          <p:cNvSpPr>
            <a:spLocks noChangeShapeType="1"/>
          </p:cNvSpPr>
          <p:nvPr/>
        </p:nvSpPr>
        <p:spPr bwMode="auto">
          <a:xfrm>
            <a:off x="3175" y="4087813"/>
            <a:ext cx="4371975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sk-SK"/>
          </a:p>
        </p:txBody>
      </p:sp>
      <p:sp>
        <p:nvSpPr>
          <p:cNvPr id="16637" name="Rectangle 6"/>
          <p:cNvSpPr>
            <a:spLocks noChangeArrowheads="1"/>
          </p:cNvSpPr>
          <p:nvPr/>
        </p:nvSpPr>
        <p:spPr bwMode="auto">
          <a:xfrm>
            <a:off x="4635500" y="2646363"/>
            <a:ext cx="993775" cy="55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>
                <a:solidFill>
                  <a:srgbClr val="808080"/>
                </a:solidFill>
              </a:rPr>
              <a:t>čistý mesačný príjem domácnosti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graphicFrame>
        <p:nvGraphicFramePr>
          <p:cNvPr id="16706" name="Group 322"/>
          <p:cNvGraphicFramePr>
            <a:graphicFrameLocks noGrp="1"/>
          </p:cNvGraphicFramePr>
          <p:nvPr/>
        </p:nvGraphicFramePr>
        <p:xfrm>
          <a:off x="8783638" y="1176338"/>
          <a:ext cx="266700" cy="5486400"/>
        </p:xfrm>
        <a:graphic>
          <a:graphicData uri="http://schemas.openxmlformats.org/drawingml/2006/table">
            <a:tbl>
              <a:tblPr/>
              <a:tblGrid>
                <a:gridCol w="26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1 009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619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250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61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79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69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65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185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143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152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127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170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98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305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138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162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155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123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126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116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106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11</a:t>
                      </a:r>
                      <a:r>
                        <a:rPr kumimoji="0" lang="sk-SK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</a:t>
                      </a:r>
                      <a:endParaRPr kumimoji="0" lang="cs-CZ" altLang="sk-SK" sz="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133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126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125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145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</a:t>
                      </a:r>
                      <a:r>
                        <a:rPr kumimoji="0" lang="sk-SK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44</a:t>
                      </a:r>
                      <a:endParaRPr kumimoji="0" lang="cs-CZ" altLang="sk-SK" sz="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</a:tbl>
          </a:graphicData>
        </a:graphic>
      </p:graphicFrame>
      <p:sp>
        <p:nvSpPr>
          <p:cNvPr id="16666" name="Line 28"/>
          <p:cNvSpPr>
            <a:spLocks noChangeShapeType="1"/>
          </p:cNvSpPr>
          <p:nvPr/>
        </p:nvSpPr>
        <p:spPr bwMode="auto">
          <a:xfrm flipV="1">
            <a:off x="4694238" y="3813175"/>
            <a:ext cx="4449762" cy="794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6667" name="Line 28"/>
          <p:cNvSpPr>
            <a:spLocks noChangeShapeType="1"/>
          </p:cNvSpPr>
          <p:nvPr/>
        </p:nvSpPr>
        <p:spPr bwMode="auto">
          <a:xfrm flipV="1">
            <a:off x="4694238" y="5032530"/>
            <a:ext cx="4449762" cy="6346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6668" name="Line 317"/>
          <p:cNvSpPr>
            <a:spLocks noChangeShapeType="1"/>
          </p:cNvSpPr>
          <p:nvPr/>
        </p:nvSpPr>
        <p:spPr bwMode="auto">
          <a:xfrm>
            <a:off x="34925" y="5732463"/>
            <a:ext cx="4371975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sk-SK"/>
          </a:p>
        </p:txBody>
      </p:sp>
      <p:graphicFrame>
        <p:nvGraphicFramePr>
          <p:cNvPr id="16705" name="Group 321"/>
          <p:cNvGraphicFramePr>
            <a:graphicFrameLocks noGrp="1"/>
          </p:cNvGraphicFramePr>
          <p:nvPr/>
        </p:nvGraphicFramePr>
        <p:xfrm>
          <a:off x="4300538" y="1163638"/>
          <a:ext cx="323850" cy="5476890"/>
        </p:xfrm>
        <a:graphic>
          <a:graphicData uri="http://schemas.openxmlformats.org/drawingml/2006/table">
            <a:tbl>
              <a:tblPr/>
              <a:tblGrid>
                <a:gridCol w="323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1 00</a:t>
                      </a:r>
                      <a:r>
                        <a:rPr kumimoji="0" lang="sk-SK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9</a:t>
                      </a:r>
                      <a:endParaRPr kumimoji="0" lang="cs-CZ" altLang="sk-SK" sz="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489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520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128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209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180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176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161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155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155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294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378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182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869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105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35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45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249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181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91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80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210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83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23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47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73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293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255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266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122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</a:tbl>
          </a:graphicData>
        </a:graphic>
      </p:graphicFrame>
      <p:sp>
        <p:nvSpPr>
          <p:cNvPr id="16700" name="Rectangle 6"/>
          <p:cNvSpPr>
            <a:spLocks noChangeArrowheads="1"/>
          </p:cNvSpPr>
          <p:nvPr/>
        </p:nvSpPr>
        <p:spPr bwMode="auto">
          <a:xfrm>
            <a:off x="6350" y="5911850"/>
            <a:ext cx="8969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>
                <a:solidFill>
                  <a:srgbClr val="808080"/>
                </a:solidFill>
              </a:rPr>
              <a:t>počet členov domácnosti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16701" name="Rectangle 6"/>
          <p:cNvSpPr>
            <a:spLocks noChangeArrowheads="1"/>
          </p:cNvSpPr>
          <p:nvPr/>
        </p:nvSpPr>
        <p:spPr bwMode="auto">
          <a:xfrm>
            <a:off x="4635500" y="4227513"/>
            <a:ext cx="896938" cy="55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>
                <a:solidFill>
                  <a:srgbClr val="808080"/>
                </a:solidFill>
              </a:rPr>
              <a:t>počet obyvateľov obce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cxnSp>
        <p:nvCxnSpPr>
          <p:cNvPr id="16702" name="Rovná spojnica 4"/>
          <p:cNvCxnSpPr>
            <a:cxnSpLocks noChangeShapeType="1"/>
          </p:cNvCxnSpPr>
          <p:nvPr/>
        </p:nvCxnSpPr>
        <p:spPr bwMode="auto">
          <a:xfrm>
            <a:off x="3699812" y="1141258"/>
            <a:ext cx="0" cy="5487988"/>
          </a:xfrm>
          <a:prstGeom prst="line">
            <a:avLst/>
          </a:prstGeom>
          <a:noFill/>
          <a:ln w="12700" algn="ctr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703" name="Rovná spojnica 35"/>
          <p:cNvCxnSpPr>
            <a:cxnSpLocks noChangeShapeType="1"/>
          </p:cNvCxnSpPr>
          <p:nvPr/>
        </p:nvCxnSpPr>
        <p:spPr bwMode="auto">
          <a:xfrm>
            <a:off x="8052288" y="1181100"/>
            <a:ext cx="0" cy="5487988"/>
          </a:xfrm>
          <a:prstGeom prst="line">
            <a:avLst/>
          </a:prstGeom>
          <a:noFill/>
          <a:ln w="12700" algn="ctr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4" name="Rectangle 3"/>
          <p:cNvSpPr>
            <a:spLocks noChangeArrowheads="1"/>
          </p:cNvSpPr>
          <p:nvPr/>
        </p:nvSpPr>
        <p:spPr bwMode="auto">
          <a:xfrm>
            <a:off x="684213" y="231775"/>
            <a:ext cx="7716837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0" hangingPunct="0"/>
            <a:r>
              <a:rPr lang="sk-SK" altLang="sk-SK" sz="1600" b="1" dirty="0">
                <a:solidFill>
                  <a:srgbClr val="4D4D4D"/>
                </a:solidFill>
              </a:rPr>
              <a:t>Názor interrupciu z </a:t>
            </a:r>
            <a:r>
              <a:rPr lang="sk-SK" altLang="sk-SK" sz="1600" b="1" dirty="0" smtClean="0">
                <a:solidFill>
                  <a:srgbClr val="4D4D4D"/>
                </a:solidFill>
              </a:rPr>
              <a:t>dôvodu </a:t>
            </a:r>
            <a:r>
              <a:rPr lang="sk-SK" altLang="sk-SK" sz="1600" b="1" u="sng" dirty="0" smtClean="0">
                <a:solidFill>
                  <a:srgbClr val="4D4D4D"/>
                </a:solidFill>
              </a:rPr>
              <a:t>ohrozenia zdravia matky</a:t>
            </a:r>
            <a:endParaRPr lang="sk-SK" altLang="sk-SK" sz="1600" b="1" u="sng" dirty="0">
              <a:solidFill>
                <a:srgbClr val="4D4D4D"/>
              </a:solidFill>
            </a:endParaRPr>
          </a:p>
          <a:p>
            <a:pPr algn="ctr" eaLnBrk="0" hangingPunct="0"/>
            <a:r>
              <a:rPr lang="sk-SK" altLang="sk-SK" sz="1600" b="1" dirty="0">
                <a:solidFill>
                  <a:srgbClr val="4D4D4D"/>
                </a:solidFill>
              </a:rPr>
              <a:t>podľa sociálno-demografických charakteristík respondentov</a:t>
            </a:r>
          </a:p>
        </p:txBody>
      </p:sp>
    </p:spTree>
    <p:extLst>
      <p:ext uri="{BB962C8B-B14F-4D97-AF65-F5344CB8AC3E}">
        <p14:creationId xmlns:p14="http://schemas.microsoft.com/office/powerpoint/2010/main" val="379443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9" name="Rectangle 39"/>
          <p:cNvSpPr txBox="1">
            <a:spLocks noGrp="1" noChangeArrowheads="1"/>
          </p:cNvSpPr>
          <p:nvPr/>
        </p:nvSpPr>
        <p:spPr bwMode="auto">
          <a:xfrm>
            <a:off x="7513638" y="6637338"/>
            <a:ext cx="1630362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r"/>
            <a:fld id="{8662FF1E-FEDD-4CB5-A514-0DE587B7662D}" type="slidenum">
              <a:rPr lang="cs-CZ" altLang="sk-SK" sz="1200">
                <a:solidFill>
                  <a:schemeClr val="bg2"/>
                </a:solidFill>
              </a:rPr>
              <a:pPr algn="r"/>
              <a:t>61</a:t>
            </a:fld>
            <a:endParaRPr lang="cs-CZ" altLang="sk-SK" sz="1200">
              <a:solidFill>
                <a:schemeClr val="bg2"/>
              </a:solidFill>
            </a:endParaRPr>
          </a:p>
        </p:txBody>
      </p:sp>
      <p:graphicFrame>
        <p:nvGraphicFramePr>
          <p:cNvPr id="18637" name="Object 20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81564209"/>
              </p:ext>
            </p:extLst>
          </p:nvPr>
        </p:nvGraphicFramePr>
        <p:xfrm>
          <a:off x="323850" y="836613"/>
          <a:ext cx="8658225" cy="5683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664" name="Chart" r:id="rId4" imgW="11325323" imgH="7534350" progId="MSGraph.Chart.8">
                  <p:embed followColorScheme="full"/>
                </p:oleObj>
              </mc:Choice>
              <mc:Fallback>
                <p:oleObj name="Chart" r:id="rId4" imgW="11325323" imgH="7534350" progId="MSGraph.Chart.8">
                  <p:embed followColorScheme="full"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836613"/>
                        <a:ext cx="8658225" cy="5683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640" name="Line 10"/>
          <p:cNvSpPr>
            <a:spLocks noChangeShapeType="1"/>
          </p:cNvSpPr>
          <p:nvPr/>
        </p:nvSpPr>
        <p:spPr bwMode="auto">
          <a:xfrm>
            <a:off x="6899275" y="1363663"/>
            <a:ext cx="0" cy="523875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graphicFrame>
        <p:nvGraphicFramePr>
          <p:cNvPr id="18638" name="Object 20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27652052"/>
              </p:ext>
            </p:extLst>
          </p:nvPr>
        </p:nvGraphicFramePr>
        <p:xfrm>
          <a:off x="5295900" y="1049338"/>
          <a:ext cx="3633788" cy="5430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665" name="Chart" r:id="rId6" imgW="4876710" imgH="7315110" progId="MSGraph.Chart.8">
                  <p:embed followColorScheme="full"/>
                </p:oleObj>
              </mc:Choice>
              <mc:Fallback>
                <p:oleObj name="Chart" r:id="rId6" imgW="4876710" imgH="7315110" progId="MSGraph.Chart.8">
                  <p:embed followColorScheme="full"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95900" y="1049338"/>
                        <a:ext cx="3633788" cy="5430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641" name="Line 12"/>
          <p:cNvSpPr>
            <a:spLocks noChangeShapeType="1"/>
          </p:cNvSpPr>
          <p:nvPr/>
        </p:nvSpPr>
        <p:spPr bwMode="auto">
          <a:xfrm flipV="1">
            <a:off x="4794250" y="1595438"/>
            <a:ext cx="4349749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8643" name="Rectangle 17"/>
          <p:cNvSpPr>
            <a:spLocks noChangeArrowheads="1"/>
          </p:cNvSpPr>
          <p:nvPr/>
        </p:nvSpPr>
        <p:spPr bwMode="auto">
          <a:xfrm>
            <a:off x="8494713" y="2833688"/>
            <a:ext cx="433387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350" tIns="6350" rIns="6350" bIns="6350" anchor="b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r" fontAlgn="b"/>
            <a:endParaRPr lang="sk-SK" altLang="sk-SK" sz="800" i="1">
              <a:solidFill>
                <a:srgbClr val="7F7F7F"/>
              </a:solidFill>
              <a:latin typeface="Arial Narrow CE"/>
            </a:endParaRPr>
          </a:p>
        </p:txBody>
      </p:sp>
      <p:sp>
        <p:nvSpPr>
          <p:cNvPr id="18644" name="Rectangle 20"/>
          <p:cNvSpPr>
            <a:spLocks noChangeArrowheads="1"/>
          </p:cNvSpPr>
          <p:nvPr/>
        </p:nvSpPr>
        <p:spPr bwMode="auto">
          <a:xfrm>
            <a:off x="-36513" y="1149350"/>
            <a:ext cx="933451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0" hangingPunct="0"/>
            <a:r>
              <a:rPr lang="sk-SK" altLang="sk-SK" sz="1000" b="1">
                <a:solidFill>
                  <a:srgbClr val="808080"/>
                </a:solidFill>
              </a:rPr>
              <a:t>CELÁ VZORKA</a:t>
            </a:r>
          </a:p>
        </p:txBody>
      </p:sp>
      <p:sp>
        <p:nvSpPr>
          <p:cNvPr id="18645" name="Line 21"/>
          <p:cNvSpPr>
            <a:spLocks noChangeShapeType="1"/>
          </p:cNvSpPr>
          <p:nvPr/>
        </p:nvSpPr>
        <p:spPr bwMode="auto">
          <a:xfrm>
            <a:off x="0" y="1398588"/>
            <a:ext cx="4371975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sk-SK"/>
          </a:p>
        </p:txBody>
      </p:sp>
      <p:sp>
        <p:nvSpPr>
          <p:cNvPr id="18647" name="Line 317"/>
          <p:cNvSpPr>
            <a:spLocks noChangeShapeType="1"/>
          </p:cNvSpPr>
          <p:nvPr/>
        </p:nvSpPr>
        <p:spPr bwMode="auto">
          <a:xfrm>
            <a:off x="19050" y="4170363"/>
            <a:ext cx="4371975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sk-SK"/>
          </a:p>
        </p:txBody>
      </p:sp>
      <p:sp>
        <p:nvSpPr>
          <p:cNvPr id="18648" name="Line 28"/>
          <p:cNvSpPr>
            <a:spLocks noChangeShapeType="1"/>
          </p:cNvSpPr>
          <p:nvPr/>
        </p:nvSpPr>
        <p:spPr bwMode="auto">
          <a:xfrm flipV="1">
            <a:off x="4794250" y="3205163"/>
            <a:ext cx="4349750" cy="1270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8649" name="Line 28"/>
          <p:cNvSpPr>
            <a:spLocks noChangeShapeType="1"/>
          </p:cNvSpPr>
          <p:nvPr/>
        </p:nvSpPr>
        <p:spPr bwMode="auto">
          <a:xfrm flipV="1">
            <a:off x="4794250" y="4807426"/>
            <a:ext cx="4349749" cy="11113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8650" name="Rectangle 6"/>
          <p:cNvSpPr>
            <a:spLocks noChangeArrowheads="1"/>
          </p:cNvSpPr>
          <p:nvPr/>
        </p:nvSpPr>
        <p:spPr bwMode="auto">
          <a:xfrm>
            <a:off x="4788024" y="4562951"/>
            <a:ext cx="896937" cy="24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 dirty="0">
                <a:solidFill>
                  <a:srgbClr val="808080"/>
                </a:solidFill>
              </a:rPr>
              <a:t>vzťah k </a:t>
            </a:r>
            <a:r>
              <a:rPr lang="sk-SK" altLang="sk-SK" sz="1000" b="1" dirty="0" smtClean="0">
                <a:solidFill>
                  <a:srgbClr val="808080"/>
                </a:solidFill>
              </a:rPr>
              <a:t>viere</a:t>
            </a:r>
            <a:endParaRPr lang="sk-SK" altLang="sk-SK" sz="1000" b="1" dirty="0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18651" name="Rectangle 29"/>
          <p:cNvSpPr>
            <a:spLocks noChangeArrowheads="1"/>
          </p:cNvSpPr>
          <p:nvPr/>
        </p:nvSpPr>
        <p:spPr bwMode="auto">
          <a:xfrm>
            <a:off x="-3175" y="2792413"/>
            <a:ext cx="9350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>
                <a:solidFill>
                  <a:srgbClr val="808080"/>
                </a:solidFill>
              </a:rPr>
              <a:t>volebné preferencie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18652" name="Rectangle 19"/>
          <p:cNvSpPr>
            <a:spLocks noChangeArrowheads="1"/>
          </p:cNvSpPr>
          <p:nvPr/>
        </p:nvSpPr>
        <p:spPr bwMode="auto">
          <a:xfrm>
            <a:off x="-4763" y="4437063"/>
            <a:ext cx="1079501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>
                <a:solidFill>
                  <a:srgbClr val="808080"/>
                </a:solidFill>
              </a:rPr>
              <a:t>parlamentné voľby 2012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18653" name="Rectangle 29"/>
          <p:cNvSpPr>
            <a:spLocks noChangeArrowheads="1"/>
          </p:cNvSpPr>
          <p:nvPr/>
        </p:nvSpPr>
        <p:spPr bwMode="auto">
          <a:xfrm>
            <a:off x="4788024" y="2663701"/>
            <a:ext cx="935037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r>
              <a:rPr lang="sk-SK" altLang="sk-SK" sz="1000" b="1" dirty="0">
                <a:solidFill>
                  <a:srgbClr val="808080"/>
                </a:solidFill>
              </a:rPr>
              <a:t>liberálno-konzervatívna orientácia</a:t>
            </a:r>
            <a:endParaRPr lang="sk-SK" altLang="sk-SK" sz="1000" b="1" dirty="0">
              <a:solidFill>
                <a:srgbClr val="808080"/>
              </a:solidFill>
              <a:latin typeface="Arial Narrow CE"/>
            </a:endParaRPr>
          </a:p>
        </p:txBody>
      </p:sp>
      <p:cxnSp>
        <p:nvCxnSpPr>
          <p:cNvPr id="18654" name="Rovná spojnica 23"/>
          <p:cNvCxnSpPr>
            <a:cxnSpLocks noChangeShapeType="1"/>
          </p:cNvCxnSpPr>
          <p:nvPr/>
        </p:nvCxnSpPr>
        <p:spPr bwMode="auto">
          <a:xfrm>
            <a:off x="3653824" y="1149350"/>
            <a:ext cx="0" cy="5487988"/>
          </a:xfrm>
          <a:prstGeom prst="line">
            <a:avLst/>
          </a:prstGeom>
          <a:noFill/>
          <a:ln w="12700" algn="ctr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655" name="Rovná spojnica 24"/>
          <p:cNvCxnSpPr>
            <a:cxnSpLocks noChangeShapeType="1"/>
          </p:cNvCxnSpPr>
          <p:nvPr/>
        </p:nvCxnSpPr>
        <p:spPr bwMode="auto">
          <a:xfrm>
            <a:off x="8022408" y="1149350"/>
            <a:ext cx="0" cy="5487988"/>
          </a:xfrm>
          <a:prstGeom prst="line">
            <a:avLst/>
          </a:prstGeom>
          <a:noFill/>
          <a:ln w="12700" algn="ctr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8657" name="Rectangle 4"/>
          <p:cNvSpPr>
            <a:spLocks noChangeArrowheads="1"/>
          </p:cNvSpPr>
          <p:nvPr/>
        </p:nvSpPr>
        <p:spPr bwMode="auto">
          <a:xfrm>
            <a:off x="7145338" y="6613525"/>
            <a:ext cx="1871662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sk-SK" altLang="sk-SK" sz="900" i="1">
                <a:solidFill>
                  <a:srgbClr val="000000"/>
                </a:solidFill>
                <a:latin typeface="Arial" panose="020B0604020202020204" pitchFamily="34" charset="0"/>
              </a:rPr>
              <a:t>%, N = 1009, celá vzorka</a:t>
            </a:r>
          </a:p>
        </p:txBody>
      </p:sp>
      <p:sp>
        <p:nvSpPr>
          <p:cNvPr id="18658" name="Rectangle 19"/>
          <p:cNvSpPr>
            <a:spLocks noChangeArrowheads="1"/>
          </p:cNvSpPr>
          <p:nvPr/>
        </p:nvSpPr>
        <p:spPr bwMode="auto">
          <a:xfrm>
            <a:off x="4860652" y="5991225"/>
            <a:ext cx="1079500" cy="40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 dirty="0">
                <a:solidFill>
                  <a:srgbClr val="808080"/>
                </a:solidFill>
              </a:rPr>
              <a:t>používanie internetu</a:t>
            </a:r>
            <a:r>
              <a:rPr lang="sk-SK" altLang="sk-SK" sz="1000" b="1" dirty="0">
                <a:solidFill>
                  <a:srgbClr val="808080"/>
                </a:solidFill>
                <a:latin typeface="Arial Narrow CE"/>
              </a:rPr>
              <a:t> </a:t>
            </a:r>
            <a:endParaRPr lang="sk-SK" altLang="sk-SK" sz="1000" b="1" dirty="0">
              <a:solidFill>
                <a:srgbClr val="808080"/>
              </a:solidFill>
            </a:endParaRPr>
          </a:p>
        </p:txBody>
      </p:sp>
      <p:graphicFrame>
        <p:nvGraphicFramePr>
          <p:cNvPr id="30" name="Group 277"/>
          <p:cNvGraphicFramePr>
            <a:graphicFrameLocks noGrp="1"/>
          </p:cNvGraphicFramePr>
          <p:nvPr/>
        </p:nvGraphicFramePr>
        <p:xfrm>
          <a:off x="4449763" y="1176338"/>
          <a:ext cx="266700" cy="5280032"/>
        </p:xfrm>
        <a:graphic>
          <a:graphicData uri="http://schemas.openxmlformats.org/drawingml/2006/table">
            <a:tbl>
              <a:tblPr/>
              <a:tblGrid>
                <a:gridCol w="26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1 00</a:t>
                      </a:r>
                      <a:r>
                        <a:rPr kumimoji="0" lang="sk-SK" altLang="sk-SK" sz="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9</a:t>
                      </a:r>
                      <a:endParaRPr kumimoji="0" lang="cs-CZ" altLang="sk-SK" sz="8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49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28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59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56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277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6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54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99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29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6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42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71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86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114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131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75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86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55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45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5</a:t>
                      </a:r>
                      <a:r>
                        <a:rPr kumimoji="0" lang="sk-SK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8</a:t>
                      </a:r>
                      <a:endParaRPr kumimoji="0" lang="cs-CZ" altLang="sk-SK" sz="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86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47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321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286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22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36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22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286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328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</a:tbl>
          </a:graphicData>
        </a:graphic>
      </p:graphicFrame>
      <p:graphicFrame>
        <p:nvGraphicFramePr>
          <p:cNvPr id="18703" name="Group 271"/>
          <p:cNvGraphicFramePr>
            <a:graphicFrameLocks noGrp="1"/>
          </p:cNvGraphicFramePr>
          <p:nvPr/>
        </p:nvGraphicFramePr>
        <p:xfrm>
          <a:off x="8604250" y="1196975"/>
          <a:ext cx="374650" cy="5184781"/>
        </p:xfrm>
        <a:graphic>
          <a:graphicData uri="http://schemas.openxmlformats.org/drawingml/2006/table">
            <a:tbl>
              <a:tblPr/>
              <a:tblGrid>
                <a:gridCol w="374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98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1 009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8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308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8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325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16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268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8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108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8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110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68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558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8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270</a:t>
                      </a:r>
                      <a:endParaRPr kumimoji="0" lang="cs-CZ" altLang="sk-SK" sz="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8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71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8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472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016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201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98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199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98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137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24" name="Rectangle 3"/>
          <p:cNvSpPr>
            <a:spLocks noChangeArrowheads="1"/>
          </p:cNvSpPr>
          <p:nvPr/>
        </p:nvSpPr>
        <p:spPr bwMode="auto">
          <a:xfrm>
            <a:off x="684213" y="231775"/>
            <a:ext cx="7716837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0" hangingPunct="0"/>
            <a:r>
              <a:rPr lang="sk-SK" altLang="sk-SK" sz="1600" b="1" dirty="0">
                <a:solidFill>
                  <a:srgbClr val="4D4D4D"/>
                </a:solidFill>
              </a:rPr>
              <a:t>Názor interrupciu z </a:t>
            </a:r>
            <a:r>
              <a:rPr lang="sk-SK" altLang="sk-SK" sz="1600" b="1" dirty="0" smtClean="0">
                <a:solidFill>
                  <a:srgbClr val="4D4D4D"/>
                </a:solidFill>
              </a:rPr>
              <a:t>dôvodu </a:t>
            </a:r>
            <a:r>
              <a:rPr lang="sk-SK" altLang="sk-SK" sz="1600" b="1" u="sng" dirty="0" smtClean="0">
                <a:solidFill>
                  <a:srgbClr val="4D4D4D"/>
                </a:solidFill>
              </a:rPr>
              <a:t>ohrozenia zdravia </a:t>
            </a:r>
            <a:r>
              <a:rPr lang="sk-SK" altLang="sk-SK" sz="1600" b="1" u="sng" dirty="0">
                <a:solidFill>
                  <a:srgbClr val="4D4D4D"/>
                </a:solidFill>
              </a:rPr>
              <a:t>matky</a:t>
            </a:r>
          </a:p>
          <a:p>
            <a:pPr algn="ctr" eaLnBrk="0" hangingPunct="0"/>
            <a:r>
              <a:rPr lang="sk-SK" altLang="sk-SK" sz="1600" b="1" dirty="0">
                <a:solidFill>
                  <a:srgbClr val="4D4D4D"/>
                </a:solidFill>
              </a:rPr>
              <a:t>podľa sociálno-demografických charakteristík respondentov</a:t>
            </a:r>
          </a:p>
        </p:txBody>
      </p:sp>
    </p:spTree>
    <p:extLst>
      <p:ext uri="{BB962C8B-B14F-4D97-AF65-F5344CB8AC3E}">
        <p14:creationId xmlns:p14="http://schemas.microsoft.com/office/powerpoint/2010/main" val="3132102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17" name="Rectangle 39"/>
          <p:cNvSpPr txBox="1">
            <a:spLocks noGrp="1" noChangeArrowheads="1"/>
          </p:cNvSpPr>
          <p:nvPr/>
        </p:nvSpPr>
        <p:spPr bwMode="auto">
          <a:xfrm>
            <a:off x="7513638" y="6637338"/>
            <a:ext cx="1630362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r"/>
            <a:fld id="{C9E5CFFD-184B-4C05-A00C-512FCEFC6D9F}" type="slidenum">
              <a:rPr lang="cs-CZ" altLang="sk-SK" sz="1200">
                <a:solidFill>
                  <a:schemeClr val="bg2"/>
                </a:solidFill>
              </a:rPr>
              <a:pPr algn="r"/>
              <a:t>62</a:t>
            </a:fld>
            <a:endParaRPr lang="cs-CZ" altLang="sk-SK" sz="1200">
              <a:solidFill>
                <a:schemeClr val="bg2"/>
              </a:solidFill>
            </a:endParaRPr>
          </a:p>
        </p:txBody>
      </p:sp>
      <p:graphicFrame>
        <p:nvGraphicFramePr>
          <p:cNvPr id="16615" name="Object 23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13666845"/>
              </p:ext>
            </p:extLst>
          </p:nvPr>
        </p:nvGraphicFramePr>
        <p:xfrm>
          <a:off x="306388" y="906463"/>
          <a:ext cx="8658225" cy="577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878" name="Chart" r:id="rId4" imgW="11334778" imgH="7524630" progId="MSGraph.Chart.8">
                  <p:embed followColorScheme="full"/>
                </p:oleObj>
              </mc:Choice>
              <mc:Fallback>
                <p:oleObj name="Chart" r:id="rId4" imgW="11334778" imgH="7524630" progId="MSGraph.Chart.8">
                  <p:embed followColorScheme="full"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6388" y="906463"/>
                        <a:ext cx="8658225" cy="5778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619" name="Rectangle 4"/>
          <p:cNvSpPr>
            <a:spLocks noChangeArrowheads="1"/>
          </p:cNvSpPr>
          <p:nvPr/>
        </p:nvSpPr>
        <p:spPr bwMode="auto">
          <a:xfrm>
            <a:off x="7145338" y="6613525"/>
            <a:ext cx="1871662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sk-SK" altLang="sk-SK" sz="900" i="1">
                <a:solidFill>
                  <a:srgbClr val="000000"/>
                </a:solidFill>
                <a:latin typeface="Arial" panose="020B0604020202020204" pitchFamily="34" charset="0"/>
              </a:rPr>
              <a:t>%, N = 1009, celá vzorka</a:t>
            </a:r>
          </a:p>
        </p:txBody>
      </p:sp>
      <p:sp>
        <p:nvSpPr>
          <p:cNvPr id="16620" name="Rectangle 5"/>
          <p:cNvSpPr>
            <a:spLocks noChangeArrowheads="1"/>
          </p:cNvSpPr>
          <p:nvPr/>
        </p:nvSpPr>
        <p:spPr bwMode="auto">
          <a:xfrm>
            <a:off x="0" y="1438275"/>
            <a:ext cx="82708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>
                <a:solidFill>
                  <a:srgbClr val="808080"/>
                </a:solidFill>
              </a:rPr>
              <a:t>pohlavie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16621" name="Rectangle 6"/>
          <p:cNvSpPr>
            <a:spLocks noChangeArrowheads="1"/>
          </p:cNvSpPr>
          <p:nvPr/>
        </p:nvSpPr>
        <p:spPr bwMode="auto">
          <a:xfrm>
            <a:off x="-14288" y="2111375"/>
            <a:ext cx="61118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>
                <a:solidFill>
                  <a:srgbClr val="808080"/>
                </a:solidFill>
              </a:rPr>
              <a:t>vek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16622" name="Rectangle 7"/>
          <p:cNvSpPr>
            <a:spLocks noChangeArrowheads="1"/>
          </p:cNvSpPr>
          <p:nvPr/>
        </p:nvSpPr>
        <p:spPr bwMode="auto">
          <a:xfrm>
            <a:off x="0" y="3068638"/>
            <a:ext cx="82708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>
                <a:solidFill>
                  <a:srgbClr val="808080"/>
                </a:solidFill>
              </a:rPr>
              <a:t>vzdelanie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16623" name="Rectangle 8"/>
          <p:cNvSpPr>
            <a:spLocks noChangeArrowheads="1"/>
          </p:cNvSpPr>
          <p:nvPr/>
        </p:nvSpPr>
        <p:spPr bwMode="auto">
          <a:xfrm>
            <a:off x="-11113" y="4897438"/>
            <a:ext cx="1187451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>
                <a:solidFill>
                  <a:srgbClr val="808080"/>
                </a:solidFill>
              </a:rPr>
              <a:t>zamestnanie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16624" name="Line 10"/>
          <p:cNvSpPr>
            <a:spLocks noChangeShapeType="1"/>
          </p:cNvSpPr>
          <p:nvPr/>
        </p:nvSpPr>
        <p:spPr bwMode="auto">
          <a:xfrm>
            <a:off x="6899275" y="1363663"/>
            <a:ext cx="0" cy="523875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graphicFrame>
        <p:nvGraphicFramePr>
          <p:cNvPr id="16616" name="Object 23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32608365"/>
              </p:ext>
            </p:extLst>
          </p:nvPr>
        </p:nvGraphicFramePr>
        <p:xfrm>
          <a:off x="5228164" y="1050925"/>
          <a:ext cx="3730625" cy="5654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879" name="Chart" r:id="rId6" imgW="4914799" imgH="7419870" progId="MSGraph.Chart.8">
                  <p:embed followColorScheme="full"/>
                </p:oleObj>
              </mc:Choice>
              <mc:Fallback>
                <p:oleObj name="Chart" r:id="rId6" imgW="4914799" imgH="7419870" progId="MSGraph.Chart.8">
                  <p:embed followColorScheme="full"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28164" y="1050925"/>
                        <a:ext cx="3730625" cy="5654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625" name="Line 12"/>
          <p:cNvSpPr>
            <a:spLocks noChangeShapeType="1"/>
          </p:cNvSpPr>
          <p:nvPr/>
        </p:nvSpPr>
        <p:spPr bwMode="auto">
          <a:xfrm flipV="1">
            <a:off x="4694238" y="1373033"/>
            <a:ext cx="4454525" cy="30163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6626" name="Line 16"/>
          <p:cNvSpPr>
            <a:spLocks noChangeShapeType="1"/>
          </p:cNvSpPr>
          <p:nvPr/>
        </p:nvSpPr>
        <p:spPr bwMode="auto">
          <a:xfrm flipV="1">
            <a:off x="4694238" y="2181070"/>
            <a:ext cx="4462462" cy="25399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6627" name="Rectangle 17"/>
          <p:cNvSpPr>
            <a:spLocks noChangeArrowheads="1"/>
          </p:cNvSpPr>
          <p:nvPr/>
        </p:nvSpPr>
        <p:spPr bwMode="auto">
          <a:xfrm>
            <a:off x="8494713" y="2833688"/>
            <a:ext cx="433387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350" tIns="6350" rIns="6350" bIns="6350" anchor="b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r" fontAlgn="b"/>
            <a:endParaRPr lang="sk-SK" altLang="sk-SK" sz="800" i="1">
              <a:solidFill>
                <a:srgbClr val="7F7F7F"/>
              </a:solidFill>
              <a:latin typeface="Arial Narrow CE"/>
            </a:endParaRPr>
          </a:p>
        </p:txBody>
      </p:sp>
      <p:sp>
        <p:nvSpPr>
          <p:cNvPr id="16628" name="Rectangle 18"/>
          <p:cNvSpPr>
            <a:spLocks noChangeArrowheads="1"/>
          </p:cNvSpPr>
          <p:nvPr/>
        </p:nvSpPr>
        <p:spPr bwMode="auto">
          <a:xfrm>
            <a:off x="-15875" y="3681413"/>
            <a:ext cx="82708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>
                <a:solidFill>
                  <a:srgbClr val="808080"/>
                </a:solidFill>
              </a:rPr>
              <a:t>národnosť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16629" name="Rectangle 19"/>
          <p:cNvSpPr>
            <a:spLocks noChangeArrowheads="1"/>
          </p:cNvSpPr>
          <p:nvPr/>
        </p:nvSpPr>
        <p:spPr bwMode="auto">
          <a:xfrm>
            <a:off x="4678363" y="5513388"/>
            <a:ext cx="1079500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>
                <a:solidFill>
                  <a:srgbClr val="808080"/>
                </a:solidFill>
              </a:rPr>
              <a:t>kraj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16630" name="Rectangle 20"/>
          <p:cNvSpPr>
            <a:spLocks noChangeArrowheads="1"/>
          </p:cNvSpPr>
          <p:nvPr/>
        </p:nvSpPr>
        <p:spPr bwMode="auto">
          <a:xfrm>
            <a:off x="-36513" y="1149350"/>
            <a:ext cx="933451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0" hangingPunct="0"/>
            <a:r>
              <a:rPr lang="sk-SK" altLang="sk-SK" sz="1000" b="1">
                <a:solidFill>
                  <a:srgbClr val="808080"/>
                </a:solidFill>
              </a:rPr>
              <a:t>CELÁ VZORKA</a:t>
            </a:r>
          </a:p>
        </p:txBody>
      </p:sp>
      <p:sp>
        <p:nvSpPr>
          <p:cNvPr id="16631" name="Line 21"/>
          <p:cNvSpPr>
            <a:spLocks noChangeShapeType="1"/>
          </p:cNvSpPr>
          <p:nvPr/>
        </p:nvSpPr>
        <p:spPr bwMode="auto">
          <a:xfrm>
            <a:off x="-15875" y="1335088"/>
            <a:ext cx="4371975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sk-SK"/>
          </a:p>
        </p:txBody>
      </p:sp>
      <p:sp>
        <p:nvSpPr>
          <p:cNvPr id="16632" name="Rectangle 29"/>
          <p:cNvSpPr>
            <a:spLocks noChangeArrowheads="1"/>
          </p:cNvSpPr>
          <p:nvPr/>
        </p:nvSpPr>
        <p:spPr bwMode="auto">
          <a:xfrm>
            <a:off x="4694238" y="1544638"/>
            <a:ext cx="9350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r>
              <a:rPr lang="sk-SK" altLang="sk-SK" sz="1000" b="1">
                <a:solidFill>
                  <a:srgbClr val="808080"/>
                </a:solidFill>
              </a:rPr>
              <a:t>rodinný </a:t>
            </a:r>
          </a:p>
          <a:p>
            <a:r>
              <a:rPr lang="sk-SK" altLang="sk-SK" sz="1000" b="1">
                <a:solidFill>
                  <a:srgbClr val="808080"/>
                </a:solidFill>
              </a:rPr>
              <a:t>stav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16633" name="Line 314"/>
          <p:cNvSpPr>
            <a:spLocks noChangeShapeType="1"/>
          </p:cNvSpPr>
          <p:nvPr/>
        </p:nvSpPr>
        <p:spPr bwMode="auto">
          <a:xfrm>
            <a:off x="1588" y="1698625"/>
            <a:ext cx="4371975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sk-SK"/>
          </a:p>
        </p:txBody>
      </p:sp>
      <p:sp>
        <p:nvSpPr>
          <p:cNvPr id="16634" name="Line 315"/>
          <p:cNvSpPr>
            <a:spLocks noChangeShapeType="1"/>
          </p:cNvSpPr>
          <p:nvPr/>
        </p:nvSpPr>
        <p:spPr bwMode="auto">
          <a:xfrm>
            <a:off x="-7938" y="2808288"/>
            <a:ext cx="4371976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sk-SK"/>
          </a:p>
        </p:txBody>
      </p:sp>
      <p:sp>
        <p:nvSpPr>
          <p:cNvPr id="16635" name="Line 316"/>
          <p:cNvSpPr>
            <a:spLocks noChangeShapeType="1"/>
          </p:cNvSpPr>
          <p:nvPr/>
        </p:nvSpPr>
        <p:spPr bwMode="auto">
          <a:xfrm>
            <a:off x="1588" y="3529013"/>
            <a:ext cx="4371975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sk-SK"/>
          </a:p>
        </p:txBody>
      </p:sp>
      <p:sp>
        <p:nvSpPr>
          <p:cNvPr id="16636" name="Line 317"/>
          <p:cNvSpPr>
            <a:spLocks noChangeShapeType="1"/>
          </p:cNvSpPr>
          <p:nvPr/>
        </p:nvSpPr>
        <p:spPr bwMode="auto">
          <a:xfrm>
            <a:off x="3175" y="4087813"/>
            <a:ext cx="4371975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sk-SK"/>
          </a:p>
        </p:txBody>
      </p:sp>
      <p:sp>
        <p:nvSpPr>
          <p:cNvPr id="16637" name="Rectangle 6"/>
          <p:cNvSpPr>
            <a:spLocks noChangeArrowheads="1"/>
          </p:cNvSpPr>
          <p:nvPr/>
        </p:nvSpPr>
        <p:spPr bwMode="auto">
          <a:xfrm>
            <a:off x="4635500" y="2646363"/>
            <a:ext cx="993775" cy="55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>
                <a:solidFill>
                  <a:srgbClr val="808080"/>
                </a:solidFill>
              </a:rPr>
              <a:t>čistý mesačný príjem domácnosti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graphicFrame>
        <p:nvGraphicFramePr>
          <p:cNvPr id="16706" name="Group 322"/>
          <p:cNvGraphicFramePr>
            <a:graphicFrameLocks noGrp="1"/>
          </p:cNvGraphicFramePr>
          <p:nvPr/>
        </p:nvGraphicFramePr>
        <p:xfrm>
          <a:off x="8783638" y="1176338"/>
          <a:ext cx="266700" cy="5486400"/>
        </p:xfrm>
        <a:graphic>
          <a:graphicData uri="http://schemas.openxmlformats.org/drawingml/2006/table">
            <a:tbl>
              <a:tblPr/>
              <a:tblGrid>
                <a:gridCol w="26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1 009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619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250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61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79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69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65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185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143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152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127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170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98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305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138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162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155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123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126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116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106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11</a:t>
                      </a:r>
                      <a:r>
                        <a:rPr kumimoji="0" lang="sk-SK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</a:t>
                      </a:r>
                      <a:endParaRPr kumimoji="0" lang="cs-CZ" altLang="sk-SK" sz="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133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126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125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145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</a:t>
                      </a:r>
                      <a:r>
                        <a:rPr kumimoji="0" lang="sk-SK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44</a:t>
                      </a:r>
                      <a:endParaRPr kumimoji="0" lang="cs-CZ" altLang="sk-SK" sz="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</a:tbl>
          </a:graphicData>
        </a:graphic>
      </p:graphicFrame>
      <p:sp>
        <p:nvSpPr>
          <p:cNvPr id="16666" name="Line 28"/>
          <p:cNvSpPr>
            <a:spLocks noChangeShapeType="1"/>
          </p:cNvSpPr>
          <p:nvPr/>
        </p:nvSpPr>
        <p:spPr bwMode="auto">
          <a:xfrm flipV="1">
            <a:off x="4694238" y="3813175"/>
            <a:ext cx="4449762" cy="794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6667" name="Line 28"/>
          <p:cNvSpPr>
            <a:spLocks noChangeShapeType="1"/>
          </p:cNvSpPr>
          <p:nvPr/>
        </p:nvSpPr>
        <p:spPr bwMode="auto">
          <a:xfrm flipV="1">
            <a:off x="4694238" y="5032530"/>
            <a:ext cx="4449762" cy="6346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6668" name="Line 317"/>
          <p:cNvSpPr>
            <a:spLocks noChangeShapeType="1"/>
          </p:cNvSpPr>
          <p:nvPr/>
        </p:nvSpPr>
        <p:spPr bwMode="auto">
          <a:xfrm>
            <a:off x="34925" y="5732463"/>
            <a:ext cx="4371975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sk-SK"/>
          </a:p>
        </p:txBody>
      </p:sp>
      <p:graphicFrame>
        <p:nvGraphicFramePr>
          <p:cNvPr id="16705" name="Group 321"/>
          <p:cNvGraphicFramePr>
            <a:graphicFrameLocks noGrp="1"/>
          </p:cNvGraphicFramePr>
          <p:nvPr/>
        </p:nvGraphicFramePr>
        <p:xfrm>
          <a:off x="4300538" y="1163638"/>
          <a:ext cx="323850" cy="5476890"/>
        </p:xfrm>
        <a:graphic>
          <a:graphicData uri="http://schemas.openxmlformats.org/drawingml/2006/table">
            <a:tbl>
              <a:tblPr/>
              <a:tblGrid>
                <a:gridCol w="323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1 00</a:t>
                      </a:r>
                      <a:r>
                        <a:rPr kumimoji="0" lang="sk-SK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9</a:t>
                      </a:r>
                      <a:endParaRPr kumimoji="0" lang="cs-CZ" altLang="sk-SK" sz="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489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520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128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209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180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176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161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155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155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294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378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182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869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105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35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45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249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181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91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80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210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83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23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47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73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293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255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266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122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</a:tbl>
          </a:graphicData>
        </a:graphic>
      </p:graphicFrame>
      <p:sp>
        <p:nvSpPr>
          <p:cNvPr id="16700" name="Rectangle 6"/>
          <p:cNvSpPr>
            <a:spLocks noChangeArrowheads="1"/>
          </p:cNvSpPr>
          <p:nvPr/>
        </p:nvSpPr>
        <p:spPr bwMode="auto">
          <a:xfrm>
            <a:off x="6350" y="5911850"/>
            <a:ext cx="8969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>
                <a:solidFill>
                  <a:srgbClr val="808080"/>
                </a:solidFill>
              </a:rPr>
              <a:t>počet členov domácnosti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16701" name="Rectangle 6"/>
          <p:cNvSpPr>
            <a:spLocks noChangeArrowheads="1"/>
          </p:cNvSpPr>
          <p:nvPr/>
        </p:nvSpPr>
        <p:spPr bwMode="auto">
          <a:xfrm>
            <a:off x="4635500" y="4227513"/>
            <a:ext cx="896938" cy="55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>
                <a:solidFill>
                  <a:srgbClr val="808080"/>
                </a:solidFill>
              </a:rPr>
              <a:t>počet obyvateľov obce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cxnSp>
        <p:nvCxnSpPr>
          <p:cNvPr id="16702" name="Rovná spojnica 4"/>
          <p:cNvCxnSpPr>
            <a:cxnSpLocks noChangeShapeType="1"/>
          </p:cNvCxnSpPr>
          <p:nvPr/>
        </p:nvCxnSpPr>
        <p:spPr bwMode="auto">
          <a:xfrm>
            <a:off x="3551936" y="1141258"/>
            <a:ext cx="0" cy="5487988"/>
          </a:xfrm>
          <a:prstGeom prst="line">
            <a:avLst/>
          </a:prstGeom>
          <a:noFill/>
          <a:ln w="12700" algn="ctr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703" name="Rovná spojnica 35"/>
          <p:cNvCxnSpPr>
            <a:cxnSpLocks noChangeShapeType="1"/>
          </p:cNvCxnSpPr>
          <p:nvPr/>
        </p:nvCxnSpPr>
        <p:spPr bwMode="auto">
          <a:xfrm>
            <a:off x="7908272" y="1181100"/>
            <a:ext cx="0" cy="5487988"/>
          </a:xfrm>
          <a:prstGeom prst="line">
            <a:avLst/>
          </a:prstGeom>
          <a:noFill/>
          <a:ln w="12700" algn="ctr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4" name="Rectangle 3"/>
          <p:cNvSpPr>
            <a:spLocks noChangeArrowheads="1"/>
          </p:cNvSpPr>
          <p:nvPr/>
        </p:nvSpPr>
        <p:spPr bwMode="auto">
          <a:xfrm>
            <a:off x="684213" y="231775"/>
            <a:ext cx="7716837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0" hangingPunct="0"/>
            <a:r>
              <a:rPr lang="sk-SK" altLang="sk-SK" sz="1600" b="1" dirty="0">
                <a:solidFill>
                  <a:srgbClr val="4D4D4D"/>
                </a:solidFill>
              </a:rPr>
              <a:t>Názor interrupciu </a:t>
            </a:r>
            <a:r>
              <a:rPr lang="sk-SK" altLang="sk-SK" sz="1600" b="1" u="sng" dirty="0" smtClean="0">
                <a:solidFill>
                  <a:srgbClr val="4D4D4D"/>
                </a:solidFill>
              </a:rPr>
              <a:t>z genetických dôvodov</a:t>
            </a:r>
            <a:endParaRPr lang="sk-SK" altLang="sk-SK" sz="1600" b="1" u="sng" dirty="0">
              <a:solidFill>
                <a:srgbClr val="4D4D4D"/>
              </a:solidFill>
            </a:endParaRPr>
          </a:p>
          <a:p>
            <a:pPr algn="ctr" eaLnBrk="0" hangingPunct="0"/>
            <a:r>
              <a:rPr lang="sk-SK" altLang="sk-SK" sz="1600" b="1" dirty="0">
                <a:solidFill>
                  <a:srgbClr val="4D4D4D"/>
                </a:solidFill>
              </a:rPr>
              <a:t>podľa sociálno-demografických charakteristík respondentov</a:t>
            </a:r>
          </a:p>
        </p:txBody>
      </p:sp>
    </p:spTree>
    <p:extLst>
      <p:ext uri="{BB962C8B-B14F-4D97-AF65-F5344CB8AC3E}">
        <p14:creationId xmlns:p14="http://schemas.microsoft.com/office/powerpoint/2010/main" val="1395203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9" name="Rectangle 39"/>
          <p:cNvSpPr txBox="1">
            <a:spLocks noGrp="1" noChangeArrowheads="1"/>
          </p:cNvSpPr>
          <p:nvPr/>
        </p:nvSpPr>
        <p:spPr bwMode="auto">
          <a:xfrm>
            <a:off x="7513638" y="6637338"/>
            <a:ext cx="1630362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r"/>
            <a:fld id="{8662FF1E-FEDD-4CB5-A514-0DE587B7662D}" type="slidenum">
              <a:rPr lang="cs-CZ" altLang="sk-SK" sz="1200">
                <a:solidFill>
                  <a:schemeClr val="bg2"/>
                </a:solidFill>
              </a:rPr>
              <a:pPr algn="r"/>
              <a:t>63</a:t>
            </a:fld>
            <a:endParaRPr lang="cs-CZ" altLang="sk-SK" sz="1200">
              <a:solidFill>
                <a:schemeClr val="bg2"/>
              </a:solidFill>
            </a:endParaRPr>
          </a:p>
        </p:txBody>
      </p:sp>
      <p:graphicFrame>
        <p:nvGraphicFramePr>
          <p:cNvPr id="18637" name="Object 20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2105992"/>
              </p:ext>
            </p:extLst>
          </p:nvPr>
        </p:nvGraphicFramePr>
        <p:xfrm>
          <a:off x="323850" y="836613"/>
          <a:ext cx="8658225" cy="5683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902" name="Chart" r:id="rId4" imgW="11325323" imgH="7534350" progId="MSGraph.Chart.8">
                  <p:embed followColorScheme="full"/>
                </p:oleObj>
              </mc:Choice>
              <mc:Fallback>
                <p:oleObj name="Chart" r:id="rId4" imgW="11325323" imgH="7534350" progId="MSGraph.Chart.8">
                  <p:embed followColorScheme="full"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836613"/>
                        <a:ext cx="8658225" cy="5683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640" name="Line 10"/>
          <p:cNvSpPr>
            <a:spLocks noChangeShapeType="1"/>
          </p:cNvSpPr>
          <p:nvPr/>
        </p:nvSpPr>
        <p:spPr bwMode="auto">
          <a:xfrm>
            <a:off x="6899275" y="1363663"/>
            <a:ext cx="0" cy="523875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graphicFrame>
        <p:nvGraphicFramePr>
          <p:cNvPr id="18638" name="Object 20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57476644"/>
              </p:ext>
            </p:extLst>
          </p:nvPr>
        </p:nvGraphicFramePr>
        <p:xfrm>
          <a:off x="5295900" y="1049338"/>
          <a:ext cx="3633788" cy="5430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903" name="Chart" r:id="rId6" imgW="4876710" imgH="7315110" progId="MSGraph.Chart.8">
                  <p:embed followColorScheme="full"/>
                </p:oleObj>
              </mc:Choice>
              <mc:Fallback>
                <p:oleObj name="Chart" r:id="rId6" imgW="4876710" imgH="7315110" progId="MSGraph.Chart.8">
                  <p:embed followColorScheme="full"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95900" y="1049338"/>
                        <a:ext cx="3633788" cy="5430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641" name="Line 12"/>
          <p:cNvSpPr>
            <a:spLocks noChangeShapeType="1"/>
          </p:cNvSpPr>
          <p:nvPr/>
        </p:nvSpPr>
        <p:spPr bwMode="auto">
          <a:xfrm flipV="1">
            <a:off x="4794250" y="1595438"/>
            <a:ext cx="4349749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8643" name="Rectangle 17"/>
          <p:cNvSpPr>
            <a:spLocks noChangeArrowheads="1"/>
          </p:cNvSpPr>
          <p:nvPr/>
        </p:nvSpPr>
        <p:spPr bwMode="auto">
          <a:xfrm>
            <a:off x="8494713" y="2833688"/>
            <a:ext cx="433387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350" tIns="6350" rIns="6350" bIns="6350" anchor="b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r" fontAlgn="b"/>
            <a:endParaRPr lang="sk-SK" altLang="sk-SK" sz="800" i="1">
              <a:solidFill>
                <a:srgbClr val="7F7F7F"/>
              </a:solidFill>
              <a:latin typeface="Arial Narrow CE"/>
            </a:endParaRPr>
          </a:p>
        </p:txBody>
      </p:sp>
      <p:sp>
        <p:nvSpPr>
          <p:cNvPr id="18644" name="Rectangle 20"/>
          <p:cNvSpPr>
            <a:spLocks noChangeArrowheads="1"/>
          </p:cNvSpPr>
          <p:nvPr/>
        </p:nvSpPr>
        <p:spPr bwMode="auto">
          <a:xfrm>
            <a:off x="-36513" y="1149350"/>
            <a:ext cx="933451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0" hangingPunct="0"/>
            <a:r>
              <a:rPr lang="sk-SK" altLang="sk-SK" sz="1000" b="1">
                <a:solidFill>
                  <a:srgbClr val="808080"/>
                </a:solidFill>
              </a:rPr>
              <a:t>CELÁ VZORKA</a:t>
            </a:r>
          </a:p>
        </p:txBody>
      </p:sp>
      <p:sp>
        <p:nvSpPr>
          <p:cNvPr id="18645" name="Line 21"/>
          <p:cNvSpPr>
            <a:spLocks noChangeShapeType="1"/>
          </p:cNvSpPr>
          <p:nvPr/>
        </p:nvSpPr>
        <p:spPr bwMode="auto">
          <a:xfrm>
            <a:off x="0" y="1398588"/>
            <a:ext cx="4371975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sk-SK"/>
          </a:p>
        </p:txBody>
      </p:sp>
      <p:sp>
        <p:nvSpPr>
          <p:cNvPr id="18647" name="Line 317"/>
          <p:cNvSpPr>
            <a:spLocks noChangeShapeType="1"/>
          </p:cNvSpPr>
          <p:nvPr/>
        </p:nvSpPr>
        <p:spPr bwMode="auto">
          <a:xfrm>
            <a:off x="19050" y="4170363"/>
            <a:ext cx="4371975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sk-SK"/>
          </a:p>
        </p:txBody>
      </p:sp>
      <p:sp>
        <p:nvSpPr>
          <p:cNvPr id="18648" name="Line 28"/>
          <p:cNvSpPr>
            <a:spLocks noChangeShapeType="1"/>
          </p:cNvSpPr>
          <p:nvPr/>
        </p:nvSpPr>
        <p:spPr bwMode="auto">
          <a:xfrm flipV="1">
            <a:off x="4794250" y="3205163"/>
            <a:ext cx="4349750" cy="1270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8649" name="Line 28"/>
          <p:cNvSpPr>
            <a:spLocks noChangeShapeType="1"/>
          </p:cNvSpPr>
          <p:nvPr/>
        </p:nvSpPr>
        <p:spPr bwMode="auto">
          <a:xfrm flipV="1">
            <a:off x="4794250" y="4807426"/>
            <a:ext cx="4349749" cy="11113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8650" name="Rectangle 6"/>
          <p:cNvSpPr>
            <a:spLocks noChangeArrowheads="1"/>
          </p:cNvSpPr>
          <p:nvPr/>
        </p:nvSpPr>
        <p:spPr bwMode="auto">
          <a:xfrm>
            <a:off x="4788024" y="4562951"/>
            <a:ext cx="896937" cy="24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 dirty="0">
                <a:solidFill>
                  <a:srgbClr val="808080"/>
                </a:solidFill>
              </a:rPr>
              <a:t>vzťah k </a:t>
            </a:r>
            <a:r>
              <a:rPr lang="sk-SK" altLang="sk-SK" sz="1000" b="1" dirty="0" smtClean="0">
                <a:solidFill>
                  <a:srgbClr val="808080"/>
                </a:solidFill>
              </a:rPr>
              <a:t>viere</a:t>
            </a:r>
            <a:endParaRPr lang="sk-SK" altLang="sk-SK" sz="1000" b="1" dirty="0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18651" name="Rectangle 29"/>
          <p:cNvSpPr>
            <a:spLocks noChangeArrowheads="1"/>
          </p:cNvSpPr>
          <p:nvPr/>
        </p:nvSpPr>
        <p:spPr bwMode="auto">
          <a:xfrm>
            <a:off x="-3175" y="2792413"/>
            <a:ext cx="9350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>
                <a:solidFill>
                  <a:srgbClr val="808080"/>
                </a:solidFill>
              </a:rPr>
              <a:t>volebné preferencie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18652" name="Rectangle 19"/>
          <p:cNvSpPr>
            <a:spLocks noChangeArrowheads="1"/>
          </p:cNvSpPr>
          <p:nvPr/>
        </p:nvSpPr>
        <p:spPr bwMode="auto">
          <a:xfrm>
            <a:off x="-4763" y="4437063"/>
            <a:ext cx="1079501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>
                <a:solidFill>
                  <a:srgbClr val="808080"/>
                </a:solidFill>
              </a:rPr>
              <a:t>parlamentné voľby 2012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18653" name="Rectangle 29"/>
          <p:cNvSpPr>
            <a:spLocks noChangeArrowheads="1"/>
          </p:cNvSpPr>
          <p:nvPr/>
        </p:nvSpPr>
        <p:spPr bwMode="auto">
          <a:xfrm>
            <a:off x="4788024" y="2663701"/>
            <a:ext cx="935037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r>
              <a:rPr lang="sk-SK" altLang="sk-SK" sz="1000" b="1" dirty="0">
                <a:solidFill>
                  <a:srgbClr val="808080"/>
                </a:solidFill>
              </a:rPr>
              <a:t>liberálno-konzervatívna orientácia</a:t>
            </a:r>
            <a:endParaRPr lang="sk-SK" altLang="sk-SK" sz="1000" b="1" dirty="0">
              <a:solidFill>
                <a:srgbClr val="808080"/>
              </a:solidFill>
              <a:latin typeface="Arial Narrow CE"/>
            </a:endParaRPr>
          </a:p>
        </p:txBody>
      </p:sp>
      <p:cxnSp>
        <p:nvCxnSpPr>
          <p:cNvPr id="18654" name="Rovná spojnica 23"/>
          <p:cNvCxnSpPr>
            <a:cxnSpLocks noChangeShapeType="1"/>
          </p:cNvCxnSpPr>
          <p:nvPr/>
        </p:nvCxnSpPr>
        <p:spPr bwMode="auto">
          <a:xfrm>
            <a:off x="3497856" y="1149350"/>
            <a:ext cx="0" cy="5487988"/>
          </a:xfrm>
          <a:prstGeom prst="line">
            <a:avLst/>
          </a:prstGeom>
          <a:noFill/>
          <a:ln w="12700" algn="ctr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655" name="Rovná spojnica 24"/>
          <p:cNvCxnSpPr>
            <a:cxnSpLocks noChangeShapeType="1"/>
          </p:cNvCxnSpPr>
          <p:nvPr/>
        </p:nvCxnSpPr>
        <p:spPr bwMode="auto">
          <a:xfrm>
            <a:off x="7878392" y="1149350"/>
            <a:ext cx="0" cy="5487988"/>
          </a:xfrm>
          <a:prstGeom prst="line">
            <a:avLst/>
          </a:prstGeom>
          <a:noFill/>
          <a:ln w="12700" algn="ctr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8657" name="Rectangle 4"/>
          <p:cNvSpPr>
            <a:spLocks noChangeArrowheads="1"/>
          </p:cNvSpPr>
          <p:nvPr/>
        </p:nvSpPr>
        <p:spPr bwMode="auto">
          <a:xfrm>
            <a:off x="7145338" y="6613525"/>
            <a:ext cx="1871662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sk-SK" altLang="sk-SK" sz="900" i="1">
                <a:solidFill>
                  <a:srgbClr val="000000"/>
                </a:solidFill>
                <a:latin typeface="Arial" panose="020B0604020202020204" pitchFamily="34" charset="0"/>
              </a:rPr>
              <a:t>%, N = 1009, celá vzorka</a:t>
            </a:r>
          </a:p>
        </p:txBody>
      </p:sp>
      <p:sp>
        <p:nvSpPr>
          <p:cNvPr id="18658" name="Rectangle 19"/>
          <p:cNvSpPr>
            <a:spLocks noChangeArrowheads="1"/>
          </p:cNvSpPr>
          <p:nvPr/>
        </p:nvSpPr>
        <p:spPr bwMode="auto">
          <a:xfrm>
            <a:off x="4860652" y="5991225"/>
            <a:ext cx="1079500" cy="40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 dirty="0">
                <a:solidFill>
                  <a:srgbClr val="808080"/>
                </a:solidFill>
              </a:rPr>
              <a:t>používanie internetu</a:t>
            </a:r>
            <a:r>
              <a:rPr lang="sk-SK" altLang="sk-SK" sz="1000" b="1" dirty="0">
                <a:solidFill>
                  <a:srgbClr val="808080"/>
                </a:solidFill>
                <a:latin typeface="Arial Narrow CE"/>
              </a:rPr>
              <a:t> </a:t>
            </a:r>
            <a:endParaRPr lang="sk-SK" altLang="sk-SK" sz="1000" b="1" dirty="0">
              <a:solidFill>
                <a:srgbClr val="808080"/>
              </a:solidFill>
            </a:endParaRPr>
          </a:p>
        </p:txBody>
      </p:sp>
      <p:graphicFrame>
        <p:nvGraphicFramePr>
          <p:cNvPr id="30" name="Group 277"/>
          <p:cNvGraphicFramePr>
            <a:graphicFrameLocks noGrp="1"/>
          </p:cNvGraphicFramePr>
          <p:nvPr/>
        </p:nvGraphicFramePr>
        <p:xfrm>
          <a:off x="4449763" y="1176338"/>
          <a:ext cx="266700" cy="5280032"/>
        </p:xfrm>
        <a:graphic>
          <a:graphicData uri="http://schemas.openxmlformats.org/drawingml/2006/table">
            <a:tbl>
              <a:tblPr/>
              <a:tblGrid>
                <a:gridCol w="26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1 00</a:t>
                      </a:r>
                      <a:r>
                        <a:rPr kumimoji="0" lang="sk-SK" altLang="sk-SK" sz="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9</a:t>
                      </a:r>
                      <a:endParaRPr kumimoji="0" lang="cs-CZ" altLang="sk-SK" sz="8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49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28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59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56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277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6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54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99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29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6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42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71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86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114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131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75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86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55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45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5</a:t>
                      </a:r>
                      <a:r>
                        <a:rPr kumimoji="0" lang="sk-SK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8</a:t>
                      </a:r>
                      <a:endParaRPr kumimoji="0" lang="cs-CZ" altLang="sk-SK" sz="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86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47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321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286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22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36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22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286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328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</a:tbl>
          </a:graphicData>
        </a:graphic>
      </p:graphicFrame>
      <p:graphicFrame>
        <p:nvGraphicFramePr>
          <p:cNvPr id="18703" name="Group 271"/>
          <p:cNvGraphicFramePr>
            <a:graphicFrameLocks noGrp="1"/>
          </p:cNvGraphicFramePr>
          <p:nvPr/>
        </p:nvGraphicFramePr>
        <p:xfrm>
          <a:off x="8604250" y="1196975"/>
          <a:ext cx="374650" cy="5184781"/>
        </p:xfrm>
        <a:graphic>
          <a:graphicData uri="http://schemas.openxmlformats.org/drawingml/2006/table">
            <a:tbl>
              <a:tblPr/>
              <a:tblGrid>
                <a:gridCol w="374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98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1 009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8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308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8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325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16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268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8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108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8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110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68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558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8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270</a:t>
                      </a:r>
                      <a:endParaRPr kumimoji="0" lang="cs-CZ" altLang="sk-SK" sz="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8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71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8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472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016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201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98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199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98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137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24" name="Rectangle 3"/>
          <p:cNvSpPr>
            <a:spLocks noChangeArrowheads="1"/>
          </p:cNvSpPr>
          <p:nvPr/>
        </p:nvSpPr>
        <p:spPr bwMode="auto">
          <a:xfrm>
            <a:off x="684213" y="231775"/>
            <a:ext cx="7716837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0" hangingPunct="0"/>
            <a:r>
              <a:rPr lang="sk-SK" altLang="sk-SK" sz="1600" b="1" dirty="0">
                <a:solidFill>
                  <a:srgbClr val="4D4D4D"/>
                </a:solidFill>
              </a:rPr>
              <a:t>Názor interrupciu </a:t>
            </a:r>
            <a:r>
              <a:rPr lang="sk-SK" altLang="sk-SK" sz="1600" b="1" u="sng" dirty="0" smtClean="0">
                <a:solidFill>
                  <a:srgbClr val="4D4D4D"/>
                </a:solidFill>
              </a:rPr>
              <a:t>z genetických dôvodov</a:t>
            </a:r>
            <a:endParaRPr lang="sk-SK" altLang="sk-SK" sz="1600" b="1" u="sng" dirty="0">
              <a:solidFill>
                <a:srgbClr val="4D4D4D"/>
              </a:solidFill>
            </a:endParaRPr>
          </a:p>
          <a:p>
            <a:pPr algn="ctr" eaLnBrk="0" hangingPunct="0"/>
            <a:r>
              <a:rPr lang="sk-SK" altLang="sk-SK" sz="1600" b="1" dirty="0">
                <a:solidFill>
                  <a:srgbClr val="4D4D4D"/>
                </a:solidFill>
              </a:rPr>
              <a:t>podľa sociálno-demografických charakteristík respondentov</a:t>
            </a:r>
          </a:p>
        </p:txBody>
      </p:sp>
    </p:spTree>
    <p:extLst>
      <p:ext uri="{BB962C8B-B14F-4D97-AF65-F5344CB8AC3E}">
        <p14:creationId xmlns:p14="http://schemas.microsoft.com/office/powerpoint/2010/main" val="971487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17" name="Rectangle 39"/>
          <p:cNvSpPr txBox="1">
            <a:spLocks noGrp="1" noChangeArrowheads="1"/>
          </p:cNvSpPr>
          <p:nvPr/>
        </p:nvSpPr>
        <p:spPr bwMode="auto">
          <a:xfrm>
            <a:off x="7513638" y="6637338"/>
            <a:ext cx="1630362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r"/>
            <a:fld id="{C9E5CFFD-184B-4C05-A00C-512FCEFC6D9F}" type="slidenum">
              <a:rPr lang="cs-CZ" altLang="sk-SK" sz="1200">
                <a:solidFill>
                  <a:schemeClr val="bg2"/>
                </a:solidFill>
              </a:rPr>
              <a:pPr algn="r"/>
              <a:t>64</a:t>
            </a:fld>
            <a:endParaRPr lang="cs-CZ" altLang="sk-SK" sz="1200">
              <a:solidFill>
                <a:schemeClr val="bg2"/>
              </a:solidFill>
            </a:endParaRPr>
          </a:p>
        </p:txBody>
      </p:sp>
      <p:graphicFrame>
        <p:nvGraphicFramePr>
          <p:cNvPr id="16615" name="Object 23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8574502"/>
              </p:ext>
            </p:extLst>
          </p:nvPr>
        </p:nvGraphicFramePr>
        <p:xfrm>
          <a:off x="306388" y="906463"/>
          <a:ext cx="8658225" cy="577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7596" name="Chart" r:id="rId4" imgW="11315599" imgH="7534350" progId="MSGraph.Chart.8">
                  <p:embed followColorScheme="full"/>
                </p:oleObj>
              </mc:Choice>
              <mc:Fallback>
                <p:oleObj name="Chart" r:id="rId4" imgW="11315599" imgH="7534350" progId="MSGraph.Chart.8">
                  <p:embed followColorScheme="full"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6388" y="906463"/>
                        <a:ext cx="8658225" cy="5778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619" name="Rectangle 4"/>
          <p:cNvSpPr>
            <a:spLocks noChangeArrowheads="1"/>
          </p:cNvSpPr>
          <p:nvPr/>
        </p:nvSpPr>
        <p:spPr bwMode="auto">
          <a:xfrm>
            <a:off x="7145338" y="6613525"/>
            <a:ext cx="1871662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sk-SK" altLang="sk-SK" sz="900" i="1">
                <a:solidFill>
                  <a:srgbClr val="000000"/>
                </a:solidFill>
                <a:latin typeface="Arial" panose="020B0604020202020204" pitchFamily="34" charset="0"/>
              </a:rPr>
              <a:t>%, N = 1009, celá vzorka</a:t>
            </a:r>
          </a:p>
        </p:txBody>
      </p:sp>
      <p:sp>
        <p:nvSpPr>
          <p:cNvPr id="16620" name="Rectangle 5"/>
          <p:cNvSpPr>
            <a:spLocks noChangeArrowheads="1"/>
          </p:cNvSpPr>
          <p:nvPr/>
        </p:nvSpPr>
        <p:spPr bwMode="auto">
          <a:xfrm>
            <a:off x="0" y="1438275"/>
            <a:ext cx="82708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>
                <a:solidFill>
                  <a:srgbClr val="808080"/>
                </a:solidFill>
              </a:rPr>
              <a:t>pohlavie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16621" name="Rectangle 6"/>
          <p:cNvSpPr>
            <a:spLocks noChangeArrowheads="1"/>
          </p:cNvSpPr>
          <p:nvPr/>
        </p:nvSpPr>
        <p:spPr bwMode="auto">
          <a:xfrm>
            <a:off x="-14288" y="2111375"/>
            <a:ext cx="61118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>
                <a:solidFill>
                  <a:srgbClr val="808080"/>
                </a:solidFill>
              </a:rPr>
              <a:t>vek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16622" name="Rectangle 7"/>
          <p:cNvSpPr>
            <a:spLocks noChangeArrowheads="1"/>
          </p:cNvSpPr>
          <p:nvPr/>
        </p:nvSpPr>
        <p:spPr bwMode="auto">
          <a:xfrm>
            <a:off x="0" y="3068638"/>
            <a:ext cx="82708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>
                <a:solidFill>
                  <a:srgbClr val="808080"/>
                </a:solidFill>
              </a:rPr>
              <a:t>vzdelanie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16623" name="Rectangle 8"/>
          <p:cNvSpPr>
            <a:spLocks noChangeArrowheads="1"/>
          </p:cNvSpPr>
          <p:nvPr/>
        </p:nvSpPr>
        <p:spPr bwMode="auto">
          <a:xfrm>
            <a:off x="-11113" y="4897438"/>
            <a:ext cx="1187451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>
                <a:solidFill>
                  <a:srgbClr val="808080"/>
                </a:solidFill>
              </a:rPr>
              <a:t>zamestnanie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16624" name="Line 10"/>
          <p:cNvSpPr>
            <a:spLocks noChangeShapeType="1"/>
          </p:cNvSpPr>
          <p:nvPr/>
        </p:nvSpPr>
        <p:spPr bwMode="auto">
          <a:xfrm>
            <a:off x="6899275" y="1363663"/>
            <a:ext cx="0" cy="523875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graphicFrame>
        <p:nvGraphicFramePr>
          <p:cNvPr id="16616" name="Object 23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70631450"/>
              </p:ext>
            </p:extLst>
          </p:nvPr>
        </p:nvGraphicFramePr>
        <p:xfrm>
          <a:off x="5228164" y="1050925"/>
          <a:ext cx="3730625" cy="5654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7597" name="Chart" r:id="rId6" imgW="4914799" imgH="7419870" progId="MSGraph.Chart.8">
                  <p:embed followColorScheme="full"/>
                </p:oleObj>
              </mc:Choice>
              <mc:Fallback>
                <p:oleObj name="Chart" r:id="rId6" imgW="4914799" imgH="7419870" progId="MSGraph.Chart.8">
                  <p:embed followColorScheme="full"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28164" y="1050925"/>
                        <a:ext cx="3730625" cy="5654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625" name="Line 12"/>
          <p:cNvSpPr>
            <a:spLocks noChangeShapeType="1"/>
          </p:cNvSpPr>
          <p:nvPr/>
        </p:nvSpPr>
        <p:spPr bwMode="auto">
          <a:xfrm flipV="1">
            <a:off x="4694238" y="1373033"/>
            <a:ext cx="4454525" cy="30163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6626" name="Line 16"/>
          <p:cNvSpPr>
            <a:spLocks noChangeShapeType="1"/>
          </p:cNvSpPr>
          <p:nvPr/>
        </p:nvSpPr>
        <p:spPr bwMode="auto">
          <a:xfrm flipV="1">
            <a:off x="4694238" y="2181070"/>
            <a:ext cx="4462462" cy="25399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6627" name="Rectangle 17"/>
          <p:cNvSpPr>
            <a:spLocks noChangeArrowheads="1"/>
          </p:cNvSpPr>
          <p:nvPr/>
        </p:nvSpPr>
        <p:spPr bwMode="auto">
          <a:xfrm>
            <a:off x="8494713" y="2833688"/>
            <a:ext cx="433387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350" tIns="6350" rIns="6350" bIns="6350" anchor="b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r" fontAlgn="b"/>
            <a:endParaRPr lang="sk-SK" altLang="sk-SK" sz="800" i="1">
              <a:solidFill>
                <a:srgbClr val="7F7F7F"/>
              </a:solidFill>
              <a:latin typeface="Arial Narrow CE"/>
            </a:endParaRPr>
          </a:p>
        </p:txBody>
      </p:sp>
      <p:sp>
        <p:nvSpPr>
          <p:cNvPr id="16628" name="Rectangle 18"/>
          <p:cNvSpPr>
            <a:spLocks noChangeArrowheads="1"/>
          </p:cNvSpPr>
          <p:nvPr/>
        </p:nvSpPr>
        <p:spPr bwMode="auto">
          <a:xfrm>
            <a:off x="-15875" y="3681413"/>
            <a:ext cx="82708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>
                <a:solidFill>
                  <a:srgbClr val="808080"/>
                </a:solidFill>
              </a:rPr>
              <a:t>národnosť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16629" name="Rectangle 19"/>
          <p:cNvSpPr>
            <a:spLocks noChangeArrowheads="1"/>
          </p:cNvSpPr>
          <p:nvPr/>
        </p:nvSpPr>
        <p:spPr bwMode="auto">
          <a:xfrm>
            <a:off x="4678363" y="5513388"/>
            <a:ext cx="1079500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>
                <a:solidFill>
                  <a:srgbClr val="808080"/>
                </a:solidFill>
              </a:rPr>
              <a:t>kraj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16630" name="Rectangle 20"/>
          <p:cNvSpPr>
            <a:spLocks noChangeArrowheads="1"/>
          </p:cNvSpPr>
          <p:nvPr/>
        </p:nvSpPr>
        <p:spPr bwMode="auto">
          <a:xfrm>
            <a:off x="-36513" y="1149350"/>
            <a:ext cx="933451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0" hangingPunct="0"/>
            <a:r>
              <a:rPr lang="sk-SK" altLang="sk-SK" sz="1000" b="1">
                <a:solidFill>
                  <a:srgbClr val="808080"/>
                </a:solidFill>
              </a:rPr>
              <a:t>CELÁ VZORKA</a:t>
            </a:r>
          </a:p>
        </p:txBody>
      </p:sp>
      <p:sp>
        <p:nvSpPr>
          <p:cNvPr id="16631" name="Line 21"/>
          <p:cNvSpPr>
            <a:spLocks noChangeShapeType="1"/>
          </p:cNvSpPr>
          <p:nvPr/>
        </p:nvSpPr>
        <p:spPr bwMode="auto">
          <a:xfrm>
            <a:off x="-15875" y="1335088"/>
            <a:ext cx="4371975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sk-SK"/>
          </a:p>
        </p:txBody>
      </p:sp>
      <p:sp>
        <p:nvSpPr>
          <p:cNvPr id="16632" name="Rectangle 29"/>
          <p:cNvSpPr>
            <a:spLocks noChangeArrowheads="1"/>
          </p:cNvSpPr>
          <p:nvPr/>
        </p:nvSpPr>
        <p:spPr bwMode="auto">
          <a:xfrm>
            <a:off x="4694238" y="1544638"/>
            <a:ext cx="9350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r>
              <a:rPr lang="sk-SK" altLang="sk-SK" sz="1000" b="1">
                <a:solidFill>
                  <a:srgbClr val="808080"/>
                </a:solidFill>
              </a:rPr>
              <a:t>rodinný </a:t>
            </a:r>
          </a:p>
          <a:p>
            <a:r>
              <a:rPr lang="sk-SK" altLang="sk-SK" sz="1000" b="1">
                <a:solidFill>
                  <a:srgbClr val="808080"/>
                </a:solidFill>
              </a:rPr>
              <a:t>stav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16633" name="Line 314"/>
          <p:cNvSpPr>
            <a:spLocks noChangeShapeType="1"/>
          </p:cNvSpPr>
          <p:nvPr/>
        </p:nvSpPr>
        <p:spPr bwMode="auto">
          <a:xfrm>
            <a:off x="1588" y="1698625"/>
            <a:ext cx="4371975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sk-SK"/>
          </a:p>
        </p:txBody>
      </p:sp>
      <p:sp>
        <p:nvSpPr>
          <p:cNvPr id="16634" name="Line 315"/>
          <p:cNvSpPr>
            <a:spLocks noChangeShapeType="1"/>
          </p:cNvSpPr>
          <p:nvPr/>
        </p:nvSpPr>
        <p:spPr bwMode="auto">
          <a:xfrm>
            <a:off x="-7938" y="2808288"/>
            <a:ext cx="4371976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sk-SK"/>
          </a:p>
        </p:txBody>
      </p:sp>
      <p:sp>
        <p:nvSpPr>
          <p:cNvPr id="16635" name="Line 316"/>
          <p:cNvSpPr>
            <a:spLocks noChangeShapeType="1"/>
          </p:cNvSpPr>
          <p:nvPr/>
        </p:nvSpPr>
        <p:spPr bwMode="auto">
          <a:xfrm>
            <a:off x="1588" y="3529013"/>
            <a:ext cx="4371975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sk-SK"/>
          </a:p>
        </p:txBody>
      </p:sp>
      <p:sp>
        <p:nvSpPr>
          <p:cNvPr id="16636" name="Line 317"/>
          <p:cNvSpPr>
            <a:spLocks noChangeShapeType="1"/>
          </p:cNvSpPr>
          <p:nvPr/>
        </p:nvSpPr>
        <p:spPr bwMode="auto">
          <a:xfrm>
            <a:off x="3175" y="4087813"/>
            <a:ext cx="4371975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sk-SK"/>
          </a:p>
        </p:txBody>
      </p:sp>
      <p:sp>
        <p:nvSpPr>
          <p:cNvPr id="16637" name="Rectangle 6"/>
          <p:cNvSpPr>
            <a:spLocks noChangeArrowheads="1"/>
          </p:cNvSpPr>
          <p:nvPr/>
        </p:nvSpPr>
        <p:spPr bwMode="auto">
          <a:xfrm>
            <a:off x="4635500" y="2646363"/>
            <a:ext cx="993775" cy="55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>
                <a:solidFill>
                  <a:srgbClr val="808080"/>
                </a:solidFill>
              </a:rPr>
              <a:t>čistý mesačný príjem domácnosti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graphicFrame>
        <p:nvGraphicFramePr>
          <p:cNvPr id="16706" name="Group 322"/>
          <p:cNvGraphicFramePr>
            <a:graphicFrameLocks noGrp="1"/>
          </p:cNvGraphicFramePr>
          <p:nvPr/>
        </p:nvGraphicFramePr>
        <p:xfrm>
          <a:off x="8783638" y="1176338"/>
          <a:ext cx="266700" cy="5486400"/>
        </p:xfrm>
        <a:graphic>
          <a:graphicData uri="http://schemas.openxmlformats.org/drawingml/2006/table">
            <a:tbl>
              <a:tblPr/>
              <a:tblGrid>
                <a:gridCol w="26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1 009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619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250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61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79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69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65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185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143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152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127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170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98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305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138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162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155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123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126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116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106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11</a:t>
                      </a:r>
                      <a:r>
                        <a:rPr kumimoji="0" lang="sk-SK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</a:t>
                      </a:r>
                      <a:endParaRPr kumimoji="0" lang="cs-CZ" altLang="sk-SK" sz="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133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126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125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145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</a:t>
                      </a:r>
                      <a:r>
                        <a:rPr kumimoji="0" lang="sk-SK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44</a:t>
                      </a:r>
                      <a:endParaRPr kumimoji="0" lang="cs-CZ" altLang="sk-SK" sz="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</a:tbl>
          </a:graphicData>
        </a:graphic>
      </p:graphicFrame>
      <p:sp>
        <p:nvSpPr>
          <p:cNvPr id="16666" name="Line 28"/>
          <p:cNvSpPr>
            <a:spLocks noChangeShapeType="1"/>
          </p:cNvSpPr>
          <p:nvPr/>
        </p:nvSpPr>
        <p:spPr bwMode="auto">
          <a:xfrm flipV="1">
            <a:off x="4694238" y="3813175"/>
            <a:ext cx="4449762" cy="794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6667" name="Line 28"/>
          <p:cNvSpPr>
            <a:spLocks noChangeShapeType="1"/>
          </p:cNvSpPr>
          <p:nvPr/>
        </p:nvSpPr>
        <p:spPr bwMode="auto">
          <a:xfrm flipV="1">
            <a:off x="4694238" y="5032530"/>
            <a:ext cx="4449762" cy="6346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6668" name="Line 317"/>
          <p:cNvSpPr>
            <a:spLocks noChangeShapeType="1"/>
          </p:cNvSpPr>
          <p:nvPr/>
        </p:nvSpPr>
        <p:spPr bwMode="auto">
          <a:xfrm>
            <a:off x="34925" y="5732463"/>
            <a:ext cx="4371975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sk-SK"/>
          </a:p>
        </p:txBody>
      </p:sp>
      <p:graphicFrame>
        <p:nvGraphicFramePr>
          <p:cNvPr id="16705" name="Group 321"/>
          <p:cNvGraphicFramePr>
            <a:graphicFrameLocks noGrp="1"/>
          </p:cNvGraphicFramePr>
          <p:nvPr/>
        </p:nvGraphicFramePr>
        <p:xfrm>
          <a:off x="4300538" y="1163638"/>
          <a:ext cx="323850" cy="5476890"/>
        </p:xfrm>
        <a:graphic>
          <a:graphicData uri="http://schemas.openxmlformats.org/drawingml/2006/table">
            <a:tbl>
              <a:tblPr/>
              <a:tblGrid>
                <a:gridCol w="323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1 00</a:t>
                      </a:r>
                      <a:r>
                        <a:rPr kumimoji="0" lang="sk-SK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9</a:t>
                      </a:r>
                      <a:endParaRPr kumimoji="0" lang="cs-CZ" altLang="sk-SK" sz="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489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520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128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209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180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176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161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155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155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294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378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182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869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105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35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45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249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181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91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80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210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83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23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47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73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293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255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266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122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</a:tbl>
          </a:graphicData>
        </a:graphic>
      </p:graphicFrame>
      <p:sp>
        <p:nvSpPr>
          <p:cNvPr id="16700" name="Rectangle 6"/>
          <p:cNvSpPr>
            <a:spLocks noChangeArrowheads="1"/>
          </p:cNvSpPr>
          <p:nvPr/>
        </p:nvSpPr>
        <p:spPr bwMode="auto">
          <a:xfrm>
            <a:off x="6350" y="5911850"/>
            <a:ext cx="8969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>
                <a:solidFill>
                  <a:srgbClr val="808080"/>
                </a:solidFill>
              </a:rPr>
              <a:t>počet členov domácnosti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16701" name="Rectangle 6"/>
          <p:cNvSpPr>
            <a:spLocks noChangeArrowheads="1"/>
          </p:cNvSpPr>
          <p:nvPr/>
        </p:nvSpPr>
        <p:spPr bwMode="auto">
          <a:xfrm>
            <a:off x="4635500" y="4227513"/>
            <a:ext cx="896938" cy="55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>
                <a:solidFill>
                  <a:srgbClr val="808080"/>
                </a:solidFill>
              </a:rPr>
              <a:t>počet obyvateľov obce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cxnSp>
        <p:nvCxnSpPr>
          <p:cNvPr id="16702" name="Rovná spojnica 4"/>
          <p:cNvCxnSpPr>
            <a:cxnSpLocks noChangeShapeType="1"/>
          </p:cNvCxnSpPr>
          <p:nvPr/>
        </p:nvCxnSpPr>
        <p:spPr bwMode="auto">
          <a:xfrm>
            <a:off x="2883448" y="1141258"/>
            <a:ext cx="0" cy="5487988"/>
          </a:xfrm>
          <a:prstGeom prst="line">
            <a:avLst/>
          </a:prstGeom>
          <a:noFill/>
          <a:ln w="12700" algn="ctr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703" name="Rovná spojnica 35"/>
          <p:cNvCxnSpPr>
            <a:cxnSpLocks noChangeShapeType="1"/>
          </p:cNvCxnSpPr>
          <p:nvPr/>
        </p:nvCxnSpPr>
        <p:spPr bwMode="auto">
          <a:xfrm>
            <a:off x="7212096" y="1181100"/>
            <a:ext cx="0" cy="5487988"/>
          </a:xfrm>
          <a:prstGeom prst="line">
            <a:avLst/>
          </a:prstGeom>
          <a:noFill/>
          <a:ln w="12700" algn="ctr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4" name="Rectangle 3"/>
          <p:cNvSpPr>
            <a:spLocks noChangeArrowheads="1"/>
          </p:cNvSpPr>
          <p:nvPr/>
        </p:nvSpPr>
        <p:spPr bwMode="auto">
          <a:xfrm>
            <a:off x="684213" y="231775"/>
            <a:ext cx="7716837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0" hangingPunct="0"/>
            <a:r>
              <a:rPr lang="sk-SK" altLang="sk-SK" sz="1600" b="1" dirty="0">
                <a:solidFill>
                  <a:srgbClr val="4D4D4D"/>
                </a:solidFill>
              </a:rPr>
              <a:t>Názor interrupciu z dôvodu, že </a:t>
            </a:r>
            <a:r>
              <a:rPr lang="sk-SK" altLang="sk-SK" sz="1600" b="1" u="sng" dirty="0">
                <a:solidFill>
                  <a:srgbClr val="4D4D4D"/>
                </a:solidFill>
              </a:rPr>
              <a:t>pokračovanie tehotenstva naruší psychickú pohodu matky</a:t>
            </a:r>
          </a:p>
          <a:p>
            <a:pPr algn="ctr" eaLnBrk="0" hangingPunct="0"/>
            <a:r>
              <a:rPr lang="sk-SK" altLang="sk-SK" sz="1600" b="1" dirty="0">
                <a:solidFill>
                  <a:srgbClr val="4D4D4D"/>
                </a:solidFill>
              </a:rPr>
              <a:t>podľa sociálno-demografických charakteristík respondentov</a:t>
            </a:r>
          </a:p>
        </p:txBody>
      </p:sp>
    </p:spTree>
    <p:extLst>
      <p:ext uri="{BB962C8B-B14F-4D97-AF65-F5344CB8AC3E}">
        <p14:creationId xmlns:p14="http://schemas.microsoft.com/office/powerpoint/2010/main" val="1052226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9" name="Rectangle 39"/>
          <p:cNvSpPr txBox="1">
            <a:spLocks noGrp="1" noChangeArrowheads="1"/>
          </p:cNvSpPr>
          <p:nvPr/>
        </p:nvSpPr>
        <p:spPr bwMode="auto">
          <a:xfrm>
            <a:off x="7513638" y="6637338"/>
            <a:ext cx="1630362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r"/>
            <a:fld id="{8662FF1E-FEDD-4CB5-A514-0DE587B7662D}" type="slidenum">
              <a:rPr lang="cs-CZ" altLang="sk-SK" sz="1200">
                <a:solidFill>
                  <a:schemeClr val="bg2"/>
                </a:solidFill>
              </a:rPr>
              <a:pPr algn="r"/>
              <a:t>65</a:t>
            </a:fld>
            <a:endParaRPr lang="cs-CZ" altLang="sk-SK" sz="1200">
              <a:solidFill>
                <a:schemeClr val="bg2"/>
              </a:solidFill>
            </a:endParaRPr>
          </a:p>
        </p:txBody>
      </p:sp>
      <p:graphicFrame>
        <p:nvGraphicFramePr>
          <p:cNvPr id="18637" name="Object 20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15895400"/>
              </p:ext>
            </p:extLst>
          </p:nvPr>
        </p:nvGraphicFramePr>
        <p:xfrm>
          <a:off x="323850" y="836613"/>
          <a:ext cx="8658225" cy="5683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8620" name="Chart" r:id="rId4" imgW="11325323" imgH="7534350" progId="MSGraph.Chart.8">
                  <p:embed followColorScheme="full"/>
                </p:oleObj>
              </mc:Choice>
              <mc:Fallback>
                <p:oleObj name="Chart" r:id="rId4" imgW="11325323" imgH="7534350" progId="MSGraph.Chart.8">
                  <p:embed followColorScheme="full"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836613"/>
                        <a:ext cx="8658225" cy="5683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640" name="Line 10"/>
          <p:cNvSpPr>
            <a:spLocks noChangeShapeType="1"/>
          </p:cNvSpPr>
          <p:nvPr/>
        </p:nvSpPr>
        <p:spPr bwMode="auto">
          <a:xfrm>
            <a:off x="6899275" y="1363663"/>
            <a:ext cx="0" cy="523875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graphicFrame>
        <p:nvGraphicFramePr>
          <p:cNvPr id="18638" name="Object 20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33733351"/>
              </p:ext>
            </p:extLst>
          </p:nvPr>
        </p:nvGraphicFramePr>
        <p:xfrm>
          <a:off x="5295900" y="1049338"/>
          <a:ext cx="3633788" cy="5430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8621" name="Chart" r:id="rId6" imgW="4876710" imgH="7315110" progId="MSGraph.Chart.8">
                  <p:embed followColorScheme="full"/>
                </p:oleObj>
              </mc:Choice>
              <mc:Fallback>
                <p:oleObj name="Chart" r:id="rId6" imgW="4876710" imgH="7315110" progId="MSGraph.Chart.8">
                  <p:embed followColorScheme="full"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95900" y="1049338"/>
                        <a:ext cx="3633788" cy="5430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641" name="Line 12"/>
          <p:cNvSpPr>
            <a:spLocks noChangeShapeType="1"/>
          </p:cNvSpPr>
          <p:nvPr/>
        </p:nvSpPr>
        <p:spPr bwMode="auto">
          <a:xfrm flipV="1">
            <a:off x="4794250" y="1595438"/>
            <a:ext cx="4349749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8643" name="Rectangle 17"/>
          <p:cNvSpPr>
            <a:spLocks noChangeArrowheads="1"/>
          </p:cNvSpPr>
          <p:nvPr/>
        </p:nvSpPr>
        <p:spPr bwMode="auto">
          <a:xfrm>
            <a:off x="8494713" y="2833688"/>
            <a:ext cx="433387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350" tIns="6350" rIns="6350" bIns="6350" anchor="b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r" fontAlgn="b"/>
            <a:endParaRPr lang="sk-SK" altLang="sk-SK" sz="800" i="1">
              <a:solidFill>
                <a:srgbClr val="7F7F7F"/>
              </a:solidFill>
              <a:latin typeface="Arial Narrow CE"/>
            </a:endParaRPr>
          </a:p>
        </p:txBody>
      </p:sp>
      <p:sp>
        <p:nvSpPr>
          <p:cNvPr id="18644" name="Rectangle 20"/>
          <p:cNvSpPr>
            <a:spLocks noChangeArrowheads="1"/>
          </p:cNvSpPr>
          <p:nvPr/>
        </p:nvSpPr>
        <p:spPr bwMode="auto">
          <a:xfrm>
            <a:off x="-36513" y="1149350"/>
            <a:ext cx="933451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0" hangingPunct="0"/>
            <a:r>
              <a:rPr lang="sk-SK" altLang="sk-SK" sz="1000" b="1">
                <a:solidFill>
                  <a:srgbClr val="808080"/>
                </a:solidFill>
              </a:rPr>
              <a:t>CELÁ VZORKA</a:t>
            </a:r>
          </a:p>
        </p:txBody>
      </p:sp>
      <p:sp>
        <p:nvSpPr>
          <p:cNvPr id="18645" name="Line 21"/>
          <p:cNvSpPr>
            <a:spLocks noChangeShapeType="1"/>
          </p:cNvSpPr>
          <p:nvPr/>
        </p:nvSpPr>
        <p:spPr bwMode="auto">
          <a:xfrm>
            <a:off x="0" y="1398588"/>
            <a:ext cx="4371975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sk-SK"/>
          </a:p>
        </p:txBody>
      </p:sp>
      <p:sp>
        <p:nvSpPr>
          <p:cNvPr id="18647" name="Line 317"/>
          <p:cNvSpPr>
            <a:spLocks noChangeShapeType="1"/>
          </p:cNvSpPr>
          <p:nvPr/>
        </p:nvSpPr>
        <p:spPr bwMode="auto">
          <a:xfrm>
            <a:off x="19050" y="4170363"/>
            <a:ext cx="4371975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sk-SK"/>
          </a:p>
        </p:txBody>
      </p:sp>
      <p:sp>
        <p:nvSpPr>
          <p:cNvPr id="18648" name="Line 28"/>
          <p:cNvSpPr>
            <a:spLocks noChangeShapeType="1"/>
          </p:cNvSpPr>
          <p:nvPr/>
        </p:nvSpPr>
        <p:spPr bwMode="auto">
          <a:xfrm flipV="1">
            <a:off x="4794250" y="3205163"/>
            <a:ext cx="4349750" cy="1270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8649" name="Line 28"/>
          <p:cNvSpPr>
            <a:spLocks noChangeShapeType="1"/>
          </p:cNvSpPr>
          <p:nvPr/>
        </p:nvSpPr>
        <p:spPr bwMode="auto">
          <a:xfrm flipV="1">
            <a:off x="4794250" y="4807426"/>
            <a:ext cx="4349749" cy="11113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8650" name="Rectangle 6"/>
          <p:cNvSpPr>
            <a:spLocks noChangeArrowheads="1"/>
          </p:cNvSpPr>
          <p:nvPr/>
        </p:nvSpPr>
        <p:spPr bwMode="auto">
          <a:xfrm>
            <a:off x="4788024" y="4562951"/>
            <a:ext cx="896937" cy="24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 dirty="0">
                <a:solidFill>
                  <a:srgbClr val="808080"/>
                </a:solidFill>
              </a:rPr>
              <a:t>vzťah k </a:t>
            </a:r>
            <a:r>
              <a:rPr lang="sk-SK" altLang="sk-SK" sz="1000" b="1" dirty="0" smtClean="0">
                <a:solidFill>
                  <a:srgbClr val="808080"/>
                </a:solidFill>
              </a:rPr>
              <a:t>viere</a:t>
            </a:r>
            <a:endParaRPr lang="sk-SK" altLang="sk-SK" sz="1000" b="1" dirty="0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18651" name="Rectangle 29"/>
          <p:cNvSpPr>
            <a:spLocks noChangeArrowheads="1"/>
          </p:cNvSpPr>
          <p:nvPr/>
        </p:nvSpPr>
        <p:spPr bwMode="auto">
          <a:xfrm>
            <a:off x="-3175" y="2792413"/>
            <a:ext cx="9350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>
                <a:solidFill>
                  <a:srgbClr val="808080"/>
                </a:solidFill>
              </a:rPr>
              <a:t>volebné preferencie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18652" name="Rectangle 19"/>
          <p:cNvSpPr>
            <a:spLocks noChangeArrowheads="1"/>
          </p:cNvSpPr>
          <p:nvPr/>
        </p:nvSpPr>
        <p:spPr bwMode="auto">
          <a:xfrm>
            <a:off x="-4763" y="4437063"/>
            <a:ext cx="1079501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>
                <a:solidFill>
                  <a:srgbClr val="808080"/>
                </a:solidFill>
              </a:rPr>
              <a:t>parlamentné voľby 2012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18653" name="Rectangle 29"/>
          <p:cNvSpPr>
            <a:spLocks noChangeArrowheads="1"/>
          </p:cNvSpPr>
          <p:nvPr/>
        </p:nvSpPr>
        <p:spPr bwMode="auto">
          <a:xfrm>
            <a:off x="4788024" y="2663701"/>
            <a:ext cx="935037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r>
              <a:rPr lang="sk-SK" altLang="sk-SK" sz="1000" b="1" dirty="0">
                <a:solidFill>
                  <a:srgbClr val="808080"/>
                </a:solidFill>
              </a:rPr>
              <a:t>liberálno-konzervatívna orientácia</a:t>
            </a:r>
            <a:endParaRPr lang="sk-SK" altLang="sk-SK" sz="1000" b="1" dirty="0">
              <a:solidFill>
                <a:srgbClr val="808080"/>
              </a:solidFill>
              <a:latin typeface="Arial Narrow CE"/>
            </a:endParaRPr>
          </a:p>
        </p:txBody>
      </p:sp>
      <p:cxnSp>
        <p:nvCxnSpPr>
          <p:cNvPr id="18654" name="Rovná spojnica 23"/>
          <p:cNvCxnSpPr>
            <a:cxnSpLocks noChangeShapeType="1"/>
          </p:cNvCxnSpPr>
          <p:nvPr/>
        </p:nvCxnSpPr>
        <p:spPr bwMode="auto">
          <a:xfrm>
            <a:off x="2741624" y="1149350"/>
            <a:ext cx="0" cy="5487988"/>
          </a:xfrm>
          <a:prstGeom prst="line">
            <a:avLst/>
          </a:prstGeom>
          <a:noFill/>
          <a:ln w="12700" algn="ctr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655" name="Rovná spojnica 24"/>
          <p:cNvCxnSpPr>
            <a:cxnSpLocks noChangeShapeType="1"/>
          </p:cNvCxnSpPr>
          <p:nvPr/>
        </p:nvCxnSpPr>
        <p:spPr bwMode="auto">
          <a:xfrm>
            <a:off x="7188488" y="1149350"/>
            <a:ext cx="0" cy="5487988"/>
          </a:xfrm>
          <a:prstGeom prst="line">
            <a:avLst/>
          </a:prstGeom>
          <a:noFill/>
          <a:ln w="12700" algn="ctr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8657" name="Rectangle 4"/>
          <p:cNvSpPr>
            <a:spLocks noChangeArrowheads="1"/>
          </p:cNvSpPr>
          <p:nvPr/>
        </p:nvSpPr>
        <p:spPr bwMode="auto">
          <a:xfrm>
            <a:off x="7145338" y="6613525"/>
            <a:ext cx="1871662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sk-SK" altLang="sk-SK" sz="900" i="1">
                <a:solidFill>
                  <a:srgbClr val="000000"/>
                </a:solidFill>
                <a:latin typeface="Arial" panose="020B0604020202020204" pitchFamily="34" charset="0"/>
              </a:rPr>
              <a:t>%, N = 1009, celá vzorka</a:t>
            </a:r>
          </a:p>
        </p:txBody>
      </p:sp>
      <p:sp>
        <p:nvSpPr>
          <p:cNvPr id="18658" name="Rectangle 19"/>
          <p:cNvSpPr>
            <a:spLocks noChangeArrowheads="1"/>
          </p:cNvSpPr>
          <p:nvPr/>
        </p:nvSpPr>
        <p:spPr bwMode="auto">
          <a:xfrm>
            <a:off x="4860652" y="5991225"/>
            <a:ext cx="1079500" cy="40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 dirty="0">
                <a:solidFill>
                  <a:srgbClr val="808080"/>
                </a:solidFill>
              </a:rPr>
              <a:t>používanie internetu</a:t>
            </a:r>
            <a:r>
              <a:rPr lang="sk-SK" altLang="sk-SK" sz="1000" b="1" dirty="0">
                <a:solidFill>
                  <a:srgbClr val="808080"/>
                </a:solidFill>
                <a:latin typeface="Arial Narrow CE"/>
              </a:rPr>
              <a:t> </a:t>
            </a:r>
            <a:endParaRPr lang="sk-SK" altLang="sk-SK" sz="1000" b="1" dirty="0">
              <a:solidFill>
                <a:srgbClr val="808080"/>
              </a:solidFill>
            </a:endParaRPr>
          </a:p>
        </p:txBody>
      </p:sp>
      <p:graphicFrame>
        <p:nvGraphicFramePr>
          <p:cNvPr id="30" name="Group 277"/>
          <p:cNvGraphicFramePr>
            <a:graphicFrameLocks noGrp="1"/>
          </p:cNvGraphicFramePr>
          <p:nvPr/>
        </p:nvGraphicFramePr>
        <p:xfrm>
          <a:off x="4449763" y="1176338"/>
          <a:ext cx="266700" cy="5280032"/>
        </p:xfrm>
        <a:graphic>
          <a:graphicData uri="http://schemas.openxmlformats.org/drawingml/2006/table">
            <a:tbl>
              <a:tblPr/>
              <a:tblGrid>
                <a:gridCol w="26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1 00</a:t>
                      </a:r>
                      <a:r>
                        <a:rPr kumimoji="0" lang="sk-SK" altLang="sk-SK" sz="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9</a:t>
                      </a:r>
                      <a:endParaRPr kumimoji="0" lang="cs-CZ" altLang="sk-SK" sz="8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49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28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59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56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277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6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54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99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29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6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42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71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86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114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131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75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86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55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45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5</a:t>
                      </a:r>
                      <a:r>
                        <a:rPr kumimoji="0" lang="sk-SK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8</a:t>
                      </a:r>
                      <a:endParaRPr kumimoji="0" lang="cs-CZ" altLang="sk-SK" sz="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86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47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321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286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22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36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22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286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328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</a:tbl>
          </a:graphicData>
        </a:graphic>
      </p:graphicFrame>
      <p:graphicFrame>
        <p:nvGraphicFramePr>
          <p:cNvPr id="18703" name="Group 271"/>
          <p:cNvGraphicFramePr>
            <a:graphicFrameLocks noGrp="1"/>
          </p:cNvGraphicFramePr>
          <p:nvPr/>
        </p:nvGraphicFramePr>
        <p:xfrm>
          <a:off x="8604250" y="1196975"/>
          <a:ext cx="374650" cy="5184781"/>
        </p:xfrm>
        <a:graphic>
          <a:graphicData uri="http://schemas.openxmlformats.org/drawingml/2006/table">
            <a:tbl>
              <a:tblPr/>
              <a:tblGrid>
                <a:gridCol w="374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98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1 009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8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308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8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325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16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268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8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108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8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110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68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558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8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270</a:t>
                      </a:r>
                      <a:endParaRPr kumimoji="0" lang="cs-CZ" altLang="sk-SK" sz="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8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71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8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472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016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201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98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199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98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137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24" name="Rectangle 3"/>
          <p:cNvSpPr>
            <a:spLocks noChangeArrowheads="1"/>
          </p:cNvSpPr>
          <p:nvPr/>
        </p:nvSpPr>
        <p:spPr bwMode="auto">
          <a:xfrm>
            <a:off x="684213" y="231775"/>
            <a:ext cx="7716837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0" hangingPunct="0"/>
            <a:r>
              <a:rPr lang="sk-SK" altLang="sk-SK" sz="1600" b="1" dirty="0">
                <a:solidFill>
                  <a:srgbClr val="4D4D4D"/>
                </a:solidFill>
              </a:rPr>
              <a:t>Názor interrupciu z dôvodu, že </a:t>
            </a:r>
            <a:r>
              <a:rPr lang="sk-SK" altLang="sk-SK" sz="1600" b="1" u="sng" dirty="0">
                <a:solidFill>
                  <a:srgbClr val="4D4D4D"/>
                </a:solidFill>
              </a:rPr>
              <a:t>pokračovanie tehotenstva naruší psychickú pohodu matky</a:t>
            </a:r>
          </a:p>
          <a:p>
            <a:pPr algn="ctr" eaLnBrk="0" hangingPunct="0"/>
            <a:r>
              <a:rPr lang="sk-SK" altLang="sk-SK" sz="1600" b="1" dirty="0">
                <a:solidFill>
                  <a:srgbClr val="4D4D4D"/>
                </a:solidFill>
              </a:rPr>
              <a:t>podľa sociálno-demografických charakteristík respondentov</a:t>
            </a:r>
          </a:p>
        </p:txBody>
      </p:sp>
    </p:spTree>
    <p:extLst>
      <p:ext uri="{BB962C8B-B14F-4D97-AF65-F5344CB8AC3E}">
        <p14:creationId xmlns:p14="http://schemas.microsoft.com/office/powerpoint/2010/main" val="1522986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17" name="Rectangle 39"/>
          <p:cNvSpPr txBox="1">
            <a:spLocks noGrp="1" noChangeArrowheads="1"/>
          </p:cNvSpPr>
          <p:nvPr/>
        </p:nvSpPr>
        <p:spPr bwMode="auto">
          <a:xfrm>
            <a:off x="7513638" y="6637338"/>
            <a:ext cx="1630362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r"/>
            <a:fld id="{C9E5CFFD-184B-4C05-A00C-512FCEFC6D9F}" type="slidenum">
              <a:rPr lang="cs-CZ" altLang="sk-SK" sz="1200">
                <a:solidFill>
                  <a:schemeClr val="bg2"/>
                </a:solidFill>
              </a:rPr>
              <a:pPr algn="r"/>
              <a:t>66</a:t>
            </a:fld>
            <a:endParaRPr lang="cs-CZ" altLang="sk-SK" sz="1200">
              <a:solidFill>
                <a:schemeClr val="bg2"/>
              </a:solidFill>
            </a:endParaRPr>
          </a:p>
        </p:txBody>
      </p:sp>
      <p:graphicFrame>
        <p:nvGraphicFramePr>
          <p:cNvPr id="16615" name="Object 23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99046451"/>
              </p:ext>
            </p:extLst>
          </p:nvPr>
        </p:nvGraphicFramePr>
        <p:xfrm>
          <a:off x="306388" y="906463"/>
          <a:ext cx="8658225" cy="577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5786" name="Chart" r:id="rId4" imgW="11334778" imgH="7524630" progId="MSGraph.Chart.8">
                  <p:embed followColorScheme="full"/>
                </p:oleObj>
              </mc:Choice>
              <mc:Fallback>
                <p:oleObj name="Chart" r:id="rId4" imgW="11334778" imgH="7524630" progId="MSGraph.Chart.8">
                  <p:embed followColorScheme="full"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6388" y="906463"/>
                        <a:ext cx="8658225" cy="5778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619" name="Rectangle 4"/>
          <p:cNvSpPr>
            <a:spLocks noChangeArrowheads="1"/>
          </p:cNvSpPr>
          <p:nvPr/>
        </p:nvSpPr>
        <p:spPr bwMode="auto">
          <a:xfrm>
            <a:off x="7145338" y="6613525"/>
            <a:ext cx="1871662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sk-SK" altLang="sk-SK" sz="900" i="1">
                <a:solidFill>
                  <a:srgbClr val="000000"/>
                </a:solidFill>
                <a:latin typeface="Arial" panose="020B0604020202020204" pitchFamily="34" charset="0"/>
              </a:rPr>
              <a:t>%, N = 1009, celá vzorka</a:t>
            </a:r>
          </a:p>
        </p:txBody>
      </p:sp>
      <p:sp>
        <p:nvSpPr>
          <p:cNvPr id="16620" name="Rectangle 5"/>
          <p:cNvSpPr>
            <a:spLocks noChangeArrowheads="1"/>
          </p:cNvSpPr>
          <p:nvPr/>
        </p:nvSpPr>
        <p:spPr bwMode="auto">
          <a:xfrm>
            <a:off x="0" y="1438275"/>
            <a:ext cx="82708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>
                <a:solidFill>
                  <a:srgbClr val="808080"/>
                </a:solidFill>
              </a:rPr>
              <a:t>pohlavie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16621" name="Rectangle 6"/>
          <p:cNvSpPr>
            <a:spLocks noChangeArrowheads="1"/>
          </p:cNvSpPr>
          <p:nvPr/>
        </p:nvSpPr>
        <p:spPr bwMode="auto">
          <a:xfrm>
            <a:off x="-14288" y="2111375"/>
            <a:ext cx="61118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>
                <a:solidFill>
                  <a:srgbClr val="808080"/>
                </a:solidFill>
              </a:rPr>
              <a:t>vek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16622" name="Rectangle 7"/>
          <p:cNvSpPr>
            <a:spLocks noChangeArrowheads="1"/>
          </p:cNvSpPr>
          <p:nvPr/>
        </p:nvSpPr>
        <p:spPr bwMode="auto">
          <a:xfrm>
            <a:off x="0" y="3068638"/>
            <a:ext cx="82708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>
                <a:solidFill>
                  <a:srgbClr val="808080"/>
                </a:solidFill>
              </a:rPr>
              <a:t>vzdelanie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16623" name="Rectangle 8"/>
          <p:cNvSpPr>
            <a:spLocks noChangeArrowheads="1"/>
          </p:cNvSpPr>
          <p:nvPr/>
        </p:nvSpPr>
        <p:spPr bwMode="auto">
          <a:xfrm>
            <a:off x="-11113" y="4897438"/>
            <a:ext cx="1187451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>
                <a:solidFill>
                  <a:srgbClr val="808080"/>
                </a:solidFill>
              </a:rPr>
              <a:t>zamestnanie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16624" name="Line 10"/>
          <p:cNvSpPr>
            <a:spLocks noChangeShapeType="1"/>
          </p:cNvSpPr>
          <p:nvPr/>
        </p:nvSpPr>
        <p:spPr bwMode="auto">
          <a:xfrm>
            <a:off x="6899275" y="1363663"/>
            <a:ext cx="0" cy="523875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graphicFrame>
        <p:nvGraphicFramePr>
          <p:cNvPr id="16616" name="Object 23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24345782"/>
              </p:ext>
            </p:extLst>
          </p:nvPr>
        </p:nvGraphicFramePr>
        <p:xfrm>
          <a:off x="5228164" y="1050925"/>
          <a:ext cx="3730625" cy="5654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5787" name="Chart" r:id="rId6" imgW="4914799" imgH="7419870" progId="MSGraph.Chart.8">
                  <p:embed followColorScheme="full"/>
                </p:oleObj>
              </mc:Choice>
              <mc:Fallback>
                <p:oleObj name="Chart" r:id="rId6" imgW="4914799" imgH="7419870" progId="MSGraph.Chart.8">
                  <p:embed followColorScheme="full"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28164" y="1050925"/>
                        <a:ext cx="3730625" cy="5654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625" name="Line 12"/>
          <p:cNvSpPr>
            <a:spLocks noChangeShapeType="1"/>
          </p:cNvSpPr>
          <p:nvPr/>
        </p:nvSpPr>
        <p:spPr bwMode="auto">
          <a:xfrm flipV="1">
            <a:off x="4694238" y="1373033"/>
            <a:ext cx="4454525" cy="30163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6626" name="Line 16"/>
          <p:cNvSpPr>
            <a:spLocks noChangeShapeType="1"/>
          </p:cNvSpPr>
          <p:nvPr/>
        </p:nvSpPr>
        <p:spPr bwMode="auto">
          <a:xfrm flipV="1">
            <a:off x="4694238" y="2181070"/>
            <a:ext cx="4462462" cy="25399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6627" name="Rectangle 17"/>
          <p:cNvSpPr>
            <a:spLocks noChangeArrowheads="1"/>
          </p:cNvSpPr>
          <p:nvPr/>
        </p:nvSpPr>
        <p:spPr bwMode="auto">
          <a:xfrm>
            <a:off x="8494713" y="2833688"/>
            <a:ext cx="433387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350" tIns="6350" rIns="6350" bIns="6350" anchor="b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r" fontAlgn="b"/>
            <a:endParaRPr lang="sk-SK" altLang="sk-SK" sz="800" i="1">
              <a:solidFill>
                <a:srgbClr val="7F7F7F"/>
              </a:solidFill>
              <a:latin typeface="Arial Narrow CE"/>
            </a:endParaRPr>
          </a:p>
        </p:txBody>
      </p:sp>
      <p:sp>
        <p:nvSpPr>
          <p:cNvPr id="16628" name="Rectangle 18"/>
          <p:cNvSpPr>
            <a:spLocks noChangeArrowheads="1"/>
          </p:cNvSpPr>
          <p:nvPr/>
        </p:nvSpPr>
        <p:spPr bwMode="auto">
          <a:xfrm>
            <a:off x="-15875" y="3681413"/>
            <a:ext cx="82708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>
                <a:solidFill>
                  <a:srgbClr val="808080"/>
                </a:solidFill>
              </a:rPr>
              <a:t>národnosť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16629" name="Rectangle 19"/>
          <p:cNvSpPr>
            <a:spLocks noChangeArrowheads="1"/>
          </p:cNvSpPr>
          <p:nvPr/>
        </p:nvSpPr>
        <p:spPr bwMode="auto">
          <a:xfrm>
            <a:off x="4678363" y="5513388"/>
            <a:ext cx="1079500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>
                <a:solidFill>
                  <a:srgbClr val="808080"/>
                </a:solidFill>
              </a:rPr>
              <a:t>kraj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16630" name="Rectangle 20"/>
          <p:cNvSpPr>
            <a:spLocks noChangeArrowheads="1"/>
          </p:cNvSpPr>
          <p:nvPr/>
        </p:nvSpPr>
        <p:spPr bwMode="auto">
          <a:xfrm>
            <a:off x="-36513" y="1149350"/>
            <a:ext cx="933451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0" hangingPunct="0"/>
            <a:r>
              <a:rPr lang="sk-SK" altLang="sk-SK" sz="1000" b="1">
                <a:solidFill>
                  <a:srgbClr val="808080"/>
                </a:solidFill>
              </a:rPr>
              <a:t>CELÁ VZORKA</a:t>
            </a:r>
          </a:p>
        </p:txBody>
      </p:sp>
      <p:sp>
        <p:nvSpPr>
          <p:cNvPr id="16631" name="Line 21"/>
          <p:cNvSpPr>
            <a:spLocks noChangeShapeType="1"/>
          </p:cNvSpPr>
          <p:nvPr/>
        </p:nvSpPr>
        <p:spPr bwMode="auto">
          <a:xfrm>
            <a:off x="-15875" y="1335088"/>
            <a:ext cx="4371975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sk-SK"/>
          </a:p>
        </p:txBody>
      </p:sp>
      <p:sp>
        <p:nvSpPr>
          <p:cNvPr id="16632" name="Rectangle 29"/>
          <p:cNvSpPr>
            <a:spLocks noChangeArrowheads="1"/>
          </p:cNvSpPr>
          <p:nvPr/>
        </p:nvSpPr>
        <p:spPr bwMode="auto">
          <a:xfrm>
            <a:off x="4694238" y="1544638"/>
            <a:ext cx="9350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r>
              <a:rPr lang="sk-SK" altLang="sk-SK" sz="1000" b="1">
                <a:solidFill>
                  <a:srgbClr val="808080"/>
                </a:solidFill>
              </a:rPr>
              <a:t>rodinný </a:t>
            </a:r>
          </a:p>
          <a:p>
            <a:r>
              <a:rPr lang="sk-SK" altLang="sk-SK" sz="1000" b="1">
                <a:solidFill>
                  <a:srgbClr val="808080"/>
                </a:solidFill>
              </a:rPr>
              <a:t>stav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16633" name="Line 314"/>
          <p:cNvSpPr>
            <a:spLocks noChangeShapeType="1"/>
          </p:cNvSpPr>
          <p:nvPr/>
        </p:nvSpPr>
        <p:spPr bwMode="auto">
          <a:xfrm>
            <a:off x="1588" y="1698625"/>
            <a:ext cx="4371975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sk-SK"/>
          </a:p>
        </p:txBody>
      </p:sp>
      <p:sp>
        <p:nvSpPr>
          <p:cNvPr id="16634" name="Line 315"/>
          <p:cNvSpPr>
            <a:spLocks noChangeShapeType="1"/>
          </p:cNvSpPr>
          <p:nvPr/>
        </p:nvSpPr>
        <p:spPr bwMode="auto">
          <a:xfrm>
            <a:off x="-7938" y="2808288"/>
            <a:ext cx="4371976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sk-SK"/>
          </a:p>
        </p:txBody>
      </p:sp>
      <p:sp>
        <p:nvSpPr>
          <p:cNvPr id="16635" name="Line 316"/>
          <p:cNvSpPr>
            <a:spLocks noChangeShapeType="1"/>
          </p:cNvSpPr>
          <p:nvPr/>
        </p:nvSpPr>
        <p:spPr bwMode="auto">
          <a:xfrm>
            <a:off x="1588" y="3529013"/>
            <a:ext cx="4371975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sk-SK"/>
          </a:p>
        </p:txBody>
      </p:sp>
      <p:sp>
        <p:nvSpPr>
          <p:cNvPr id="16636" name="Line 317"/>
          <p:cNvSpPr>
            <a:spLocks noChangeShapeType="1"/>
          </p:cNvSpPr>
          <p:nvPr/>
        </p:nvSpPr>
        <p:spPr bwMode="auto">
          <a:xfrm>
            <a:off x="3175" y="4087813"/>
            <a:ext cx="4371975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sk-SK"/>
          </a:p>
        </p:txBody>
      </p:sp>
      <p:sp>
        <p:nvSpPr>
          <p:cNvPr id="16637" name="Rectangle 6"/>
          <p:cNvSpPr>
            <a:spLocks noChangeArrowheads="1"/>
          </p:cNvSpPr>
          <p:nvPr/>
        </p:nvSpPr>
        <p:spPr bwMode="auto">
          <a:xfrm>
            <a:off x="4635500" y="2646363"/>
            <a:ext cx="993775" cy="55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>
                <a:solidFill>
                  <a:srgbClr val="808080"/>
                </a:solidFill>
              </a:rPr>
              <a:t>čistý mesačný príjem domácnosti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graphicFrame>
        <p:nvGraphicFramePr>
          <p:cNvPr id="16706" name="Group 322"/>
          <p:cNvGraphicFramePr>
            <a:graphicFrameLocks noGrp="1"/>
          </p:cNvGraphicFramePr>
          <p:nvPr/>
        </p:nvGraphicFramePr>
        <p:xfrm>
          <a:off x="8783638" y="1176338"/>
          <a:ext cx="266700" cy="5486400"/>
        </p:xfrm>
        <a:graphic>
          <a:graphicData uri="http://schemas.openxmlformats.org/drawingml/2006/table">
            <a:tbl>
              <a:tblPr/>
              <a:tblGrid>
                <a:gridCol w="26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1 009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619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250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61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79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69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65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185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143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152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127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170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98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305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138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162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155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123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126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116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106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11</a:t>
                      </a:r>
                      <a:r>
                        <a:rPr kumimoji="0" lang="sk-SK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</a:t>
                      </a:r>
                      <a:endParaRPr kumimoji="0" lang="cs-CZ" altLang="sk-SK" sz="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133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126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125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145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</a:t>
                      </a:r>
                      <a:r>
                        <a:rPr kumimoji="0" lang="sk-SK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44</a:t>
                      </a:r>
                      <a:endParaRPr kumimoji="0" lang="cs-CZ" altLang="sk-SK" sz="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</a:tbl>
          </a:graphicData>
        </a:graphic>
      </p:graphicFrame>
      <p:sp>
        <p:nvSpPr>
          <p:cNvPr id="16666" name="Line 28"/>
          <p:cNvSpPr>
            <a:spLocks noChangeShapeType="1"/>
          </p:cNvSpPr>
          <p:nvPr/>
        </p:nvSpPr>
        <p:spPr bwMode="auto">
          <a:xfrm flipV="1">
            <a:off x="4694238" y="3813175"/>
            <a:ext cx="4449762" cy="794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6667" name="Line 28"/>
          <p:cNvSpPr>
            <a:spLocks noChangeShapeType="1"/>
          </p:cNvSpPr>
          <p:nvPr/>
        </p:nvSpPr>
        <p:spPr bwMode="auto">
          <a:xfrm flipV="1">
            <a:off x="4694238" y="5032530"/>
            <a:ext cx="4449762" cy="6346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6668" name="Line 317"/>
          <p:cNvSpPr>
            <a:spLocks noChangeShapeType="1"/>
          </p:cNvSpPr>
          <p:nvPr/>
        </p:nvSpPr>
        <p:spPr bwMode="auto">
          <a:xfrm>
            <a:off x="34925" y="5732463"/>
            <a:ext cx="4371975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sk-SK"/>
          </a:p>
        </p:txBody>
      </p:sp>
      <p:graphicFrame>
        <p:nvGraphicFramePr>
          <p:cNvPr id="16705" name="Group 321"/>
          <p:cNvGraphicFramePr>
            <a:graphicFrameLocks noGrp="1"/>
          </p:cNvGraphicFramePr>
          <p:nvPr/>
        </p:nvGraphicFramePr>
        <p:xfrm>
          <a:off x="4300538" y="1163638"/>
          <a:ext cx="323850" cy="5476890"/>
        </p:xfrm>
        <a:graphic>
          <a:graphicData uri="http://schemas.openxmlformats.org/drawingml/2006/table">
            <a:tbl>
              <a:tblPr/>
              <a:tblGrid>
                <a:gridCol w="323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1 00</a:t>
                      </a:r>
                      <a:r>
                        <a:rPr kumimoji="0" lang="sk-SK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9</a:t>
                      </a:r>
                      <a:endParaRPr kumimoji="0" lang="cs-CZ" altLang="sk-SK" sz="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489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520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128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209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180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176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161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155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155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294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378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182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869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105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35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45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249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181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91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80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210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83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23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47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73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293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255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266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122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</a:tbl>
          </a:graphicData>
        </a:graphic>
      </p:graphicFrame>
      <p:sp>
        <p:nvSpPr>
          <p:cNvPr id="16700" name="Rectangle 6"/>
          <p:cNvSpPr>
            <a:spLocks noChangeArrowheads="1"/>
          </p:cNvSpPr>
          <p:nvPr/>
        </p:nvSpPr>
        <p:spPr bwMode="auto">
          <a:xfrm>
            <a:off x="6350" y="5911850"/>
            <a:ext cx="8969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>
                <a:solidFill>
                  <a:srgbClr val="808080"/>
                </a:solidFill>
              </a:rPr>
              <a:t>počet členov domácnosti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16701" name="Rectangle 6"/>
          <p:cNvSpPr>
            <a:spLocks noChangeArrowheads="1"/>
          </p:cNvSpPr>
          <p:nvPr/>
        </p:nvSpPr>
        <p:spPr bwMode="auto">
          <a:xfrm>
            <a:off x="4635500" y="4227513"/>
            <a:ext cx="896938" cy="55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>
                <a:solidFill>
                  <a:srgbClr val="808080"/>
                </a:solidFill>
              </a:rPr>
              <a:t>počet obyvateľov obce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cxnSp>
        <p:nvCxnSpPr>
          <p:cNvPr id="16702" name="Rovná spojnica 4"/>
          <p:cNvCxnSpPr>
            <a:cxnSpLocks noChangeShapeType="1"/>
          </p:cNvCxnSpPr>
          <p:nvPr/>
        </p:nvCxnSpPr>
        <p:spPr bwMode="auto">
          <a:xfrm>
            <a:off x="2837832" y="1141258"/>
            <a:ext cx="0" cy="5487988"/>
          </a:xfrm>
          <a:prstGeom prst="line">
            <a:avLst/>
          </a:prstGeom>
          <a:noFill/>
          <a:ln w="12700" algn="ctr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703" name="Rovná spojnica 35"/>
          <p:cNvCxnSpPr>
            <a:cxnSpLocks noChangeShapeType="1"/>
          </p:cNvCxnSpPr>
          <p:nvPr/>
        </p:nvCxnSpPr>
        <p:spPr bwMode="auto">
          <a:xfrm>
            <a:off x="7170264" y="1181100"/>
            <a:ext cx="0" cy="5487988"/>
          </a:xfrm>
          <a:prstGeom prst="line">
            <a:avLst/>
          </a:prstGeom>
          <a:noFill/>
          <a:ln w="12700" algn="ctr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4" name="Rectangle 3"/>
          <p:cNvSpPr>
            <a:spLocks noChangeArrowheads="1"/>
          </p:cNvSpPr>
          <p:nvPr/>
        </p:nvSpPr>
        <p:spPr bwMode="auto">
          <a:xfrm>
            <a:off x="684213" y="231775"/>
            <a:ext cx="7716837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0" hangingPunct="0"/>
            <a:r>
              <a:rPr lang="sk-SK" altLang="sk-SK" sz="1600" b="1" dirty="0">
                <a:solidFill>
                  <a:srgbClr val="4D4D4D"/>
                </a:solidFill>
              </a:rPr>
              <a:t>Názor interrupciu </a:t>
            </a:r>
            <a:r>
              <a:rPr lang="sk-SK" altLang="sk-SK" sz="1600" b="1" u="sng" dirty="0" smtClean="0">
                <a:solidFill>
                  <a:srgbClr val="4D4D4D"/>
                </a:solidFill>
              </a:rPr>
              <a:t>z ekonomických alebo sociálnych dôvodov</a:t>
            </a:r>
            <a:endParaRPr lang="sk-SK" altLang="sk-SK" sz="1600" b="1" u="sng" dirty="0">
              <a:solidFill>
                <a:srgbClr val="4D4D4D"/>
              </a:solidFill>
            </a:endParaRPr>
          </a:p>
          <a:p>
            <a:pPr algn="ctr" eaLnBrk="0" hangingPunct="0"/>
            <a:r>
              <a:rPr lang="sk-SK" altLang="sk-SK" sz="1600" b="1" dirty="0">
                <a:solidFill>
                  <a:srgbClr val="4D4D4D"/>
                </a:solidFill>
              </a:rPr>
              <a:t>podľa sociálno-demografických charakteristík respondentov</a:t>
            </a:r>
          </a:p>
        </p:txBody>
      </p:sp>
    </p:spTree>
    <p:extLst>
      <p:ext uri="{BB962C8B-B14F-4D97-AF65-F5344CB8AC3E}">
        <p14:creationId xmlns:p14="http://schemas.microsoft.com/office/powerpoint/2010/main" val="868925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9" name="Rectangle 39"/>
          <p:cNvSpPr txBox="1">
            <a:spLocks noGrp="1" noChangeArrowheads="1"/>
          </p:cNvSpPr>
          <p:nvPr/>
        </p:nvSpPr>
        <p:spPr bwMode="auto">
          <a:xfrm>
            <a:off x="7513638" y="6637338"/>
            <a:ext cx="1630362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r"/>
            <a:fld id="{8662FF1E-FEDD-4CB5-A514-0DE587B7662D}" type="slidenum">
              <a:rPr lang="cs-CZ" altLang="sk-SK" sz="1200">
                <a:solidFill>
                  <a:schemeClr val="bg2"/>
                </a:solidFill>
              </a:rPr>
              <a:pPr algn="r"/>
              <a:t>67</a:t>
            </a:fld>
            <a:endParaRPr lang="cs-CZ" altLang="sk-SK" sz="1200">
              <a:solidFill>
                <a:schemeClr val="bg2"/>
              </a:solidFill>
            </a:endParaRPr>
          </a:p>
        </p:txBody>
      </p:sp>
      <p:graphicFrame>
        <p:nvGraphicFramePr>
          <p:cNvPr id="18637" name="Object 20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24339034"/>
              </p:ext>
            </p:extLst>
          </p:nvPr>
        </p:nvGraphicFramePr>
        <p:xfrm>
          <a:off x="323850" y="836613"/>
          <a:ext cx="8658225" cy="5683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6810" name="Chart" r:id="rId4" imgW="11325323" imgH="7534350" progId="MSGraph.Chart.8">
                  <p:embed followColorScheme="full"/>
                </p:oleObj>
              </mc:Choice>
              <mc:Fallback>
                <p:oleObj name="Chart" r:id="rId4" imgW="11325323" imgH="7534350" progId="MSGraph.Chart.8">
                  <p:embed followColorScheme="full"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836613"/>
                        <a:ext cx="8658225" cy="5683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640" name="Line 10"/>
          <p:cNvSpPr>
            <a:spLocks noChangeShapeType="1"/>
          </p:cNvSpPr>
          <p:nvPr/>
        </p:nvSpPr>
        <p:spPr bwMode="auto">
          <a:xfrm>
            <a:off x="6899275" y="1363663"/>
            <a:ext cx="0" cy="523875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graphicFrame>
        <p:nvGraphicFramePr>
          <p:cNvPr id="18638" name="Object 20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50390615"/>
              </p:ext>
            </p:extLst>
          </p:nvPr>
        </p:nvGraphicFramePr>
        <p:xfrm>
          <a:off x="5295900" y="1049338"/>
          <a:ext cx="3633788" cy="5430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6811" name="Chart" r:id="rId6" imgW="4876710" imgH="7315110" progId="MSGraph.Chart.8">
                  <p:embed followColorScheme="full"/>
                </p:oleObj>
              </mc:Choice>
              <mc:Fallback>
                <p:oleObj name="Chart" r:id="rId6" imgW="4876710" imgH="7315110" progId="MSGraph.Chart.8">
                  <p:embed followColorScheme="full"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95900" y="1049338"/>
                        <a:ext cx="3633788" cy="5430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641" name="Line 12"/>
          <p:cNvSpPr>
            <a:spLocks noChangeShapeType="1"/>
          </p:cNvSpPr>
          <p:nvPr/>
        </p:nvSpPr>
        <p:spPr bwMode="auto">
          <a:xfrm flipV="1">
            <a:off x="4794250" y="1595438"/>
            <a:ext cx="4349749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8643" name="Rectangle 17"/>
          <p:cNvSpPr>
            <a:spLocks noChangeArrowheads="1"/>
          </p:cNvSpPr>
          <p:nvPr/>
        </p:nvSpPr>
        <p:spPr bwMode="auto">
          <a:xfrm>
            <a:off x="8494713" y="2833688"/>
            <a:ext cx="433387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350" tIns="6350" rIns="6350" bIns="6350" anchor="b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r" fontAlgn="b"/>
            <a:endParaRPr lang="sk-SK" altLang="sk-SK" sz="800" i="1">
              <a:solidFill>
                <a:srgbClr val="7F7F7F"/>
              </a:solidFill>
              <a:latin typeface="Arial Narrow CE"/>
            </a:endParaRPr>
          </a:p>
        </p:txBody>
      </p:sp>
      <p:sp>
        <p:nvSpPr>
          <p:cNvPr id="18644" name="Rectangle 20"/>
          <p:cNvSpPr>
            <a:spLocks noChangeArrowheads="1"/>
          </p:cNvSpPr>
          <p:nvPr/>
        </p:nvSpPr>
        <p:spPr bwMode="auto">
          <a:xfrm>
            <a:off x="-36513" y="1149350"/>
            <a:ext cx="933451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0" hangingPunct="0"/>
            <a:r>
              <a:rPr lang="sk-SK" altLang="sk-SK" sz="1000" b="1">
                <a:solidFill>
                  <a:srgbClr val="808080"/>
                </a:solidFill>
              </a:rPr>
              <a:t>CELÁ VZORKA</a:t>
            </a:r>
          </a:p>
        </p:txBody>
      </p:sp>
      <p:sp>
        <p:nvSpPr>
          <p:cNvPr id="18645" name="Line 21"/>
          <p:cNvSpPr>
            <a:spLocks noChangeShapeType="1"/>
          </p:cNvSpPr>
          <p:nvPr/>
        </p:nvSpPr>
        <p:spPr bwMode="auto">
          <a:xfrm>
            <a:off x="0" y="1398588"/>
            <a:ext cx="4371975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sk-SK"/>
          </a:p>
        </p:txBody>
      </p:sp>
      <p:sp>
        <p:nvSpPr>
          <p:cNvPr id="18647" name="Line 317"/>
          <p:cNvSpPr>
            <a:spLocks noChangeShapeType="1"/>
          </p:cNvSpPr>
          <p:nvPr/>
        </p:nvSpPr>
        <p:spPr bwMode="auto">
          <a:xfrm>
            <a:off x="19050" y="4170363"/>
            <a:ext cx="4371975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sk-SK"/>
          </a:p>
        </p:txBody>
      </p:sp>
      <p:sp>
        <p:nvSpPr>
          <p:cNvPr id="18648" name="Line 28"/>
          <p:cNvSpPr>
            <a:spLocks noChangeShapeType="1"/>
          </p:cNvSpPr>
          <p:nvPr/>
        </p:nvSpPr>
        <p:spPr bwMode="auto">
          <a:xfrm flipV="1">
            <a:off x="4794250" y="3205163"/>
            <a:ext cx="4349750" cy="1270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8649" name="Line 28"/>
          <p:cNvSpPr>
            <a:spLocks noChangeShapeType="1"/>
          </p:cNvSpPr>
          <p:nvPr/>
        </p:nvSpPr>
        <p:spPr bwMode="auto">
          <a:xfrm flipV="1">
            <a:off x="4794250" y="4807426"/>
            <a:ext cx="4349749" cy="11113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8650" name="Rectangle 6"/>
          <p:cNvSpPr>
            <a:spLocks noChangeArrowheads="1"/>
          </p:cNvSpPr>
          <p:nvPr/>
        </p:nvSpPr>
        <p:spPr bwMode="auto">
          <a:xfrm>
            <a:off x="4788024" y="4562951"/>
            <a:ext cx="896937" cy="24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 dirty="0">
                <a:solidFill>
                  <a:srgbClr val="808080"/>
                </a:solidFill>
              </a:rPr>
              <a:t>vzťah k </a:t>
            </a:r>
            <a:r>
              <a:rPr lang="sk-SK" altLang="sk-SK" sz="1000" b="1" dirty="0" smtClean="0">
                <a:solidFill>
                  <a:srgbClr val="808080"/>
                </a:solidFill>
              </a:rPr>
              <a:t>viere</a:t>
            </a:r>
            <a:endParaRPr lang="sk-SK" altLang="sk-SK" sz="1000" b="1" dirty="0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18651" name="Rectangle 29"/>
          <p:cNvSpPr>
            <a:spLocks noChangeArrowheads="1"/>
          </p:cNvSpPr>
          <p:nvPr/>
        </p:nvSpPr>
        <p:spPr bwMode="auto">
          <a:xfrm>
            <a:off x="-3175" y="2792413"/>
            <a:ext cx="9350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>
                <a:solidFill>
                  <a:srgbClr val="808080"/>
                </a:solidFill>
              </a:rPr>
              <a:t>volebné preferencie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18652" name="Rectangle 19"/>
          <p:cNvSpPr>
            <a:spLocks noChangeArrowheads="1"/>
          </p:cNvSpPr>
          <p:nvPr/>
        </p:nvSpPr>
        <p:spPr bwMode="auto">
          <a:xfrm>
            <a:off x="-4763" y="4437063"/>
            <a:ext cx="1079501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>
                <a:solidFill>
                  <a:srgbClr val="808080"/>
                </a:solidFill>
              </a:rPr>
              <a:t>parlamentné voľby 2012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18653" name="Rectangle 29"/>
          <p:cNvSpPr>
            <a:spLocks noChangeArrowheads="1"/>
          </p:cNvSpPr>
          <p:nvPr/>
        </p:nvSpPr>
        <p:spPr bwMode="auto">
          <a:xfrm>
            <a:off x="4788024" y="2663701"/>
            <a:ext cx="935037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r>
              <a:rPr lang="sk-SK" altLang="sk-SK" sz="1000" b="1" dirty="0">
                <a:solidFill>
                  <a:srgbClr val="808080"/>
                </a:solidFill>
              </a:rPr>
              <a:t>liberálno-konzervatívna orientácia</a:t>
            </a:r>
            <a:endParaRPr lang="sk-SK" altLang="sk-SK" sz="1000" b="1" dirty="0">
              <a:solidFill>
                <a:srgbClr val="808080"/>
              </a:solidFill>
              <a:latin typeface="Arial Narrow CE"/>
            </a:endParaRPr>
          </a:p>
        </p:txBody>
      </p:sp>
      <p:cxnSp>
        <p:nvCxnSpPr>
          <p:cNvPr id="18654" name="Rovná spojnica 23"/>
          <p:cNvCxnSpPr>
            <a:cxnSpLocks noChangeShapeType="1"/>
          </p:cNvCxnSpPr>
          <p:nvPr/>
        </p:nvCxnSpPr>
        <p:spPr bwMode="auto">
          <a:xfrm>
            <a:off x="2705768" y="1149350"/>
            <a:ext cx="0" cy="5487988"/>
          </a:xfrm>
          <a:prstGeom prst="line">
            <a:avLst/>
          </a:prstGeom>
          <a:noFill/>
          <a:ln w="12700" algn="ctr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655" name="Rovná spojnica 24"/>
          <p:cNvCxnSpPr>
            <a:cxnSpLocks noChangeShapeType="1"/>
          </p:cNvCxnSpPr>
          <p:nvPr/>
        </p:nvCxnSpPr>
        <p:spPr bwMode="auto">
          <a:xfrm>
            <a:off x="7152632" y="1149350"/>
            <a:ext cx="0" cy="5487988"/>
          </a:xfrm>
          <a:prstGeom prst="line">
            <a:avLst/>
          </a:prstGeom>
          <a:noFill/>
          <a:ln w="12700" algn="ctr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8657" name="Rectangle 4"/>
          <p:cNvSpPr>
            <a:spLocks noChangeArrowheads="1"/>
          </p:cNvSpPr>
          <p:nvPr/>
        </p:nvSpPr>
        <p:spPr bwMode="auto">
          <a:xfrm>
            <a:off x="7145338" y="6613525"/>
            <a:ext cx="1871662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sk-SK" altLang="sk-SK" sz="900" i="1">
                <a:solidFill>
                  <a:srgbClr val="000000"/>
                </a:solidFill>
                <a:latin typeface="Arial" panose="020B0604020202020204" pitchFamily="34" charset="0"/>
              </a:rPr>
              <a:t>%, N = 1009, celá vzorka</a:t>
            </a:r>
          </a:p>
        </p:txBody>
      </p:sp>
      <p:sp>
        <p:nvSpPr>
          <p:cNvPr id="18658" name="Rectangle 19"/>
          <p:cNvSpPr>
            <a:spLocks noChangeArrowheads="1"/>
          </p:cNvSpPr>
          <p:nvPr/>
        </p:nvSpPr>
        <p:spPr bwMode="auto">
          <a:xfrm>
            <a:off x="4860652" y="5991225"/>
            <a:ext cx="1079500" cy="40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 dirty="0">
                <a:solidFill>
                  <a:srgbClr val="808080"/>
                </a:solidFill>
              </a:rPr>
              <a:t>používanie internetu</a:t>
            </a:r>
            <a:r>
              <a:rPr lang="sk-SK" altLang="sk-SK" sz="1000" b="1" dirty="0">
                <a:solidFill>
                  <a:srgbClr val="808080"/>
                </a:solidFill>
                <a:latin typeface="Arial Narrow CE"/>
              </a:rPr>
              <a:t> </a:t>
            </a:r>
            <a:endParaRPr lang="sk-SK" altLang="sk-SK" sz="1000" b="1" dirty="0">
              <a:solidFill>
                <a:srgbClr val="808080"/>
              </a:solidFill>
            </a:endParaRPr>
          </a:p>
        </p:txBody>
      </p:sp>
      <p:graphicFrame>
        <p:nvGraphicFramePr>
          <p:cNvPr id="30" name="Group 277"/>
          <p:cNvGraphicFramePr>
            <a:graphicFrameLocks noGrp="1"/>
          </p:cNvGraphicFramePr>
          <p:nvPr/>
        </p:nvGraphicFramePr>
        <p:xfrm>
          <a:off x="4449763" y="1176338"/>
          <a:ext cx="266700" cy="5280032"/>
        </p:xfrm>
        <a:graphic>
          <a:graphicData uri="http://schemas.openxmlformats.org/drawingml/2006/table">
            <a:tbl>
              <a:tblPr/>
              <a:tblGrid>
                <a:gridCol w="26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1 00</a:t>
                      </a:r>
                      <a:r>
                        <a:rPr kumimoji="0" lang="sk-SK" altLang="sk-SK" sz="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9</a:t>
                      </a:r>
                      <a:endParaRPr kumimoji="0" lang="cs-CZ" altLang="sk-SK" sz="8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49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28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59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56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277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6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54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99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29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6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42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71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86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114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131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75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86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55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45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5</a:t>
                      </a:r>
                      <a:r>
                        <a:rPr kumimoji="0" lang="sk-SK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8</a:t>
                      </a:r>
                      <a:endParaRPr kumimoji="0" lang="cs-CZ" altLang="sk-SK" sz="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86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47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321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286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22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36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22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286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328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</a:tbl>
          </a:graphicData>
        </a:graphic>
      </p:graphicFrame>
      <p:graphicFrame>
        <p:nvGraphicFramePr>
          <p:cNvPr id="18703" name="Group 271"/>
          <p:cNvGraphicFramePr>
            <a:graphicFrameLocks noGrp="1"/>
          </p:cNvGraphicFramePr>
          <p:nvPr/>
        </p:nvGraphicFramePr>
        <p:xfrm>
          <a:off x="8604250" y="1196975"/>
          <a:ext cx="374650" cy="5184781"/>
        </p:xfrm>
        <a:graphic>
          <a:graphicData uri="http://schemas.openxmlformats.org/drawingml/2006/table">
            <a:tbl>
              <a:tblPr/>
              <a:tblGrid>
                <a:gridCol w="374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98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1 009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8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308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8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325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16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268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8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108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8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110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68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558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8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270</a:t>
                      </a:r>
                      <a:endParaRPr kumimoji="0" lang="cs-CZ" altLang="sk-SK" sz="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8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71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8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472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016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201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98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199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98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137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24" name="Rectangle 3"/>
          <p:cNvSpPr>
            <a:spLocks noChangeArrowheads="1"/>
          </p:cNvSpPr>
          <p:nvPr/>
        </p:nvSpPr>
        <p:spPr bwMode="auto">
          <a:xfrm>
            <a:off x="684213" y="231775"/>
            <a:ext cx="7716837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0" hangingPunct="0"/>
            <a:r>
              <a:rPr lang="sk-SK" altLang="sk-SK" sz="1600" b="1" dirty="0">
                <a:solidFill>
                  <a:srgbClr val="4D4D4D"/>
                </a:solidFill>
              </a:rPr>
              <a:t>Názor interrupciu </a:t>
            </a:r>
            <a:r>
              <a:rPr lang="sk-SK" altLang="sk-SK" sz="1600" b="1" u="sng" dirty="0" smtClean="0">
                <a:solidFill>
                  <a:srgbClr val="4D4D4D"/>
                </a:solidFill>
              </a:rPr>
              <a:t>z ekonomických alebo sociálnych dôvodov</a:t>
            </a:r>
            <a:endParaRPr lang="sk-SK" altLang="sk-SK" sz="1600" b="1" u="sng" dirty="0">
              <a:solidFill>
                <a:srgbClr val="4D4D4D"/>
              </a:solidFill>
            </a:endParaRPr>
          </a:p>
          <a:p>
            <a:pPr algn="ctr" eaLnBrk="0" hangingPunct="0"/>
            <a:r>
              <a:rPr lang="sk-SK" altLang="sk-SK" sz="1600" b="1" dirty="0">
                <a:solidFill>
                  <a:srgbClr val="4D4D4D"/>
                </a:solidFill>
              </a:rPr>
              <a:t>podľa sociálno-demografických charakteristík respondentov</a:t>
            </a:r>
          </a:p>
        </p:txBody>
      </p:sp>
    </p:spTree>
    <p:extLst>
      <p:ext uri="{BB962C8B-B14F-4D97-AF65-F5344CB8AC3E}">
        <p14:creationId xmlns:p14="http://schemas.microsoft.com/office/powerpoint/2010/main" val="2682297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17" name="Rectangle 39"/>
          <p:cNvSpPr txBox="1">
            <a:spLocks noGrp="1" noChangeArrowheads="1"/>
          </p:cNvSpPr>
          <p:nvPr/>
        </p:nvSpPr>
        <p:spPr bwMode="auto">
          <a:xfrm>
            <a:off x="7513638" y="6637338"/>
            <a:ext cx="1630362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r"/>
            <a:fld id="{C9E5CFFD-184B-4C05-A00C-512FCEFC6D9F}" type="slidenum">
              <a:rPr lang="cs-CZ" altLang="sk-SK" sz="1200">
                <a:solidFill>
                  <a:schemeClr val="bg2"/>
                </a:solidFill>
              </a:rPr>
              <a:pPr algn="r"/>
              <a:t>68</a:t>
            </a:fld>
            <a:endParaRPr lang="cs-CZ" altLang="sk-SK" sz="1200">
              <a:solidFill>
                <a:schemeClr val="bg2"/>
              </a:solidFill>
            </a:endParaRPr>
          </a:p>
        </p:txBody>
      </p:sp>
      <p:graphicFrame>
        <p:nvGraphicFramePr>
          <p:cNvPr id="16615" name="Object 23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2071509"/>
              </p:ext>
            </p:extLst>
          </p:nvPr>
        </p:nvGraphicFramePr>
        <p:xfrm>
          <a:off x="306388" y="906463"/>
          <a:ext cx="8658225" cy="577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2948" name="Chart" r:id="rId4" imgW="11334778" imgH="7524630" progId="MSGraph.Chart.8">
                  <p:embed followColorScheme="full"/>
                </p:oleObj>
              </mc:Choice>
              <mc:Fallback>
                <p:oleObj name="Chart" r:id="rId4" imgW="11334778" imgH="7524630" progId="MSGraph.Chart.8">
                  <p:embed followColorScheme="full"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6388" y="906463"/>
                        <a:ext cx="8658225" cy="5778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619" name="Rectangle 4"/>
          <p:cNvSpPr>
            <a:spLocks noChangeArrowheads="1"/>
          </p:cNvSpPr>
          <p:nvPr/>
        </p:nvSpPr>
        <p:spPr bwMode="auto">
          <a:xfrm>
            <a:off x="7145338" y="6613525"/>
            <a:ext cx="1871662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sk-SK" altLang="sk-SK" sz="900" i="1">
                <a:solidFill>
                  <a:srgbClr val="000000"/>
                </a:solidFill>
                <a:latin typeface="Arial" panose="020B0604020202020204" pitchFamily="34" charset="0"/>
              </a:rPr>
              <a:t>%, N = 1009, celá vzorka</a:t>
            </a:r>
          </a:p>
        </p:txBody>
      </p:sp>
      <p:sp>
        <p:nvSpPr>
          <p:cNvPr id="16620" name="Rectangle 5"/>
          <p:cNvSpPr>
            <a:spLocks noChangeArrowheads="1"/>
          </p:cNvSpPr>
          <p:nvPr/>
        </p:nvSpPr>
        <p:spPr bwMode="auto">
          <a:xfrm>
            <a:off x="0" y="1438275"/>
            <a:ext cx="82708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>
                <a:solidFill>
                  <a:srgbClr val="808080"/>
                </a:solidFill>
              </a:rPr>
              <a:t>pohlavie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16621" name="Rectangle 6"/>
          <p:cNvSpPr>
            <a:spLocks noChangeArrowheads="1"/>
          </p:cNvSpPr>
          <p:nvPr/>
        </p:nvSpPr>
        <p:spPr bwMode="auto">
          <a:xfrm>
            <a:off x="-14288" y="2111375"/>
            <a:ext cx="61118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>
                <a:solidFill>
                  <a:srgbClr val="808080"/>
                </a:solidFill>
              </a:rPr>
              <a:t>vek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16622" name="Rectangle 7"/>
          <p:cNvSpPr>
            <a:spLocks noChangeArrowheads="1"/>
          </p:cNvSpPr>
          <p:nvPr/>
        </p:nvSpPr>
        <p:spPr bwMode="auto">
          <a:xfrm>
            <a:off x="0" y="3068638"/>
            <a:ext cx="82708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>
                <a:solidFill>
                  <a:srgbClr val="808080"/>
                </a:solidFill>
              </a:rPr>
              <a:t>vzdelanie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16623" name="Rectangle 8"/>
          <p:cNvSpPr>
            <a:spLocks noChangeArrowheads="1"/>
          </p:cNvSpPr>
          <p:nvPr/>
        </p:nvSpPr>
        <p:spPr bwMode="auto">
          <a:xfrm>
            <a:off x="-11113" y="4897438"/>
            <a:ext cx="1187451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>
                <a:solidFill>
                  <a:srgbClr val="808080"/>
                </a:solidFill>
              </a:rPr>
              <a:t>zamestnanie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16624" name="Line 10"/>
          <p:cNvSpPr>
            <a:spLocks noChangeShapeType="1"/>
          </p:cNvSpPr>
          <p:nvPr/>
        </p:nvSpPr>
        <p:spPr bwMode="auto">
          <a:xfrm>
            <a:off x="6899275" y="1363663"/>
            <a:ext cx="0" cy="523875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graphicFrame>
        <p:nvGraphicFramePr>
          <p:cNvPr id="16616" name="Object 23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40210442"/>
              </p:ext>
            </p:extLst>
          </p:nvPr>
        </p:nvGraphicFramePr>
        <p:xfrm>
          <a:off x="5228164" y="1050925"/>
          <a:ext cx="3730625" cy="5654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2949" name="Chart" r:id="rId6" imgW="4914799" imgH="7419870" progId="MSGraph.Chart.8">
                  <p:embed followColorScheme="full"/>
                </p:oleObj>
              </mc:Choice>
              <mc:Fallback>
                <p:oleObj name="Chart" r:id="rId6" imgW="4914799" imgH="7419870" progId="MSGraph.Chart.8">
                  <p:embed followColorScheme="full"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28164" y="1050925"/>
                        <a:ext cx="3730625" cy="5654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625" name="Line 12"/>
          <p:cNvSpPr>
            <a:spLocks noChangeShapeType="1"/>
          </p:cNvSpPr>
          <p:nvPr/>
        </p:nvSpPr>
        <p:spPr bwMode="auto">
          <a:xfrm flipV="1">
            <a:off x="4694238" y="1373033"/>
            <a:ext cx="4454525" cy="30163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6626" name="Line 16"/>
          <p:cNvSpPr>
            <a:spLocks noChangeShapeType="1"/>
          </p:cNvSpPr>
          <p:nvPr/>
        </p:nvSpPr>
        <p:spPr bwMode="auto">
          <a:xfrm flipV="1">
            <a:off x="4694238" y="2181070"/>
            <a:ext cx="4462462" cy="25399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6627" name="Rectangle 17"/>
          <p:cNvSpPr>
            <a:spLocks noChangeArrowheads="1"/>
          </p:cNvSpPr>
          <p:nvPr/>
        </p:nvSpPr>
        <p:spPr bwMode="auto">
          <a:xfrm>
            <a:off x="8494713" y="2833688"/>
            <a:ext cx="433387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350" tIns="6350" rIns="6350" bIns="6350" anchor="b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r" fontAlgn="b"/>
            <a:endParaRPr lang="sk-SK" altLang="sk-SK" sz="800" i="1">
              <a:solidFill>
                <a:srgbClr val="7F7F7F"/>
              </a:solidFill>
              <a:latin typeface="Arial Narrow CE"/>
            </a:endParaRPr>
          </a:p>
        </p:txBody>
      </p:sp>
      <p:sp>
        <p:nvSpPr>
          <p:cNvPr id="16628" name="Rectangle 18"/>
          <p:cNvSpPr>
            <a:spLocks noChangeArrowheads="1"/>
          </p:cNvSpPr>
          <p:nvPr/>
        </p:nvSpPr>
        <p:spPr bwMode="auto">
          <a:xfrm>
            <a:off x="-15875" y="3681413"/>
            <a:ext cx="82708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>
                <a:solidFill>
                  <a:srgbClr val="808080"/>
                </a:solidFill>
              </a:rPr>
              <a:t>národnosť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16629" name="Rectangle 19"/>
          <p:cNvSpPr>
            <a:spLocks noChangeArrowheads="1"/>
          </p:cNvSpPr>
          <p:nvPr/>
        </p:nvSpPr>
        <p:spPr bwMode="auto">
          <a:xfrm>
            <a:off x="4678363" y="5513388"/>
            <a:ext cx="1079500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>
                <a:solidFill>
                  <a:srgbClr val="808080"/>
                </a:solidFill>
              </a:rPr>
              <a:t>kraj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16630" name="Rectangle 20"/>
          <p:cNvSpPr>
            <a:spLocks noChangeArrowheads="1"/>
          </p:cNvSpPr>
          <p:nvPr/>
        </p:nvSpPr>
        <p:spPr bwMode="auto">
          <a:xfrm>
            <a:off x="-36513" y="1149350"/>
            <a:ext cx="933451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0" hangingPunct="0"/>
            <a:r>
              <a:rPr lang="sk-SK" altLang="sk-SK" sz="1000" b="1">
                <a:solidFill>
                  <a:srgbClr val="808080"/>
                </a:solidFill>
              </a:rPr>
              <a:t>CELÁ VZORKA</a:t>
            </a:r>
          </a:p>
        </p:txBody>
      </p:sp>
      <p:sp>
        <p:nvSpPr>
          <p:cNvPr id="16631" name="Line 21"/>
          <p:cNvSpPr>
            <a:spLocks noChangeShapeType="1"/>
          </p:cNvSpPr>
          <p:nvPr/>
        </p:nvSpPr>
        <p:spPr bwMode="auto">
          <a:xfrm>
            <a:off x="-15875" y="1335088"/>
            <a:ext cx="4371975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sk-SK"/>
          </a:p>
        </p:txBody>
      </p:sp>
      <p:sp>
        <p:nvSpPr>
          <p:cNvPr id="16632" name="Rectangle 29"/>
          <p:cNvSpPr>
            <a:spLocks noChangeArrowheads="1"/>
          </p:cNvSpPr>
          <p:nvPr/>
        </p:nvSpPr>
        <p:spPr bwMode="auto">
          <a:xfrm>
            <a:off x="4694238" y="1544638"/>
            <a:ext cx="9350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r>
              <a:rPr lang="sk-SK" altLang="sk-SK" sz="1000" b="1">
                <a:solidFill>
                  <a:srgbClr val="808080"/>
                </a:solidFill>
              </a:rPr>
              <a:t>rodinný </a:t>
            </a:r>
          </a:p>
          <a:p>
            <a:r>
              <a:rPr lang="sk-SK" altLang="sk-SK" sz="1000" b="1">
                <a:solidFill>
                  <a:srgbClr val="808080"/>
                </a:solidFill>
              </a:rPr>
              <a:t>stav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16633" name="Line 314"/>
          <p:cNvSpPr>
            <a:spLocks noChangeShapeType="1"/>
          </p:cNvSpPr>
          <p:nvPr/>
        </p:nvSpPr>
        <p:spPr bwMode="auto">
          <a:xfrm>
            <a:off x="1588" y="1698625"/>
            <a:ext cx="4371975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sk-SK"/>
          </a:p>
        </p:txBody>
      </p:sp>
      <p:sp>
        <p:nvSpPr>
          <p:cNvPr id="16634" name="Line 315"/>
          <p:cNvSpPr>
            <a:spLocks noChangeShapeType="1"/>
          </p:cNvSpPr>
          <p:nvPr/>
        </p:nvSpPr>
        <p:spPr bwMode="auto">
          <a:xfrm>
            <a:off x="-7938" y="2808288"/>
            <a:ext cx="4371976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sk-SK"/>
          </a:p>
        </p:txBody>
      </p:sp>
      <p:sp>
        <p:nvSpPr>
          <p:cNvPr id="16635" name="Line 316"/>
          <p:cNvSpPr>
            <a:spLocks noChangeShapeType="1"/>
          </p:cNvSpPr>
          <p:nvPr/>
        </p:nvSpPr>
        <p:spPr bwMode="auto">
          <a:xfrm>
            <a:off x="1588" y="3529013"/>
            <a:ext cx="4371975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sk-SK"/>
          </a:p>
        </p:txBody>
      </p:sp>
      <p:sp>
        <p:nvSpPr>
          <p:cNvPr id="16636" name="Line 317"/>
          <p:cNvSpPr>
            <a:spLocks noChangeShapeType="1"/>
          </p:cNvSpPr>
          <p:nvPr/>
        </p:nvSpPr>
        <p:spPr bwMode="auto">
          <a:xfrm>
            <a:off x="3175" y="4087813"/>
            <a:ext cx="4371975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sk-SK"/>
          </a:p>
        </p:txBody>
      </p:sp>
      <p:sp>
        <p:nvSpPr>
          <p:cNvPr id="16637" name="Rectangle 6"/>
          <p:cNvSpPr>
            <a:spLocks noChangeArrowheads="1"/>
          </p:cNvSpPr>
          <p:nvPr/>
        </p:nvSpPr>
        <p:spPr bwMode="auto">
          <a:xfrm>
            <a:off x="4635500" y="2646363"/>
            <a:ext cx="993775" cy="55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>
                <a:solidFill>
                  <a:srgbClr val="808080"/>
                </a:solidFill>
              </a:rPr>
              <a:t>čistý mesačný príjem domácnosti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graphicFrame>
        <p:nvGraphicFramePr>
          <p:cNvPr id="16706" name="Group 322"/>
          <p:cNvGraphicFramePr>
            <a:graphicFrameLocks noGrp="1"/>
          </p:cNvGraphicFramePr>
          <p:nvPr/>
        </p:nvGraphicFramePr>
        <p:xfrm>
          <a:off x="8783638" y="1176338"/>
          <a:ext cx="266700" cy="5486400"/>
        </p:xfrm>
        <a:graphic>
          <a:graphicData uri="http://schemas.openxmlformats.org/drawingml/2006/table">
            <a:tbl>
              <a:tblPr/>
              <a:tblGrid>
                <a:gridCol w="26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1 009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619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250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61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79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69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65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185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143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152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127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170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98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305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138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162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155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123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126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116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106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11</a:t>
                      </a:r>
                      <a:r>
                        <a:rPr kumimoji="0" lang="sk-SK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</a:t>
                      </a:r>
                      <a:endParaRPr kumimoji="0" lang="cs-CZ" altLang="sk-SK" sz="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133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126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125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145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203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</a:t>
                      </a:r>
                      <a:r>
                        <a:rPr kumimoji="0" lang="sk-SK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44</a:t>
                      </a:r>
                      <a:endParaRPr kumimoji="0" lang="cs-CZ" altLang="sk-SK" sz="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</a:tbl>
          </a:graphicData>
        </a:graphic>
      </p:graphicFrame>
      <p:sp>
        <p:nvSpPr>
          <p:cNvPr id="16666" name="Line 28"/>
          <p:cNvSpPr>
            <a:spLocks noChangeShapeType="1"/>
          </p:cNvSpPr>
          <p:nvPr/>
        </p:nvSpPr>
        <p:spPr bwMode="auto">
          <a:xfrm flipV="1">
            <a:off x="4694238" y="3813175"/>
            <a:ext cx="4449762" cy="794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6667" name="Line 28"/>
          <p:cNvSpPr>
            <a:spLocks noChangeShapeType="1"/>
          </p:cNvSpPr>
          <p:nvPr/>
        </p:nvSpPr>
        <p:spPr bwMode="auto">
          <a:xfrm flipV="1">
            <a:off x="4694238" y="5032530"/>
            <a:ext cx="4449762" cy="6346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6668" name="Line 317"/>
          <p:cNvSpPr>
            <a:spLocks noChangeShapeType="1"/>
          </p:cNvSpPr>
          <p:nvPr/>
        </p:nvSpPr>
        <p:spPr bwMode="auto">
          <a:xfrm>
            <a:off x="34925" y="5732463"/>
            <a:ext cx="4371975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sk-SK"/>
          </a:p>
        </p:txBody>
      </p:sp>
      <p:graphicFrame>
        <p:nvGraphicFramePr>
          <p:cNvPr id="16705" name="Group 321"/>
          <p:cNvGraphicFramePr>
            <a:graphicFrameLocks noGrp="1"/>
          </p:cNvGraphicFramePr>
          <p:nvPr/>
        </p:nvGraphicFramePr>
        <p:xfrm>
          <a:off x="4300538" y="1163638"/>
          <a:ext cx="323850" cy="5476890"/>
        </p:xfrm>
        <a:graphic>
          <a:graphicData uri="http://schemas.openxmlformats.org/drawingml/2006/table">
            <a:tbl>
              <a:tblPr/>
              <a:tblGrid>
                <a:gridCol w="323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1 00</a:t>
                      </a:r>
                      <a:r>
                        <a:rPr kumimoji="0" lang="sk-SK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9</a:t>
                      </a:r>
                      <a:endParaRPr kumimoji="0" lang="cs-CZ" altLang="sk-SK" sz="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489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520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128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209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180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176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161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155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155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294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378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182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869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105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35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45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249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181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91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80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210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83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23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47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73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293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255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266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82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122</a:t>
                      </a:r>
                    </a:p>
                  </a:txBody>
                  <a:tcPr marL="18000" marR="18000" marT="18002" marB="1800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</a:tbl>
          </a:graphicData>
        </a:graphic>
      </p:graphicFrame>
      <p:sp>
        <p:nvSpPr>
          <p:cNvPr id="16700" name="Rectangle 6"/>
          <p:cNvSpPr>
            <a:spLocks noChangeArrowheads="1"/>
          </p:cNvSpPr>
          <p:nvPr/>
        </p:nvSpPr>
        <p:spPr bwMode="auto">
          <a:xfrm>
            <a:off x="6350" y="5911850"/>
            <a:ext cx="8969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>
                <a:solidFill>
                  <a:srgbClr val="808080"/>
                </a:solidFill>
              </a:rPr>
              <a:t>počet členov domácnosti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16701" name="Rectangle 6"/>
          <p:cNvSpPr>
            <a:spLocks noChangeArrowheads="1"/>
          </p:cNvSpPr>
          <p:nvPr/>
        </p:nvSpPr>
        <p:spPr bwMode="auto">
          <a:xfrm>
            <a:off x="4635500" y="4227513"/>
            <a:ext cx="896938" cy="55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>
                <a:solidFill>
                  <a:srgbClr val="808080"/>
                </a:solidFill>
              </a:rPr>
              <a:t>počet obyvateľov obce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cxnSp>
        <p:nvCxnSpPr>
          <p:cNvPr id="16702" name="Rovná spojnica 4"/>
          <p:cNvCxnSpPr>
            <a:cxnSpLocks noChangeShapeType="1"/>
          </p:cNvCxnSpPr>
          <p:nvPr/>
        </p:nvCxnSpPr>
        <p:spPr bwMode="auto">
          <a:xfrm>
            <a:off x="2207688" y="1141258"/>
            <a:ext cx="0" cy="5487988"/>
          </a:xfrm>
          <a:prstGeom prst="line">
            <a:avLst/>
          </a:prstGeom>
          <a:noFill/>
          <a:ln w="12700" algn="ctr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703" name="Rovná spojnica 35"/>
          <p:cNvCxnSpPr>
            <a:cxnSpLocks noChangeShapeType="1"/>
          </p:cNvCxnSpPr>
          <p:nvPr/>
        </p:nvCxnSpPr>
        <p:spPr bwMode="auto">
          <a:xfrm>
            <a:off x="6534144" y="1181100"/>
            <a:ext cx="0" cy="5487988"/>
          </a:xfrm>
          <a:prstGeom prst="line">
            <a:avLst/>
          </a:prstGeom>
          <a:noFill/>
          <a:ln w="12700" algn="ctr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4" name="Rectangle 3"/>
          <p:cNvSpPr>
            <a:spLocks noChangeArrowheads="1"/>
          </p:cNvSpPr>
          <p:nvPr/>
        </p:nvSpPr>
        <p:spPr bwMode="auto">
          <a:xfrm>
            <a:off x="684213" y="231775"/>
            <a:ext cx="7716837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0" hangingPunct="0"/>
            <a:r>
              <a:rPr lang="sk-SK" altLang="sk-SK" sz="1600" b="1" dirty="0">
                <a:solidFill>
                  <a:srgbClr val="4D4D4D"/>
                </a:solidFill>
              </a:rPr>
              <a:t>Názor interrupciu z </a:t>
            </a:r>
            <a:r>
              <a:rPr lang="sk-SK" altLang="sk-SK" sz="1600" b="1" dirty="0" smtClean="0">
                <a:solidFill>
                  <a:srgbClr val="4D4D4D"/>
                </a:solidFill>
              </a:rPr>
              <a:t>dôvodu </a:t>
            </a:r>
            <a:r>
              <a:rPr lang="sk-SK" altLang="sk-SK" sz="1600" b="1" u="sng" dirty="0" smtClean="0">
                <a:solidFill>
                  <a:srgbClr val="4D4D4D"/>
                </a:solidFill>
              </a:rPr>
              <a:t>nechceného pohlavia dieťaťa</a:t>
            </a:r>
            <a:endParaRPr lang="sk-SK" altLang="sk-SK" sz="1600" b="1" u="sng" dirty="0">
              <a:solidFill>
                <a:srgbClr val="4D4D4D"/>
              </a:solidFill>
            </a:endParaRPr>
          </a:p>
          <a:p>
            <a:pPr algn="ctr" eaLnBrk="0" hangingPunct="0"/>
            <a:r>
              <a:rPr lang="sk-SK" altLang="sk-SK" sz="1600" b="1" dirty="0">
                <a:solidFill>
                  <a:srgbClr val="4D4D4D"/>
                </a:solidFill>
              </a:rPr>
              <a:t>podľa sociálno-demografických charakteristík respondentov</a:t>
            </a:r>
          </a:p>
        </p:txBody>
      </p:sp>
    </p:spTree>
    <p:extLst>
      <p:ext uri="{BB962C8B-B14F-4D97-AF65-F5344CB8AC3E}">
        <p14:creationId xmlns:p14="http://schemas.microsoft.com/office/powerpoint/2010/main" val="2155708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9" name="Rectangle 39"/>
          <p:cNvSpPr txBox="1">
            <a:spLocks noGrp="1" noChangeArrowheads="1"/>
          </p:cNvSpPr>
          <p:nvPr/>
        </p:nvSpPr>
        <p:spPr bwMode="auto">
          <a:xfrm>
            <a:off x="7513638" y="6637338"/>
            <a:ext cx="1630362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r"/>
            <a:fld id="{8662FF1E-FEDD-4CB5-A514-0DE587B7662D}" type="slidenum">
              <a:rPr lang="cs-CZ" altLang="sk-SK" sz="1200">
                <a:solidFill>
                  <a:schemeClr val="bg2"/>
                </a:solidFill>
              </a:rPr>
              <a:pPr algn="r"/>
              <a:t>69</a:t>
            </a:fld>
            <a:endParaRPr lang="cs-CZ" altLang="sk-SK" sz="1200">
              <a:solidFill>
                <a:schemeClr val="bg2"/>
              </a:solidFill>
            </a:endParaRPr>
          </a:p>
        </p:txBody>
      </p:sp>
      <p:graphicFrame>
        <p:nvGraphicFramePr>
          <p:cNvPr id="18637" name="Object 20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8864722"/>
              </p:ext>
            </p:extLst>
          </p:nvPr>
        </p:nvGraphicFramePr>
        <p:xfrm>
          <a:off x="323850" y="836613"/>
          <a:ext cx="8658225" cy="5683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3972" name="Chart" r:id="rId4" imgW="11325323" imgH="7534350" progId="MSGraph.Chart.8">
                  <p:embed followColorScheme="full"/>
                </p:oleObj>
              </mc:Choice>
              <mc:Fallback>
                <p:oleObj name="Chart" r:id="rId4" imgW="11325323" imgH="7534350" progId="MSGraph.Chart.8">
                  <p:embed followColorScheme="full"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836613"/>
                        <a:ext cx="8658225" cy="5683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640" name="Line 10"/>
          <p:cNvSpPr>
            <a:spLocks noChangeShapeType="1"/>
          </p:cNvSpPr>
          <p:nvPr/>
        </p:nvSpPr>
        <p:spPr bwMode="auto">
          <a:xfrm>
            <a:off x="6899275" y="1363663"/>
            <a:ext cx="0" cy="523875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graphicFrame>
        <p:nvGraphicFramePr>
          <p:cNvPr id="18638" name="Object 20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64616132"/>
              </p:ext>
            </p:extLst>
          </p:nvPr>
        </p:nvGraphicFramePr>
        <p:xfrm>
          <a:off x="5295900" y="1049338"/>
          <a:ext cx="3633788" cy="5430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3973" name="Chart" r:id="rId6" imgW="4876710" imgH="7315110" progId="MSGraph.Chart.8">
                  <p:embed followColorScheme="full"/>
                </p:oleObj>
              </mc:Choice>
              <mc:Fallback>
                <p:oleObj name="Chart" r:id="rId6" imgW="4876710" imgH="7315110" progId="MSGraph.Chart.8">
                  <p:embed followColorScheme="full"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95900" y="1049338"/>
                        <a:ext cx="3633788" cy="5430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641" name="Line 12"/>
          <p:cNvSpPr>
            <a:spLocks noChangeShapeType="1"/>
          </p:cNvSpPr>
          <p:nvPr/>
        </p:nvSpPr>
        <p:spPr bwMode="auto">
          <a:xfrm flipV="1">
            <a:off x="4794250" y="1595438"/>
            <a:ext cx="4349749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8643" name="Rectangle 17"/>
          <p:cNvSpPr>
            <a:spLocks noChangeArrowheads="1"/>
          </p:cNvSpPr>
          <p:nvPr/>
        </p:nvSpPr>
        <p:spPr bwMode="auto">
          <a:xfrm>
            <a:off x="8494713" y="2833688"/>
            <a:ext cx="433387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350" tIns="6350" rIns="6350" bIns="6350" anchor="b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r" fontAlgn="b"/>
            <a:endParaRPr lang="sk-SK" altLang="sk-SK" sz="800" i="1">
              <a:solidFill>
                <a:srgbClr val="7F7F7F"/>
              </a:solidFill>
              <a:latin typeface="Arial Narrow CE"/>
            </a:endParaRPr>
          </a:p>
        </p:txBody>
      </p:sp>
      <p:sp>
        <p:nvSpPr>
          <p:cNvPr id="18644" name="Rectangle 20"/>
          <p:cNvSpPr>
            <a:spLocks noChangeArrowheads="1"/>
          </p:cNvSpPr>
          <p:nvPr/>
        </p:nvSpPr>
        <p:spPr bwMode="auto">
          <a:xfrm>
            <a:off x="-36513" y="1149350"/>
            <a:ext cx="933451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0" hangingPunct="0"/>
            <a:r>
              <a:rPr lang="sk-SK" altLang="sk-SK" sz="1000" b="1">
                <a:solidFill>
                  <a:srgbClr val="808080"/>
                </a:solidFill>
              </a:rPr>
              <a:t>CELÁ VZORKA</a:t>
            </a:r>
          </a:p>
        </p:txBody>
      </p:sp>
      <p:sp>
        <p:nvSpPr>
          <p:cNvPr id="18645" name="Line 21"/>
          <p:cNvSpPr>
            <a:spLocks noChangeShapeType="1"/>
          </p:cNvSpPr>
          <p:nvPr/>
        </p:nvSpPr>
        <p:spPr bwMode="auto">
          <a:xfrm>
            <a:off x="0" y="1398588"/>
            <a:ext cx="4371975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sk-SK"/>
          </a:p>
        </p:txBody>
      </p:sp>
      <p:sp>
        <p:nvSpPr>
          <p:cNvPr id="18647" name="Line 317"/>
          <p:cNvSpPr>
            <a:spLocks noChangeShapeType="1"/>
          </p:cNvSpPr>
          <p:nvPr/>
        </p:nvSpPr>
        <p:spPr bwMode="auto">
          <a:xfrm>
            <a:off x="19050" y="4170363"/>
            <a:ext cx="4371975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sk-SK"/>
          </a:p>
        </p:txBody>
      </p:sp>
      <p:sp>
        <p:nvSpPr>
          <p:cNvPr id="18648" name="Line 28"/>
          <p:cNvSpPr>
            <a:spLocks noChangeShapeType="1"/>
          </p:cNvSpPr>
          <p:nvPr/>
        </p:nvSpPr>
        <p:spPr bwMode="auto">
          <a:xfrm flipV="1">
            <a:off x="4794250" y="3205163"/>
            <a:ext cx="4349750" cy="1270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8649" name="Line 28"/>
          <p:cNvSpPr>
            <a:spLocks noChangeShapeType="1"/>
          </p:cNvSpPr>
          <p:nvPr/>
        </p:nvSpPr>
        <p:spPr bwMode="auto">
          <a:xfrm flipV="1">
            <a:off x="4794250" y="4807426"/>
            <a:ext cx="4349749" cy="11113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8650" name="Rectangle 6"/>
          <p:cNvSpPr>
            <a:spLocks noChangeArrowheads="1"/>
          </p:cNvSpPr>
          <p:nvPr/>
        </p:nvSpPr>
        <p:spPr bwMode="auto">
          <a:xfrm>
            <a:off x="4788024" y="4562951"/>
            <a:ext cx="896937" cy="24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 dirty="0">
                <a:solidFill>
                  <a:srgbClr val="808080"/>
                </a:solidFill>
              </a:rPr>
              <a:t>vzťah k </a:t>
            </a:r>
            <a:r>
              <a:rPr lang="sk-SK" altLang="sk-SK" sz="1000" b="1" dirty="0" smtClean="0">
                <a:solidFill>
                  <a:srgbClr val="808080"/>
                </a:solidFill>
              </a:rPr>
              <a:t>viere</a:t>
            </a:r>
            <a:endParaRPr lang="sk-SK" altLang="sk-SK" sz="1000" b="1" dirty="0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18651" name="Rectangle 29"/>
          <p:cNvSpPr>
            <a:spLocks noChangeArrowheads="1"/>
          </p:cNvSpPr>
          <p:nvPr/>
        </p:nvSpPr>
        <p:spPr bwMode="auto">
          <a:xfrm>
            <a:off x="-3175" y="2792413"/>
            <a:ext cx="9350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>
                <a:solidFill>
                  <a:srgbClr val="808080"/>
                </a:solidFill>
              </a:rPr>
              <a:t>volebné preferencie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18652" name="Rectangle 19"/>
          <p:cNvSpPr>
            <a:spLocks noChangeArrowheads="1"/>
          </p:cNvSpPr>
          <p:nvPr/>
        </p:nvSpPr>
        <p:spPr bwMode="auto">
          <a:xfrm>
            <a:off x="-4763" y="4437063"/>
            <a:ext cx="1079501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>
                <a:solidFill>
                  <a:srgbClr val="808080"/>
                </a:solidFill>
              </a:rPr>
              <a:t>parlamentné voľby 2012</a:t>
            </a:r>
            <a:endParaRPr lang="sk-SK" altLang="sk-SK" sz="1000" b="1">
              <a:solidFill>
                <a:srgbClr val="808080"/>
              </a:solidFill>
              <a:latin typeface="Arial Narrow CE"/>
            </a:endParaRPr>
          </a:p>
        </p:txBody>
      </p:sp>
      <p:sp>
        <p:nvSpPr>
          <p:cNvPr id="18653" name="Rectangle 29"/>
          <p:cNvSpPr>
            <a:spLocks noChangeArrowheads="1"/>
          </p:cNvSpPr>
          <p:nvPr/>
        </p:nvSpPr>
        <p:spPr bwMode="auto">
          <a:xfrm>
            <a:off x="4788024" y="2663701"/>
            <a:ext cx="935037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r>
              <a:rPr lang="sk-SK" altLang="sk-SK" sz="1000" b="1" dirty="0">
                <a:solidFill>
                  <a:srgbClr val="808080"/>
                </a:solidFill>
              </a:rPr>
              <a:t>liberálno-konzervatívna orientácia</a:t>
            </a:r>
            <a:endParaRPr lang="sk-SK" altLang="sk-SK" sz="1000" b="1" dirty="0">
              <a:solidFill>
                <a:srgbClr val="808080"/>
              </a:solidFill>
              <a:latin typeface="Arial Narrow CE"/>
            </a:endParaRPr>
          </a:p>
        </p:txBody>
      </p:sp>
      <p:cxnSp>
        <p:nvCxnSpPr>
          <p:cNvPr id="18654" name="Rovná spojnica 23"/>
          <p:cNvCxnSpPr>
            <a:cxnSpLocks noChangeShapeType="1"/>
          </p:cNvCxnSpPr>
          <p:nvPr/>
        </p:nvCxnSpPr>
        <p:spPr bwMode="auto">
          <a:xfrm>
            <a:off x="2003616" y="1149350"/>
            <a:ext cx="0" cy="5487988"/>
          </a:xfrm>
          <a:prstGeom prst="line">
            <a:avLst/>
          </a:prstGeom>
          <a:noFill/>
          <a:ln w="12700" algn="ctr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655" name="Rovná spojnica 24"/>
          <p:cNvCxnSpPr>
            <a:cxnSpLocks noChangeShapeType="1"/>
          </p:cNvCxnSpPr>
          <p:nvPr/>
        </p:nvCxnSpPr>
        <p:spPr bwMode="auto">
          <a:xfrm>
            <a:off x="6510240" y="1149350"/>
            <a:ext cx="0" cy="5487988"/>
          </a:xfrm>
          <a:prstGeom prst="line">
            <a:avLst/>
          </a:prstGeom>
          <a:noFill/>
          <a:ln w="12700" algn="ctr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8657" name="Rectangle 4"/>
          <p:cNvSpPr>
            <a:spLocks noChangeArrowheads="1"/>
          </p:cNvSpPr>
          <p:nvPr/>
        </p:nvSpPr>
        <p:spPr bwMode="auto">
          <a:xfrm>
            <a:off x="7145338" y="6613525"/>
            <a:ext cx="1871662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sk-SK" altLang="sk-SK" sz="900" i="1">
                <a:solidFill>
                  <a:srgbClr val="000000"/>
                </a:solidFill>
                <a:latin typeface="Arial" panose="020B0604020202020204" pitchFamily="34" charset="0"/>
              </a:rPr>
              <a:t>%, N = 1009, celá vzorka</a:t>
            </a:r>
          </a:p>
        </p:txBody>
      </p:sp>
      <p:sp>
        <p:nvSpPr>
          <p:cNvPr id="18658" name="Rectangle 19"/>
          <p:cNvSpPr>
            <a:spLocks noChangeArrowheads="1"/>
          </p:cNvSpPr>
          <p:nvPr/>
        </p:nvSpPr>
        <p:spPr bwMode="auto">
          <a:xfrm>
            <a:off x="4860652" y="5991225"/>
            <a:ext cx="1079500" cy="40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1000" b="1" dirty="0">
                <a:solidFill>
                  <a:srgbClr val="808080"/>
                </a:solidFill>
              </a:rPr>
              <a:t>používanie internetu</a:t>
            </a:r>
            <a:r>
              <a:rPr lang="sk-SK" altLang="sk-SK" sz="1000" b="1" dirty="0">
                <a:solidFill>
                  <a:srgbClr val="808080"/>
                </a:solidFill>
                <a:latin typeface="Arial Narrow CE"/>
              </a:rPr>
              <a:t> </a:t>
            </a:r>
            <a:endParaRPr lang="sk-SK" altLang="sk-SK" sz="1000" b="1" dirty="0">
              <a:solidFill>
                <a:srgbClr val="808080"/>
              </a:solidFill>
            </a:endParaRPr>
          </a:p>
        </p:txBody>
      </p:sp>
      <p:graphicFrame>
        <p:nvGraphicFramePr>
          <p:cNvPr id="30" name="Group 277"/>
          <p:cNvGraphicFramePr>
            <a:graphicFrameLocks noGrp="1"/>
          </p:cNvGraphicFramePr>
          <p:nvPr/>
        </p:nvGraphicFramePr>
        <p:xfrm>
          <a:off x="4449763" y="1176338"/>
          <a:ext cx="266700" cy="5280032"/>
        </p:xfrm>
        <a:graphic>
          <a:graphicData uri="http://schemas.openxmlformats.org/drawingml/2006/table">
            <a:tbl>
              <a:tblPr/>
              <a:tblGrid>
                <a:gridCol w="26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1 00</a:t>
                      </a:r>
                      <a:r>
                        <a:rPr kumimoji="0" lang="sk-SK" altLang="sk-SK" sz="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9</a:t>
                      </a:r>
                      <a:endParaRPr kumimoji="0" lang="cs-CZ" altLang="sk-SK" sz="8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49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28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59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56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277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6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54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99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29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6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42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71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86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114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131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75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86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55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45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5</a:t>
                      </a:r>
                      <a:r>
                        <a:rPr kumimoji="0" lang="sk-SK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8</a:t>
                      </a:r>
                      <a:endParaRPr kumimoji="0" lang="cs-CZ" altLang="sk-SK" sz="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86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47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321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286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22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36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3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22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286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328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</a:tbl>
          </a:graphicData>
        </a:graphic>
      </p:graphicFrame>
      <p:graphicFrame>
        <p:nvGraphicFramePr>
          <p:cNvPr id="18703" name="Group 271"/>
          <p:cNvGraphicFramePr>
            <a:graphicFrameLocks noGrp="1"/>
          </p:cNvGraphicFramePr>
          <p:nvPr/>
        </p:nvGraphicFramePr>
        <p:xfrm>
          <a:off x="8604250" y="1196975"/>
          <a:ext cx="374650" cy="5184781"/>
        </p:xfrm>
        <a:graphic>
          <a:graphicData uri="http://schemas.openxmlformats.org/drawingml/2006/table">
            <a:tbl>
              <a:tblPr/>
              <a:tblGrid>
                <a:gridCol w="374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98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1 009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8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308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8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325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16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268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8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108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8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110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68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558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8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270</a:t>
                      </a:r>
                      <a:endParaRPr kumimoji="0" lang="cs-CZ" altLang="sk-SK" sz="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8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71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8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472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016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201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98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199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98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 2" panose="05020102010507070707" pitchFamily="18" charset="2"/>
                        <a:defRPr sz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Wingdings 2" panose="05020102010507070707" pitchFamily="18" charset="2"/>
                        <a:defRPr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66"/>
                        </a:buClr>
                        <a:buFont typeface="Arial" panose="020B0604020202020204" pitchFamily="34" charset="0"/>
                        <a:defRPr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sk-SK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137</a:t>
                      </a:r>
                    </a:p>
                  </a:txBody>
                  <a:tcPr marL="17928" marR="17928" marT="18003" marB="180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24" name="Rectangle 3"/>
          <p:cNvSpPr>
            <a:spLocks noChangeArrowheads="1"/>
          </p:cNvSpPr>
          <p:nvPr/>
        </p:nvSpPr>
        <p:spPr bwMode="auto">
          <a:xfrm>
            <a:off x="684213" y="231775"/>
            <a:ext cx="7716837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0" hangingPunct="0"/>
            <a:r>
              <a:rPr lang="sk-SK" altLang="sk-SK" sz="1600" b="1" dirty="0">
                <a:solidFill>
                  <a:srgbClr val="4D4D4D"/>
                </a:solidFill>
              </a:rPr>
              <a:t>Názor interrupciu z </a:t>
            </a:r>
            <a:r>
              <a:rPr lang="sk-SK" altLang="sk-SK" sz="1600" b="1" dirty="0" smtClean="0">
                <a:solidFill>
                  <a:srgbClr val="4D4D4D"/>
                </a:solidFill>
              </a:rPr>
              <a:t>dôvodu </a:t>
            </a:r>
            <a:r>
              <a:rPr lang="sk-SK" altLang="sk-SK" sz="1600" b="1" u="sng" dirty="0" smtClean="0">
                <a:solidFill>
                  <a:srgbClr val="4D4D4D"/>
                </a:solidFill>
              </a:rPr>
              <a:t>nechceného pohlavia dieťaťa</a:t>
            </a:r>
            <a:endParaRPr lang="sk-SK" altLang="sk-SK" sz="1600" b="1" u="sng" dirty="0">
              <a:solidFill>
                <a:srgbClr val="4D4D4D"/>
              </a:solidFill>
            </a:endParaRPr>
          </a:p>
          <a:p>
            <a:pPr algn="ctr" eaLnBrk="0" hangingPunct="0"/>
            <a:r>
              <a:rPr lang="sk-SK" altLang="sk-SK" sz="1600" b="1" dirty="0">
                <a:solidFill>
                  <a:srgbClr val="4D4D4D"/>
                </a:solidFill>
              </a:rPr>
              <a:t>podľa sociálno-demografických charakteristík respondentov</a:t>
            </a:r>
          </a:p>
        </p:txBody>
      </p:sp>
    </p:spTree>
    <p:extLst>
      <p:ext uri="{BB962C8B-B14F-4D97-AF65-F5344CB8AC3E}">
        <p14:creationId xmlns:p14="http://schemas.microsoft.com/office/powerpoint/2010/main" val="658354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233" name="Rectangle 39"/>
          <p:cNvSpPr txBox="1">
            <a:spLocks noGrp="1" noChangeArrowheads="1"/>
          </p:cNvSpPr>
          <p:nvPr/>
        </p:nvSpPr>
        <p:spPr bwMode="auto">
          <a:xfrm>
            <a:off x="7513638" y="6551613"/>
            <a:ext cx="1630362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r" eaLnBrk="0" hangingPunct="0"/>
            <a:fld id="{B560439C-16C7-4C6D-8C11-F907D3797985}" type="slidenum">
              <a:rPr lang="cs-CZ" altLang="sk-SK" sz="1200">
                <a:solidFill>
                  <a:schemeClr val="bg2"/>
                </a:solidFill>
              </a:rPr>
              <a:pPr algn="r" eaLnBrk="0" hangingPunct="0"/>
              <a:t>70</a:t>
            </a:fld>
            <a:endParaRPr lang="cs-CZ" altLang="sk-SK" sz="1200">
              <a:solidFill>
                <a:schemeClr val="bg2"/>
              </a:solidFill>
            </a:endParaRPr>
          </a:p>
        </p:txBody>
      </p:sp>
      <p:sp>
        <p:nvSpPr>
          <p:cNvPr id="351234" name="Zástupný symbol dátumu 3"/>
          <p:cNvSpPr txBox="1">
            <a:spLocks noGrp="1"/>
          </p:cNvSpPr>
          <p:nvPr/>
        </p:nvSpPr>
        <p:spPr bwMode="auto">
          <a:xfrm>
            <a:off x="0" y="6597650"/>
            <a:ext cx="3035300" cy="260350"/>
          </a:xfrm>
          <a:prstGeom prst="rect">
            <a:avLst/>
          </a:prstGeom>
          <a:solidFill>
            <a:srgbClr val="FFFF99">
              <a:alpha val="6705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eaLnBrk="0" hangingPunct="0"/>
            <a:r>
              <a:rPr lang="cs-CZ" altLang="sk-SK" sz="1200" b="1">
                <a:solidFill>
                  <a:schemeClr val="bg2"/>
                </a:solidFill>
                <a:latin typeface="Arial" panose="020B0604020202020204" pitchFamily="34" charset="0"/>
              </a:rPr>
              <a:t>FOCUS, Marketing </a:t>
            </a:r>
            <a:r>
              <a:rPr lang="en-US" altLang="sk-SK" sz="1200" b="1">
                <a:solidFill>
                  <a:schemeClr val="bg2"/>
                </a:solidFill>
                <a:latin typeface="Arial" panose="020B0604020202020204" pitchFamily="34" charset="0"/>
              </a:rPr>
              <a:t>&amp; Social Research</a:t>
            </a:r>
            <a:endParaRPr lang="cs-CZ" altLang="sk-SK" sz="1200" b="1">
              <a:solidFill>
                <a:schemeClr val="bg2"/>
              </a:solidFill>
              <a:latin typeface="Arial" panose="020B0604020202020204" pitchFamily="34" charset="0"/>
            </a:endParaRPr>
          </a:p>
        </p:txBody>
      </p:sp>
      <p:sp>
        <p:nvSpPr>
          <p:cNvPr id="351235" name="Zástupný symbol čísla snímky 4"/>
          <p:cNvSpPr txBox="1">
            <a:spLocks noGrp="1"/>
          </p:cNvSpPr>
          <p:nvPr/>
        </p:nvSpPr>
        <p:spPr bwMode="auto">
          <a:xfrm>
            <a:off x="6877050" y="6524625"/>
            <a:ext cx="213360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r" eaLnBrk="0" hangingPunct="0"/>
            <a:fld id="{5589121E-D18E-4EE1-881D-EBF9DED3EB7A}" type="slidenum">
              <a:rPr lang="cs-CZ" altLang="sk-SK">
                <a:solidFill>
                  <a:schemeClr val="bg2"/>
                </a:solidFill>
              </a:rPr>
              <a:pPr algn="r" eaLnBrk="0" hangingPunct="0"/>
              <a:t>70</a:t>
            </a:fld>
            <a:endParaRPr lang="cs-CZ" altLang="sk-SK">
              <a:solidFill>
                <a:schemeClr val="bg2"/>
              </a:solidFill>
            </a:endParaRPr>
          </a:p>
        </p:txBody>
      </p:sp>
      <p:sp>
        <p:nvSpPr>
          <p:cNvPr id="35123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endParaRPr lang="sk-SK" altLang="sk-SK" smtClean="0"/>
          </a:p>
        </p:txBody>
      </p:sp>
      <p:grpSp>
        <p:nvGrpSpPr>
          <p:cNvPr id="351237" name="Group 6"/>
          <p:cNvGrpSpPr>
            <a:grpSpLocks/>
          </p:cNvGrpSpPr>
          <p:nvPr/>
        </p:nvGrpSpPr>
        <p:grpSpPr bwMode="auto">
          <a:xfrm>
            <a:off x="12700" y="-9525"/>
            <a:ext cx="9142413" cy="6958013"/>
            <a:chOff x="25" y="0"/>
            <a:chExt cx="5759" cy="4383"/>
          </a:xfrm>
        </p:grpSpPr>
        <p:pic>
          <p:nvPicPr>
            <p:cNvPr id="351238" name="Picture 3" descr="0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" y="0"/>
              <a:ext cx="5759" cy="43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7704" name="Text Box 8"/>
            <p:cNvSpPr txBox="1">
              <a:spLocks noChangeArrowheads="1"/>
            </p:cNvSpPr>
            <p:nvPr/>
          </p:nvSpPr>
          <p:spPr bwMode="auto">
            <a:xfrm>
              <a:off x="2108" y="2692"/>
              <a:ext cx="3674" cy="16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prstShdw prst="shdw17" dist="17961" dir="2700000">
                <a:schemeClr val="bg1">
                  <a:gamma/>
                  <a:shade val="60000"/>
                  <a:invGamma/>
                </a:schemeClr>
              </a:prstShdw>
            </a:effectLst>
            <a:extLst/>
          </p:spPr>
          <p:txBody>
            <a:bodyPr>
              <a:spAutoFit/>
            </a:bodyPr>
            <a:lstStyle/>
            <a:p>
              <a:pPr eaLnBrk="0" hangingPunct="0">
                <a:spcBef>
                  <a:spcPct val="20000"/>
                </a:spcBef>
                <a:buFont typeface="Wingdings 2" panose="05020102010507070707" pitchFamily="18" charset="2"/>
                <a:buNone/>
                <a:defRPr/>
              </a:pPr>
              <a:endParaRPr lang="sk-SK" altLang="sk-SK" sz="1400" b="1">
                <a:solidFill>
                  <a:schemeClr val="bg2"/>
                </a:solidFill>
              </a:endParaRPr>
            </a:p>
            <a:p>
              <a:pPr eaLnBrk="0" hangingPunct="0">
                <a:spcBef>
                  <a:spcPct val="20000"/>
                </a:spcBef>
                <a:buFont typeface="Wingdings 2" panose="05020102010507070707" pitchFamily="18" charset="2"/>
                <a:buNone/>
                <a:defRPr/>
              </a:pPr>
              <a:r>
                <a:rPr lang="sk-SK" altLang="sk-SK" sz="1400" b="1">
                  <a:solidFill>
                    <a:schemeClr val="bg2"/>
                  </a:solidFill>
                </a:rPr>
                <a:t>			FOCUS, Marketing and Social Research</a:t>
              </a:r>
            </a:p>
            <a:p>
              <a:pPr eaLnBrk="0" hangingPunct="0">
                <a:spcBef>
                  <a:spcPct val="20000"/>
                </a:spcBef>
                <a:buFont typeface="Wingdings 2" panose="05020102010507070707" pitchFamily="18" charset="2"/>
                <a:buNone/>
                <a:defRPr/>
              </a:pPr>
              <a:r>
                <a:rPr lang="sk-SK" altLang="sk-SK" sz="1400" b="1">
                  <a:solidFill>
                    <a:schemeClr val="bg2"/>
                  </a:solidFill>
                </a:rPr>
                <a:t>			Sládkovičova 4, P.O. Box 293</a:t>
              </a:r>
            </a:p>
            <a:p>
              <a:pPr eaLnBrk="0" hangingPunct="0">
                <a:spcBef>
                  <a:spcPct val="20000"/>
                </a:spcBef>
                <a:buFont typeface="Wingdings 2" panose="05020102010507070707" pitchFamily="18" charset="2"/>
                <a:buNone/>
                <a:defRPr/>
              </a:pPr>
              <a:r>
                <a:rPr lang="sk-SK" altLang="sk-SK" sz="1400" b="1">
                  <a:solidFill>
                    <a:schemeClr val="bg2"/>
                  </a:solidFill>
                </a:rPr>
                <a:t>			810 00 Bratislava 1</a:t>
              </a:r>
            </a:p>
            <a:p>
              <a:pPr eaLnBrk="0" hangingPunct="0">
                <a:spcBef>
                  <a:spcPct val="20000"/>
                </a:spcBef>
                <a:buFont typeface="Wingdings 2" panose="05020102010507070707" pitchFamily="18" charset="2"/>
                <a:buNone/>
                <a:defRPr/>
              </a:pPr>
              <a:r>
                <a:rPr lang="sk-SK" altLang="sk-SK" sz="1400" b="1">
                  <a:solidFill>
                    <a:schemeClr val="bg2"/>
                  </a:solidFill>
                </a:rPr>
                <a:t>			Slovenská republika</a:t>
              </a:r>
            </a:p>
            <a:p>
              <a:pPr eaLnBrk="0" hangingPunct="0">
                <a:spcBef>
                  <a:spcPct val="20000"/>
                </a:spcBef>
                <a:buFont typeface="Wingdings 2" panose="05020102010507070707" pitchFamily="18" charset="2"/>
                <a:buNone/>
                <a:defRPr/>
              </a:pPr>
              <a:r>
                <a:rPr lang="sk-SK" altLang="sk-SK" sz="1400" b="1">
                  <a:solidFill>
                    <a:schemeClr val="bg2"/>
                  </a:solidFill>
                </a:rPr>
                <a:t>			Tel.: +421 2 529 31 366 </a:t>
              </a:r>
            </a:p>
            <a:p>
              <a:pPr eaLnBrk="0" hangingPunct="0">
                <a:spcBef>
                  <a:spcPct val="20000"/>
                </a:spcBef>
                <a:buFont typeface="Wingdings 2" panose="05020102010507070707" pitchFamily="18" charset="2"/>
                <a:buNone/>
                <a:defRPr/>
              </a:pPr>
              <a:r>
                <a:rPr lang="sk-SK" altLang="sk-SK" sz="1400" b="1">
                  <a:solidFill>
                    <a:schemeClr val="bg2"/>
                  </a:solidFill>
                </a:rPr>
                <a:t>			Fax: +421 2 529 31 378 </a:t>
              </a:r>
            </a:p>
            <a:p>
              <a:pPr eaLnBrk="0" hangingPunct="0">
                <a:spcBef>
                  <a:spcPct val="20000"/>
                </a:spcBef>
                <a:buFont typeface="Wingdings 2" panose="05020102010507070707" pitchFamily="18" charset="2"/>
                <a:buNone/>
                <a:defRPr/>
              </a:pPr>
              <a:r>
                <a:rPr lang="sk-SK" altLang="sk-SK" sz="1400" b="1">
                  <a:solidFill>
                    <a:schemeClr val="bg2"/>
                  </a:solidFill>
                </a:rPr>
                <a:t>			E-mail: info@focus-research.sk</a:t>
              </a:r>
            </a:p>
            <a:p>
              <a:pPr eaLnBrk="0" hangingPunct="0">
                <a:spcBef>
                  <a:spcPct val="20000"/>
                </a:spcBef>
                <a:buFont typeface="Wingdings 2" panose="05020102010507070707" pitchFamily="18" charset="2"/>
                <a:buNone/>
                <a:defRPr/>
              </a:pPr>
              <a:r>
                <a:rPr lang="sk-SK" altLang="sk-SK" sz="1400" b="1">
                  <a:solidFill>
                    <a:schemeClr val="bg2"/>
                  </a:solidFill>
                </a:rPr>
                <a:t>			www.focus-research.sk</a:t>
              </a:r>
            </a:p>
            <a:p>
              <a:pPr eaLnBrk="0" hangingPunct="0">
                <a:spcBef>
                  <a:spcPct val="20000"/>
                </a:spcBef>
                <a:buFont typeface="Wingdings 2" panose="05020102010507070707" pitchFamily="18" charset="2"/>
                <a:buNone/>
                <a:defRPr/>
              </a:pPr>
              <a:endParaRPr lang="sk-SK" altLang="sk-SK" b="1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ýchozí návrh">
  <a:themeElements>
    <a:clrScheme name="Výchozí návrh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ýchozí návrh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9050" cap="flat" cmpd="sng" algn="ctr">
          <a:solidFill>
            <a:srgbClr val="008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 typeface="Wingdings 2" pitchFamily="18" charset="2"/>
          <a:buNone/>
          <a:tabLst/>
          <a:defRPr kumimoji="0" lang="cs-CZ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9050" cap="flat" cmpd="sng" algn="ctr">
          <a:solidFill>
            <a:srgbClr val="008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 typeface="Wingdings 2" pitchFamily="18" charset="2"/>
          <a:buNone/>
          <a:tabLst/>
          <a:defRPr kumimoji="0" lang="cs-CZ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lnDef>
  </a:objectDefaults>
  <a:extraClrSchemeLst>
    <a:extraClrScheme>
      <a:clrScheme name="Výchozí návrh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Výchozí návrh">
  <a:themeElements>
    <a:clrScheme name="Výchozí návrh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ýchozí návrh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9050" cap="flat" cmpd="sng" algn="ctr">
          <a:solidFill>
            <a:srgbClr val="008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 typeface="Wingdings 2" pitchFamily="18" charset="2"/>
          <a:buNone/>
          <a:tabLst/>
          <a:defRPr kumimoji="0" lang="cs-CZ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9050" cap="flat" cmpd="sng" algn="ctr">
          <a:solidFill>
            <a:srgbClr val="008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 typeface="Wingdings 2" pitchFamily="18" charset="2"/>
          <a:buNone/>
          <a:tabLst/>
          <a:defRPr kumimoji="0" lang="cs-CZ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lnDef>
  </a:objectDefaults>
  <a:extraClrSchemeLst>
    <a:extraClrScheme>
      <a:clrScheme name="Výchozí návrh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Výchozí návrh">
  <a:themeElements>
    <a:clrScheme name="Výchozí návrh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ýchozí návrh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9050" cap="flat" cmpd="sng" algn="ctr">
          <a:solidFill>
            <a:srgbClr val="008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 typeface="Wingdings 2" pitchFamily="18" charset="2"/>
          <a:buNone/>
          <a:tabLst/>
          <a:defRPr kumimoji="0" lang="cs-CZ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9050" cap="flat" cmpd="sng" algn="ctr">
          <a:solidFill>
            <a:srgbClr val="008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 typeface="Wingdings 2" pitchFamily="18" charset="2"/>
          <a:buNone/>
          <a:tabLst/>
          <a:defRPr kumimoji="0" lang="cs-CZ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lnDef>
  </a:objectDefaults>
  <a:extraClrSchemeLst>
    <a:extraClrScheme>
      <a:clrScheme name="Výchozí návrh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Motiv sady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Motiv sady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59553</TotalTime>
  <Words>8351</Words>
  <Application>Microsoft Office PowerPoint</Application>
  <PresentationFormat>Prezentácia na obrazovke (4:3)</PresentationFormat>
  <Paragraphs>2424</Paragraphs>
  <Slides>70</Slides>
  <Notes>70</Notes>
  <HiddenSlides>0</HiddenSlides>
  <MMClips>0</MMClips>
  <ScaleCrop>false</ScaleCrop>
  <HeadingPairs>
    <vt:vector size="8" baseType="variant">
      <vt:variant>
        <vt:lpstr>Použité písma</vt:lpstr>
      </vt:variant>
      <vt:variant>
        <vt:i4>8</vt:i4>
      </vt:variant>
      <vt:variant>
        <vt:lpstr>Motív</vt:lpstr>
      </vt:variant>
      <vt:variant>
        <vt:i4>3</vt:i4>
      </vt:variant>
      <vt:variant>
        <vt:lpstr>Vložené servery OLE</vt:lpstr>
      </vt:variant>
      <vt:variant>
        <vt:i4>3</vt:i4>
      </vt:variant>
      <vt:variant>
        <vt:lpstr>Nadpisy snímok</vt:lpstr>
      </vt:variant>
      <vt:variant>
        <vt:i4>70</vt:i4>
      </vt:variant>
    </vt:vector>
  </HeadingPairs>
  <TitlesOfParts>
    <vt:vector size="84" baseType="lpstr">
      <vt:lpstr>Arial</vt:lpstr>
      <vt:lpstr>Arial Black</vt:lpstr>
      <vt:lpstr>Arial Narrow</vt:lpstr>
      <vt:lpstr>Arial Narrow CE</vt:lpstr>
      <vt:lpstr>Calibri</vt:lpstr>
      <vt:lpstr>Times New Roman</vt:lpstr>
      <vt:lpstr>Wingdings</vt:lpstr>
      <vt:lpstr>Wingdings 2</vt:lpstr>
      <vt:lpstr>Výchozí návrh</vt:lpstr>
      <vt:lpstr>1_Výchozí návrh</vt:lpstr>
      <vt:lpstr>2_Výchozí návrh</vt:lpstr>
      <vt:lpstr>Snímek</vt:lpstr>
      <vt:lpstr>Chart</vt:lpstr>
      <vt:lpstr>Graf</vt:lpstr>
      <vt:lpstr>Prezentácia programu PowerPoint</vt:lpstr>
      <vt:lpstr>OBSAH</vt:lpstr>
      <vt:lpstr>DESIGN VÝSKUMU</vt:lpstr>
      <vt:lpstr>Prezentácia programu PowerPoint</vt:lpstr>
      <vt:lpstr>Prezentácia programu PowerPoint</vt:lpstr>
      <vt:lpstr>HLAVNÉ ZÁVERY</vt:lpstr>
      <vt:lpstr>Prezentácia programu PowerPoint</vt:lpstr>
      <vt:lpstr>Prezentácia programu PowerPoint</vt:lpstr>
      <vt:lpstr>Prezentácia programu PowerPoint</vt:lpstr>
      <vt:lpstr> VÝSLEDKY PRIESKUMU</vt:lpstr>
      <vt:lpstr> 1. Názory NA Inštitúciu Manželstva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 2. názory na vplyv úplnej rodiny  na vývin dieťaťa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 3. názory na práva a postavenie ľudí s homosexuálnou orientáciou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 4. názory na ochranu života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Snímka 1</dc:title>
  <dc:creator>Marcela</dc:creator>
  <cp:lastModifiedBy>Marcela</cp:lastModifiedBy>
  <cp:revision>5983</cp:revision>
  <cp:lastPrinted>2016-02-05T14:39:12Z</cp:lastPrinted>
  <dcterms:created xsi:type="dcterms:W3CDTF">2004-11-08T08:10:45Z</dcterms:created>
  <dcterms:modified xsi:type="dcterms:W3CDTF">2019-08-02T06:51:58Z</dcterms:modified>
</cp:coreProperties>
</file>